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charts/chart3.xml" ContentType="application/vnd.openxmlformats-officedocument.drawingml.chart+xml"/>
  <Default Extension="xlsx" ContentType="application/vnd.openxmlformats-officedocument.spreadsheetml.sheet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9.xml" ContentType="application/vnd.openxmlformats-officedocument.presentationml.slide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Override3.xml" ContentType="application/vnd.openxmlformats-officedocument.themeOverr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700" r:id="rId2"/>
    <p:sldMasterId id="2147483712" r:id="rId3"/>
  </p:sldMasterIdLst>
  <p:notesMasterIdLst>
    <p:notesMasterId r:id="rId99"/>
  </p:notesMasterIdLst>
  <p:sldIdLst>
    <p:sldId id="344" r:id="rId4"/>
    <p:sldId id="434" r:id="rId5"/>
    <p:sldId id="373" r:id="rId6"/>
    <p:sldId id="374" r:id="rId7"/>
    <p:sldId id="550" r:id="rId8"/>
    <p:sldId id="673" r:id="rId9"/>
    <p:sldId id="640" r:id="rId10"/>
    <p:sldId id="514" r:id="rId11"/>
    <p:sldId id="516" r:id="rId12"/>
    <p:sldId id="603" r:id="rId13"/>
    <p:sldId id="604" r:id="rId14"/>
    <p:sldId id="605" r:id="rId15"/>
    <p:sldId id="614" r:id="rId16"/>
    <p:sldId id="606" r:id="rId17"/>
    <p:sldId id="607" r:id="rId18"/>
    <p:sldId id="615" r:id="rId19"/>
    <p:sldId id="616" r:id="rId20"/>
    <p:sldId id="617" r:id="rId21"/>
    <p:sldId id="608" r:id="rId22"/>
    <p:sldId id="609" r:id="rId23"/>
    <p:sldId id="662" r:id="rId24"/>
    <p:sldId id="611" r:id="rId25"/>
    <p:sldId id="612" r:id="rId26"/>
    <p:sldId id="519" r:id="rId27"/>
    <p:sldId id="678" r:id="rId28"/>
    <p:sldId id="520" r:id="rId29"/>
    <p:sldId id="602" r:id="rId30"/>
    <p:sldId id="522" r:id="rId31"/>
    <p:sldId id="554" r:id="rId32"/>
    <p:sldId id="553" r:id="rId33"/>
    <p:sldId id="530" r:id="rId34"/>
    <p:sldId id="555" r:id="rId35"/>
    <p:sldId id="532" r:id="rId36"/>
    <p:sldId id="556" r:id="rId37"/>
    <p:sldId id="557" r:id="rId38"/>
    <p:sldId id="533" r:id="rId39"/>
    <p:sldId id="558" r:id="rId40"/>
    <p:sldId id="534" r:id="rId41"/>
    <p:sldId id="535" r:id="rId42"/>
    <p:sldId id="536" r:id="rId43"/>
    <p:sldId id="537" r:id="rId44"/>
    <p:sldId id="538" r:id="rId45"/>
    <p:sldId id="559" r:id="rId46"/>
    <p:sldId id="543" r:id="rId47"/>
    <p:sldId id="618" r:id="rId48"/>
    <p:sldId id="619" r:id="rId49"/>
    <p:sldId id="620" r:id="rId50"/>
    <p:sldId id="621" r:id="rId51"/>
    <p:sldId id="622" r:id="rId52"/>
    <p:sldId id="624" r:id="rId53"/>
    <p:sldId id="623" r:id="rId54"/>
    <p:sldId id="625" r:id="rId55"/>
    <p:sldId id="573" r:id="rId56"/>
    <p:sldId id="574" r:id="rId57"/>
    <p:sldId id="672" r:id="rId58"/>
    <p:sldId id="666" r:id="rId59"/>
    <p:sldId id="664" r:id="rId60"/>
    <p:sldId id="637" r:id="rId61"/>
    <p:sldId id="633" r:id="rId62"/>
    <p:sldId id="634" r:id="rId63"/>
    <p:sldId id="638" r:id="rId64"/>
    <p:sldId id="597" r:id="rId65"/>
    <p:sldId id="627" r:id="rId66"/>
    <p:sldId id="628" r:id="rId67"/>
    <p:sldId id="629" r:id="rId68"/>
    <p:sldId id="630" r:id="rId69"/>
    <p:sldId id="632" r:id="rId70"/>
    <p:sldId id="663" r:id="rId71"/>
    <p:sldId id="669" r:id="rId72"/>
    <p:sldId id="649" r:id="rId73"/>
    <p:sldId id="475" r:id="rId74"/>
    <p:sldId id="639" r:id="rId75"/>
    <p:sldId id="670" r:id="rId76"/>
    <p:sldId id="508" r:id="rId77"/>
    <p:sldId id="402" r:id="rId78"/>
    <p:sldId id="403" r:id="rId79"/>
    <p:sldId id="404" r:id="rId80"/>
    <p:sldId id="667" r:id="rId81"/>
    <p:sldId id="405" r:id="rId82"/>
    <p:sldId id="544" r:id="rId83"/>
    <p:sldId id="406" r:id="rId84"/>
    <p:sldId id="491" r:id="rId85"/>
    <p:sldId id="643" r:id="rId86"/>
    <p:sldId id="644" r:id="rId87"/>
    <p:sldId id="645" r:id="rId88"/>
    <p:sldId id="646" r:id="rId89"/>
    <p:sldId id="674" r:id="rId90"/>
    <p:sldId id="650" r:id="rId91"/>
    <p:sldId id="676" r:id="rId92"/>
    <p:sldId id="677" r:id="rId93"/>
    <p:sldId id="661" r:id="rId94"/>
    <p:sldId id="655" r:id="rId95"/>
    <p:sldId id="656" r:id="rId96"/>
    <p:sldId id="659" r:id="rId97"/>
    <p:sldId id="675" r:id="rId9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F612"/>
    <a:srgbClr val="FF0000"/>
    <a:srgbClr val="FFFF99"/>
    <a:srgbClr val="E67826"/>
    <a:srgbClr val="FF3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5620"/>
    <p:restoredTop sz="94588" autoAdjust="0"/>
  </p:normalViewPr>
  <p:slideViewPr>
    <p:cSldViewPr>
      <p:cViewPr varScale="1">
        <p:scale>
          <a:sx n="110" d="100"/>
          <a:sy n="110" d="100"/>
        </p:scale>
        <p:origin x="-164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slide" Target="slides/slide84.xml"/><Relationship Id="rId102" Type="http://schemas.openxmlformats.org/officeDocument/2006/relationships/theme" Target="theme/theme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100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notesMaster" Target="notesMasters/notesMaster1.xml"/><Relationship Id="rId10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1051;&#1080;&#1089;&#1090;%20&#1074;%20&#1044;&#1086;&#1082;&#1083;&#1072;&#1076;%2025.01.2019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&#1044;&#1080;&#1072;&#1075;&#1088;&#1072;&#1084;&#1084;&#1072;%20&#1074;%20Microsoft%20Office%20PowerPoint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&#1044;&#1080;&#1072;&#1075;&#1088;&#1072;&#1084;&#1084;&#1072;%20&#1074;%20Microsoft%20Office%20PowerPoint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1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barChart>
        <c:barDir val="bar"/>
        <c:grouping val="clustered"/>
        <c:ser>
          <c:idx val="0"/>
          <c:order val="0"/>
          <c:tx>
            <c:strRef>
              <c:f>'[Лист в Доклад 25.01.2019]бешенство'!$D$226</c:f>
              <c:strCache>
                <c:ptCount val="1"/>
                <c:pt idx="0">
                  <c:v>Грипп птиц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'[Лист в Доклад 25.01.2019]бешенство'!$B$227:$C$240</c:f>
              <c:strCache>
                <c:ptCount val="9"/>
                <c:pt idx="0">
                  <c:v>Республика Татарстан</c:v>
                </c:pt>
                <c:pt idx="1">
                  <c:v>Самарская область</c:v>
                </c:pt>
                <c:pt idx="2">
                  <c:v>Чувашская Республика</c:v>
                </c:pt>
                <c:pt idx="3">
                  <c:v>Пензенская область</c:v>
                </c:pt>
                <c:pt idx="4">
                  <c:v>Саратовская область</c:v>
                </c:pt>
                <c:pt idx="5">
                  <c:v>Удмуртская Республика</c:v>
                </c:pt>
                <c:pt idx="6">
                  <c:v>Нижегородская область</c:v>
                </c:pt>
                <c:pt idx="7">
                  <c:v>Республика Марий Эл</c:v>
                </c:pt>
                <c:pt idx="8">
                  <c:v>Ульяновская область</c:v>
                </c:pt>
              </c:strCache>
            </c:strRef>
          </c:cat>
          <c:val>
            <c:numRef>
              <c:f>'[Лист в Доклад 25.01.2019]бешенство'!$D$227:$D$240</c:f>
              <c:numCache>
                <c:formatCode>General</c:formatCode>
                <c:ptCount val="9"/>
                <c:pt idx="0">
                  <c:v>16</c:v>
                </c:pt>
                <c:pt idx="1">
                  <c:v>13</c:v>
                </c:pt>
                <c:pt idx="2">
                  <c:v>11</c:v>
                </c:pt>
                <c:pt idx="3">
                  <c:v>9</c:v>
                </c:pt>
                <c:pt idx="4">
                  <c:v>4</c:v>
                </c:pt>
                <c:pt idx="5">
                  <c:v>4</c:v>
                </c:pt>
                <c:pt idx="6">
                  <c:v>3</c:v>
                </c:pt>
                <c:pt idx="7">
                  <c:v>1</c:v>
                </c:pt>
                <c:pt idx="8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FF0-498D-85EC-386CA879538B}"/>
            </c:ext>
          </c:extLst>
        </c:ser>
        <c:dLbls/>
        <c:axId val="66262528"/>
        <c:axId val="66264064"/>
      </c:barChart>
      <c:catAx>
        <c:axId val="66262528"/>
        <c:scaling>
          <c:orientation val="maxMin"/>
        </c:scaling>
        <c:axPos val="l"/>
        <c:numFmt formatCode="General" sourceLinked="1"/>
        <c:tickLblPos val="nextTo"/>
        <c:txPr>
          <a:bodyPr/>
          <a:lstStyle/>
          <a:p>
            <a:pPr>
              <a:defRPr sz="16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66264064"/>
        <c:crosses val="autoZero"/>
        <c:auto val="1"/>
        <c:lblAlgn val="ctr"/>
        <c:lblOffset val="100"/>
      </c:catAx>
      <c:valAx>
        <c:axId val="66264064"/>
        <c:scaling>
          <c:orientation val="minMax"/>
        </c:scaling>
        <c:axPos val="t"/>
        <c:majorGridlines/>
        <c:numFmt formatCode="General" sourceLinked="1"/>
        <c:tickLblPos val="nextTo"/>
        <c:crossAx val="66262528"/>
        <c:crosses val="autoZero"/>
        <c:crossBetween val="between"/>
      </c:valAx>
    </c:plotArea>
    <c:plotVisOnly val="1"/>
    <c:dispBlanksAs val="gap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5.3191247199305403E-2"/>
          <c:y val="4.2889805173162501E-2"/>
          <c:w val="0.91927604144648623"/>
          <c:h val="0.81815362266145564"/>
        </c:manualLayout>
      </c:layout>
      <c:barChart>
        <c:barDir val="col"/>
        <c:grouping val="clustered"/>
        <c:ser>
          <c:idx val="0"/>
          <c:order val="0"/>
          <c:tx>
            <c:strRef>
              <c:f>'[Диаграмма в Microsoft Office PowerPoint]лейкоз'!$C$146</c:f>
              <c:strCache>
                <c:ptCount val="1"/>
                <c:pt idx="0">
                  <c:v>количество неблагополучных пунктов по лейкозу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'[Диаграмма в Microsoft Office PowerPoint]лейкоз'!$A$156:$A$158</c:f>
              <c:strCache>
                <c:ptCount val="3"/>
                <c:pt idx="0">
                  <c:v>2017</c:v>
                </c:pt>
                <c:pt idx="1">
                  <c:v>2018</c:v>
                </c:pt>
                <c:pt idx="2">
                  <c:v>2019, прогноз</c:v>
                </c:pt>
              </c:strCache>
            </c:strRef>
          </c:cat>
          <c:val>
            <c:numRef>
              <c:f>'[Диаграмма в Microsoft Office PowerPoint]лейкоз'!$C$156:$C$158</c:f>
              <c:numCache>
                <c:formatCode>General</c:formatCode>
                <c:ptCount val="3"/>
                <c:pt idx="0">
                  <c:v>2</c:v>
                </c:pt>
                <c:pt idx="1">
                  <c:v>1</c:v>
                </c:pt>
                <c:pt idx="2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B79-4144-89E5-8EC502EF4B74}"/>
            </c:ext>
          </c:extLst>
        </c:ser>
        <c:dLbls/>
        <c:axId val="44784256"/>
        <c:axId val="44790144"/>
      </c:barChart>
      <c:catAx>
        <c:axId val="44784256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4790144"/>
        <c:crosses val="autoZero"/>
        <c:auto val="1"/>
        <c:lblAlgn val="ctr"/>
        <c:lblOffset val="100"/>
      </c:catAx>
      <c:valAx>
        <c:axId val="44790144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4784256"/>
        <c:crosses val="autoZero"/>
        <c:crossBetween val="between"/>
      </c:valAx>
    </c:plotArea>
    <c:legend>
      <c:legendPos val="b"/>
      <c:layout/>
    </c:legend>
    <c:plotVisOnly val="1"/>
    <c:dispBlanksAs val="gap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7.2415569916482403E-2"/>
          <c:y val="3.232026247524529E-2"/>
          <c:w val="0.90031775339759967"/>
          <c:h val="0.8081086228514297"/>
        </c:manualLayout>
      </c:layout>
      <c:barChart>
        <c:barDir val="col"/>
        <c:grouping val="clustered"/>
        <c:ser>
          <c:idx val="0"/>
          <c:order val="0"/>
          <c:tx>
            <c:strRef>
              <c:f>'[Диаграмма в Microsoft Office PowerPoint]лейкоз'!$G$146</c:f>
              <c:strCache>
                <c:ptCount val="1"/>
                <c:pt idx="0">
                  <c:v>% носительства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'[Диаграмма в Microsoft Office PowerPoint]лейкоз'!$A$156:$A$158</c:f>
              <c:strCache>
                <c:ptCount val="3"/>
                <c:pt idx="0">
                  <c:v>2017</c:v>
                </c:pt>
                <c:pt idx="1">
                  <c:v>2018</c:v>
                </c:pt>
                <c:pt idx="2">
                  <c:v>2019, прогноз</c:v>
                </c:pt>
              </c:strCache>
            </c:strRef>
          </c:cat>
          <c:val>
            <c:numRef>
              <c:f>'[Диаграмма в Microsoft Office PowerPoint]лейкоз'!$G$156:$G$158</c:f>
              <c:numCache>
                <c:formatCode>0.0%</c:formatCode>
                <c:ptCount val="3"/>
                <c:pt idx="0">
                  <c:v>3.500000000000001E-2</c:v>
                </c:pt>
                <c:pt idx="1">
                  <c:v>2.5999999999999999E-2</c:v>
                </c:pt>
                <c:pt idx="2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AA4-4DAA-88C8-54BC4BF29EFC}"/>
            </c:ext>
          </c:extLst>
        </c:ser>
        <c:dLbls/>
        <c:axId val="44106112"/>
        <c:axId val="44107648"/>
      </c:barChart>
      <c:catAx>
        <c:axId val="44106112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4107648"/>
        <c:crosses val="autoZero"/>
        <c:auto val="1"/>
        <c:lblAlgn val="ctr"/>
        <c:lblOffset val="100"/>
      </c:catAx>
      <c:valAx>
        <c:axId val="44107648"/>
        <c:scaling>
          <c:orientation val="minMax"/>
        </c:scaling>
        <c:axPos val="l"/>
        <c:majorGridlines/>
        <c:numFmt formatCode="0.0%" sourceLinked="1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44106112"/>
        <c:crosses val="autoZero"/>
        <c:crossBetween val="between"/>
      </c:valAx>
    </c:plotArea>
    <c:legend>
      <c:legendPos val="b"/>
      <c:layout/>
    </c:legend>
    <c:plotVisOnly val="1"/>
    <c:dispBlanksAs val="gap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8.1808920251097539E-2"/>
          <c:y val="6.1931486779246793E-2"/>
          <c:w val="0.92298530854824967"/>
          <c:h val="0.80226492194570187"/>
        </c:manualLayout>
      </c:layout>
      <c:lineChart>
        <c:grouping val="standard"/>
        <c:ser>
          <c:idx val="1"/>
          <c:order val="0"/>
          <c:tx>
            <c:strRef>
              <c:f>бешенство!$C$153</c:f>
              <c:strCache>
                <c:ptCount val="1"/>
                <c:pt idx="0">
                  <c:v>Вакцинация с/х ж-х</c:v>
                </c:pt>
              </c:strCache>
            </c:strRef>
          </c:tx>
          <c:marker>
            <c:symbol val="none"/>
          </c:marker>
          <c:dLbls>
            <c:dLbl>
              <c:idx val="0"/>
              <c:layout>
                <c:manualLayout>
                  <c:x val="-2.5184779271274202E-2"/>
                  <c:y val="5.1640775381081347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839-467A-8A10-B5C837DDAE56}"/>
                </c:ext>
              </c:extLst>
            </c:dLbl>
            <c:dLbl>
              <c:idx val="1"/>
              <c:layout>
                <c:manualLayout>
                  <c:x val="1.8888584453455693E-2"/>
                  <c:y val="-0.11174142665290969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839-467A-8A10-B5C837DDAE56}"/>
                </c:ext>
              </c:extLst>
            </c:dLbl>
            <c:dLbl>
              <c:idx val="2"/>
              <c:layout>
                <c:manualLayout>
                  <c:x val="-1.2592389635637172E-2"/>
                  <c:y val="5.7572426891238336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839-467A-8A10-B5C837DDAE56}"/>
                </c:ext>
              </c:extLst>
            </c:dLbl>
            <c:dLbl>
              <c:idx val="3"/>
              <c:layout>
                <c:manualLayout>
                  <c:x val="0"/>
                  <c:y val="5.9585510055093924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839-467A-8A10-B5C837DDAE5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бешенство!$B$154:$B$167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бешенство!$C$154:$C$166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839-467A-8A10-B5C837DDAE56}"/>
            </c:ext>
          </c:extLst>
        </c:ser>
        <c:ser>
          <c:idx val="2"/>
          <c:order val="1"/>
          <c:tx>
            <c:strRef>
              <c:f>бешенство!$D$153</c:f>
              <c:strCache>
                <c:ptCount val="1"/>
                <c:pt idx="0">
                  <c:v>Вакцинация МДЖ</c:v>
                </c:pt>
              </c:strCache>
            </c:strRef>
          </c:tx>
          <c:spPr>
            <a:ln w="60325"/>
          </c:spPr>
          <c:marker>
            <c:symbol val="none"/>
          </c:marker>
          <c:dLbls>
            <c:dLbl>
              <c:idx val="0"/>
              <c:layout>
                <c:manualLayout>
                  <c:x val="-6.5060679784124803E-2"/>
                  <c:y val="-3.9723673370062683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839-467A-8A10-B5C837DDAE56}"/>
                </c:ext>
              </c:extLst>
            </c:dLbl>
            <c:dLbl>
              <c:idx val="1"/>
              <c:layout>
                <c:manualLayout>
                  <c:x val="-4.6172260585126391E-2"/>
                  <c:y val="5.9419001547872524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839-467A-8A10-B5C837DDAE56}"/>
                </c:ext>
              </c:extLst>
            </c:dLbl>
            <c:dLbl>
              <c:idx val="2"/>
              <c:layout>
                <c:manualLayout>
                  <c:x val="-8.1850532631640868E-2"/>
                  <c:y val="-4.0951041041748834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839-467A-8A10-B5C837DDAE5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бешенство!$B$154:$B$167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бешенство!$D$154:$D$167</c:f>
              <c:numCache>
                <c:formatCode>General</c:formatCode>
                <c:ptCount val="4"/>
                <c:pt idx="0">
                  <c:v>39.862000000000002</c:v>
                </c:pt>
                <c:pt idx="1">
                  <c:v>128.60999999999999</c:v>
                </c:pt>
                <c:pt idx="2">
                  <c:v>108.032</c:v>
                </c:pt>
                <c:pt idx="3">
                  <c:v>104.02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0839-467A-8A10-B5C837DDAE56}"/>
            </c:ext>
          </c:extLst>
        </c:ser>
        <c:ser>
          <c:idx val="0"/>
          <c:order val="2"/>
          <c:tx>
            <c:strRef>
              <c:f>бешенство!$E$153</c:f>
              <c:strCache>
                <c:ptCount val="1"/>
                <c:pt idx="0">
                  <c:v>Количество неблагополучных пунктов</c:v>
                </c:pt>
              </c:strCache>
            </c:strRef>
          </c:tx>
          <c:spPr>
            <a:ln w="50800"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бешенство!$B$154:$B$167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бешенство!$E$154:$E$167</c:f>
              <c:numCache>
                <c:formatCode>General</c:formatCode>
                <c:ptCount val="4"/>
                <c:pt idx="0">
                  <c:v>72</c:v>
                </c:pt>
                <c:pt idx="1">
                  <c:v>4</c:v>
                </c:pt>
                <c:pt idx="2">
                  <c:v>7</c:v>
                </c:pt>
                <c:pt idx="3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0839-467A-8A10-B5C837DDAE56}"/>
            </c:ext>
          </c:extLst>
        </c:ser>
        <c:dLbls/>
        <c:marker val="1"/>
        <c:axId val="93962240"/>
        <c:axId val="93963776"/>
      </c:lineChart>
      <c:catAx>
        <c:axId val="9396224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800" b="1"/>
            </a:pPr>
            <a:endParaRPr lang="ru-RU"/>
          </a:p>
        </c:txPr>
        <c:crossAx val="93963776"/>
        <c:crosses val="autoZero"/>
        <c:auto val="1"/>
        <c:lblAlgn val="ctr"/>
        <c:lblOffset val="100"/>
      </c:catAx>
      <c:valAx>
        <c:axId val="93963776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800" b="1"/>
            </a:pPr>
            <a:endParaRPr lang="ru-RU"/>
          </a:p>
        </c:txPr>
        <c:crossAx val="93962240"/>
        <c:crosses val="autoZero"/>
        <c:crossBetween val="between"/>
      </c:valAx>
    </c:plotArea>
    <c:legend>
      <c:legendPos val="b"/>
      <c:legendEntry>
        <c:idx val="0"/>
        <c:txPr>
          <a:bodyPr/>
          <a:lstStyle/>
          <a:p>
            <a:pPr>
              <a:defRPr sz="1600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600"/>
            </a:pPr>
            <a:endParaRPr lang="ru-RU"/>
          </a:p>
        </c:txPr>
      </c:legendEntry>
      <c:layout>
        <c:manualLayout>
          <c:xMode val="edge"/>
          <c:yMode val="edge"/>
          <c:x val="0.15767070519841603"/>
          <c:y val="0.94861965677387117"/>
          <c:w val="0.79936399022663729"/>
          <c:h val="5.1380343226133163E-2"/>
        </c:manualLayout>
      </c:layout>
    </c:legend>
    <c:plotVisOnly val="1"/>
    <c:dispBlanksAs val="gap"/>
  </c:chart>
  <c:externalData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A65DCAA-DECE-494C-AA68-EFFF3A8F2566}" type="datetimeFigureOut">
              <a:rPr lang="ru-RU"/>
              <a:pPr>
                <a:defRPr/>
              </a:pPr>
              <a:t>06.03.2019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2BD122C-4751-43BB-B9CB-B91EEDCCB3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668967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charset="0"/>
            </a:endParaRPr>
          </a:p>
        </p:txBody>
      </p:sp>
      <p:sp>
        <p:nvSpPr>
          <p:cNvPr id="1638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2B4900-647B-4496-9CE5-1F78275FC3D7}" type="slidenum">
              <a:rPr lang="ru-RU" alt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 alt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E51EB9A-23FA-4A1E-B40E-DB856C1C112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875BD5-DDFE-480F-8BF3-B4522BFA4E7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4F7AE9-41B7-465D-B9AD-9B98CCD62D23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5006C9-27CD-43A9-B22A-7F0A9185AF07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>
              <a:latin typeface="Arial" charset="0"/>
            </a:endParaRPr>
          </a:p>
        </p:txBody>
      </p:sp>
      <p:sp>
        <p:nvSpPr>
          <p:cNvPr id="24580" name="Номер слайда 3"/>
          <p:cNvSpPr>
            <a:spLocks noGrp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723652" algn="l"/>
                <a:tab pos="1447302" algn="l"/>
                <a:tab pos="2170954" algn="l"/>
                <a:tab pos="2894605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723652" algn="l"/>
                <a:tab pos="1447302" algn="l"/>
                <a:tab pos="2170954" algn="l"/>
                <a:tab pos="2894605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723652" algn="l"/>
                <a:tab pos="1447302" algn="l"/>
                <a:tab pos="2170954" algn="l"/>
                <a:tab pos="2894605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723652" algn="l"/>
                <a:tab pos="1447302" algn="l"/>
                <a:tab pos="2170954" algn="l"/>
                <a:tab pos="2894605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723652" algn="l"/>
                <a:tab pos="1447302" algn="l"/>
                <a:tab pos="2170954" algn="l"/>
                <a:tab pos="2894605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3736" indent="-228522" defTabSz="44910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652" algn="l"/>
                <a:tab pos="1447302" algn="l"/>
                <a:tab pos="2170954" algn="l"/>
                <a:tab pos="2894605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0778" indent="-228522" defTabSz="44910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652" algn="l"/>
                <a:tab pos="1447302" algn="l"/>
                <a:tab pos="2170954" algn="l"/>
                <a:tab pos="2894605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7821" indent="-228522" defTabSz="44910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652" algn="l"/>
                <a:tab pos="1447302" algn="l"/>
                <a:tab pos="2170954" algn="l"/>
                <a:tab pos="2894605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4865" indent="-228522" defTabSz="44910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652" algn="l"/>
                <a:tab pos="1447302" algn="l"/>
                <a:tab pos="2170954" algn="l"/>
                <a:tab pos="2894605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>
              <a:spcBef>
                <a:spcPct val="0"/>
              </a:spcBef>
              <a:defRPr/>
            </a:pPr>
            <a:fld id="{8B2B41A6-BFAF-4B72-AA7D-186F49D8BF6E}" type="slidenum">
              <a:rPr lang="ru-RU" altLang="ru-RU" sz="1400">
                <a:latin typeface="Arial" charset="0"/>
              </a:rPr>
              <a:pPr eaLnBrk="1">
                <a:spcBef>
                  <a:spcPct val="0"/>
                </a:spcBef>
                <a:defRPr/>
              </a:pPr>
              <a:t>28</a:t>
            </a:fld>
            <a:endParaRPr lang="ru-RU" altLang="ru-RU" sz="140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9B1091-2330-4597-A92E-20B506AA0D64}" type="datetime1">
              <a:rPr lang="ru-RU" smtClean="0"/>
              <a:pPr>
                <a:defRPr/>
              </a:pPr>
              <a:t>06.03.2019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52C00B-B2E1-4BC6-B25D-FBE32C3BCE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0E6CAB-B403-4B06-A764-E1C8ECDF0A00}" type="datetime1">
              <a:rPr lang="ru-RU" smtClean="0"/>
              <a:pPr>
                <a:defRPr/>
              </a:pPr>
              <a:t>06.03.2019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6A0D8D-D6E8-4B0F-BEAD-DE58B977C2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2A836-CCC6-4E99-AD91-63CE25752FCD}" type="datetime1">
              <a:rPr lang="ru-RU" smtClean="0"/>
              <a:pPr>
                <a:defRPr/>
              </a:pPr>
              <a:t>06.03.2019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58631B-3430-4474-B12A-C88F1E12F3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BE8FF7E-4049-4709-8806-43A3BC9F17B9}" type="datetime1">
              <a:rPr lang="ru-RU" smtClean="0"/>
              <a:pPr>
                <a:defRPr/>
              </a:pPr>
              <a:t>06.03.2019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D7D277D-1233-477F-9888-3A282C17E0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F4BC9EE-939D-42A5-A0DC-B5668FE23919}" type="datetime1">
              <a:rPr lang="ru-RU" smtClean="0"/>
              <a:pPr>
                <a:defRPr/>
              </a:pPr>
              <a:t>06.03.2019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8080621-6638-4867-B211-D411983BF0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CB60DA7-087D-4570-96AC-D325100BF18E}" type="datetime1">
              <a:rPr lang="ru-RU" smtClean="0"/>
              <a:pPr>
                <a:defRPr/>
              </a:pPr>
              <a:t>06.03.2019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EF2A4B4-329A-4954-8C42-2D03989813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07C6176-6F97-42A6-A60E-9D647127D926}" type="datetime1">
              <a:rPr lang="ru-RU" smtClean="0"/>
              <a:pPr>
                <a:defRPr/>
              </a:pPr>
              <a:t>06.03.2019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09D983D-EBF1-4BC8-989B-26ABA795C2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3E159F9-8026-4645-9CA5-C17BD992C08E}" type="datetime1">
              <a:rPr lang="ru-RU" smtClean="0"/>
              <a:pPr>
                <a:defRPr/>
              </a:pPr>
              <a:t>06.03.2019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7CA4E51-CE58-4F2A-B2AE-4E81B39C74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BB7B135-4607-439B-B198-70BBE9D60772}" type="datetime1">
              <a:rPr lang="ru-RU" smtClean="0"/>
              <a:pPr>
                <a:defRPr/>
              </a:pPr>
              <a:t>06.03.2019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35C2221-A458-4525-8492-3C620AC60A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73A8CB9-222E-45F8-A426-91A7F985C91A}" type="datetime1">
              <a:rPr lang="ru-RU" smtClean="0"/>
              <a:pPr>
                <a:defRPr/>
              </a:pPr>
              <a:t>06.03.2019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5A7868B-580C-4B6B-B6D9-D0FD8FFC13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E0C021A-3238-4B12-85B5-F779782FC791}" type="datetime1">
              <a:rPr lang="ru-RU" smtClean="0"/>
              <a:pPr>
                <a:defRPr/>
              </a:pPr>
              <a:t>06.03.2019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2F00F8D-53A5-4F9F-8398-904825387F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AA3F27-6642-488E-B497-9A57B3AC15CC}" type="datetime1">
              <a:rPr lang="ru-RU" smtClean="0"/>
              <a:pPr>
                <a:defRPr/>
              </a:pPr>
              <a:t>06.03.2019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1F0D04-AB69-478F-BF3F-C5601376F6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B12440C-5021-4549-B978-E758E9415254}" type="datetime1">
              <a:rPr lang="ru-RU" smtClean="0"/>
              <a:pPr>
                <a:defRPr/>
              </a:pPr>
              <a:t>06.03.2019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A4B78B8-10C6-4B07-AD33-FEA306C06D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D7DE884-6A77-4A59-9B46-60880C024249}" type="datetime1">
              <a:rPr lang="ru-RU" smtClean="0"/>
              <a:pPr>
                <a:defRPr/>
              </a:pPr>
              <a:t>06.03.2019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2348DC6-AD90-4A85-A0C2-677214178D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68E714C-3537-483F-990E-FFF0442FE1EC}" type="datetime1">
              <a:rPr lang="ru-RU" smtClean="0"/>
              <a:pPr>
                <a:defRPr/>
              </a:pPr>
              <a:t>06.03.2019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42667BC-396D-4404-A922-BDAFE01BF8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08744A-D86E-4CC4-873D-5C6360E86BD8}" type="datetime1">
              <a:rPr lang="ru-RU" smtClean="0"/>
              <a:pPr>
                <a:defRPr/>
              </a:pPr>
              <a:t>06.03.2019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CE9F4D-F49A-40A2-9506-382DBB77C0B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293487795"/>
      </p:ext>
    </p:extLst>
  </p:cSld>
  <p:clrMapOvr>
    <a:masterClrMapping/>
  </p:clrMapOvr>
  <p:transition>
    <p:wipe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78FAB79-AB5A-4C4F-966C-D5AD8CB23F65}" type="datetime1">
              <a:rPr lang="ru-RU" smtClean="0"/>
              <a:pPr>
                <a:defRPr/>
              </a:pPr>
              <a:t>06.03.2019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672B70A-AC2F-4F2C-9881-C9FE9C672B9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2F63B6ED-0B0B-455B-A033-1B135B9610F1}" type="datetime1">
              <a:rPr lang="ru-RU" smtClean="0"/>
              <a:pPr>
                <a:defRPr/>
              </a:pPr>
              <a:t>06.03.2019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A087AD8-F24B-48E1-BEFB-E989F54DC82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EB50D9D8-B0AA-42D7-9BA0-BCA18AA66A61}" type="datetime1">
              <a:rPr lang="ru-RU" smtClean="0"/>
              <a:pPr>
                <a:defRPr/>
              </a:pPr>
              <a:t>06.03.2019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6EF851A-63F7-43D1-BE0E-78FB6026CC1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D4AEACE-D96E-4284-8FDB-22CACDE17F80}" type="datetime1">
              <a:rPr lang="ru-RU" smtClean="0"/>
              <a:pPr>
                <a:defRPr/>
              </a:pPr>
              <a:t>06.03.2019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F17F2D6-3F2E-43FB-93DF-E82C41A602D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4E6E855-41CF-4FB4-9374-BAF8BE523FC5}" type="datetime1">
              <a:rPr lang="ru-RU" smtClean="0"/>
              <a:pPr>
                <a:defRPr/>
              </a:pPr>
              <a:t>06.03.2019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F7321DD-6774-4976-B83A-E6D241248AA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FBE4166-6E54-4076-BE98-C6CDBFF4A1D3}" type="datetime1">
              <a:rPr lang="ru-RU" smtClean="0"/>
              <a:pPr>
                <a:defRPr/>
              </a:pPr>
              <a:t>06.03.2019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C7C7CEE-8F17-496B-BE6F-2457541E973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D97911-142F-41C9-B403-7DB3CAE36AC4}" type="datetime1">
              <a:rPr lang="ru-RU" smtClean="0"/>
              <a:pPr>
                <a:defRPr/>
              </a:pPr>
              <a:t>06.03.2019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6FCE9-EC6B-4BBD-A528-19175B7CA5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360378B-4A93-480B-B62E-1F05B1A53872}" type="datetime1">
              <a:rPr lang="ru-RU" smtClean="0"/>
              <a:pPr>
                <a:defRPr/>
              </a:pPr>
              <a:t>06.03.2019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94697F5-3FD0-4827-9A17-CDA8222FE03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7C0BB3D-0750-4858-A4BF-82604859CDEE}" type="datetime1">
              <a:rPr lang="ru-RU" smtClean="0"/>
              <a:pPr>
                <a:defRPr/>
              </a:pPr>
              <a:t>06.03.2019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AC96655-E43A-4016-964E-7C238B89320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2F2BD172-3596-4EF4-A96D-1A5E5D9E617F}" type="datetime1">
              <a:rPr lang="ru-RU" smtClean="0"/>
              <a:pPr>
                <a:defRPr/>
              </a:pPr>
              <a:t>06.03.2019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5FD6459-6EAE-4779-8019-BE764778A02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3A51F9E-36A6-46DE-8D78-82510B9ECB5F}" type="datetime1">
              <a:rPr lang="ru-RU" smtClean="0"/>
              <a:pPr>
                <a:defRPr/>
              </a:pPr>
              <a:t>06.03.2019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D6772E3-77A0-4C19-9790-7CCFA62BBE1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0237B36-D401-4DF8-9748-40D0488ED7D8}" type="datetime1">
              <a:rPr lang="ru-RU" smtClean="0"/>
              <a:pPr>
                <a:defRPr/>
              </a:pPr>
              <a:t>06.03.2019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C524B27-F23B-4DB5-9731-0965266BE2A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2130426"/>
            <a:ext cx="7770813" cy="14684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8C464B7-5B06-477D-BDD6-8CCBF022D4E3}" type="datetime1">
              <a:rPr lang="ru-RU" smtClean="0"/>
              <a:pPr>
                <a:defRPr/>
              </a:pPr>
              <a:t>06.03.2019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865FABF-9AEF-45EB-A1F6-D1F4F27D74B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4EA273-A086-4164-A3EC-901AC0CF0178}" type="datetime1">
              <a:rPr lang="ru-RU" smtClean="0"/>
              <a:pPr>
                <a:defRPr/>
              </a:pPr>
              <a:t>06.03.2019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029590-7359-415F-9E11-C319970EBF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13869-1D63-4439-958E-F49301E702F8}" type="datetime1">
              <a:rPr lang="ru-RU" smtClean="0"/>
              <a:pPr>
                <a:defRPr/>
              </a:pPr>
              <a:t>06.03.2019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F5511A-54F9-48F2-9A8B-BE606F546B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2F1217-BE7D-4578-8AB5-04F3025B1273}" type="datetime1">
              <a:rPr lang="ru-RU" smtClean="0"/>
              <a:pPr>
                <a:defRPr/>
              </a:pPr>
              <a:t>06.03.2019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A0C362-342A-4363-9ED0-717BA54A1B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6D316-AE56-4EA5-ADC9-748B271A6299}" type="datetime1">
              <a:rPr lang="ru-RU" smtClean="0"/>
              <a:pPr>
                <a:defRPr/>
              </a:pPr>
              <a:t>06.03.2019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5F0280-3120-4BF9-A075-6C4184C58B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71765-F33A-45DC-B02D-08254C314BD8}" type="datetime1">
              <a:rPr lang="ru-RU" smtClean="0"/>
              <a:pPr>
                <a:defRPr/>
              </a:pPr>
              <a:t>06.03.2019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E68DF-2C49-4875-BD0B-BD2FF3FB8D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EDDFF-1D84-4D54-9518-8E952A184710}" type="datetime1">
              <a:rPr lang="ru-RU" smtClean="0"/>
              <a:pPr>
                <a:defRPr/>
              </a:pPr>
              <a:t>06.03.2019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FAE6E6-0F15-4B56-8762-D39BB6E859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1E68937-7928-4AD3-875C-46E8B1C41FFB}" type="datetime1">
              <a:rPr lang="ru-RU" smtClean="0"/>
              <a:pPr>
                <a:defRPr/>
              </a:pPr>
              <a:t>06.03.2019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038536E-4C06-4B6B-A1D8-AD4436BF41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76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AD762DA6-E053-4AC6-ADC7-45E324527DD6}" type="datetime1">
              <a:rPr lang="ru-RU" smtClean="0"/>
              <a:pPr>
                <a:defRPr/>
              </a:pPr>
              <a:t>06.03.2019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3D58C350-A0FC-43C7-9B20-AFC16CE8C0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96" r:id="rId12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B05815B-B6CE-46EE-B108-B7CC2E23BA18}" type="datetime1">
              <a:rPr lang="ru-RU" smtClean="0"/>
              <a:pPr>
                <a:defRPr/>
              </a:pPr>
              <a:t>06.03.2019</a:t>
            </a:fld>
            <a:endParaRPr lang="ru-RU"/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FE172DC3-AC3B-45F1-B38D-AB8D35EB62B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3.bin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4.v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17.xml"/><Relationship Id="rId1" Type="http://schemas.openxmlformats.org/officeDocument/2006/relationships/themeOverride" Target="../theme/themeOverride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5.v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6.v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1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Прямоугольник 4"/>
          <p:cNvSpPr>
            <a:spLocks noChangeArrowheads="1"/>
          </p:cNvSpPr>
          <p:nvPr/>
        </p:nvSpPr>
        <p:spPr bwMode="auto">
          <a:xfrm>
            <a:off x="0" y="152400"/>
            <a:ext cx="9144000" cy="7648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altLang="ru-RU" sz="4000" b="1" dirty="0">
              <a:solidFill>
                <a:srgbClr val="CCFF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4000" b="1" dirty="0">
              <a:solidFill>
                <a:srgbClr val="CCFF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None/>
            </a:pPr>
            <a:endParaRPr lang="ru-RU" altLang="ru-RU" sz="2600" b="1" dirty="0">
              <a:latin typeface="Calibri" pitchFamily="34" charset="0"/>
            </a:endParaRPr>
          </a:p>
          <a:p>
            <a:pPr algn="ctr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None/>
            </a:pPr>
            <a:endParaRPr lang="ru-RU" alt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None/>
            </a:pPr>
            <a:r>
              <a:rPr lang="ru-RU" altLang="ru-RU" sz="32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altLang="ru-RU" sz="3200" b="1" dirty="0">
                <a:latin typeface="Times New Roman" pitchFamily="18" charset="0"/>
                <a:cs typeface="Times New Roman" pitchFamily="18" charset="0"/>
              </a:rPr>
              <a:t>Итоги работы государственной ветеринарной службы Ульяновской области за 2018 год, цели и задачи на 2019 год»</a:t>
            </a:r>
          </a:p>
          <a:p>
            <a:pPr algn="ctr">
              <a:spcBef>
                <a:spcPts val="600"/>
              </a:spcBef>
              <a:buClr>
                <a:schemeClr val="accent1"/>
              </a:buClr>
              <a:buSzPct val="76000"/>
            </a:pPr>
            <a:r>
              <a:rPr lang="ru-RU" altLang="ru-RU" sz="2800" b="1" dirty="0">
                <a:latin typeface="Times New Roman" pitchFamily="18" charset="0"/>
                <a:cs typeface="Times New Roman" pitchFamily="18" charset="0"/>
              </a:rPr>
              <a:t>Доклад  руководителя Агентства ветеринарии - главного государственного   ветеринарного инспектора Ульяновской области  </a:t>
            </a:r>
          </a:p>
          <a:p>
            <a:pPr algn="ctr">
              <a:spcBef>
                <a:spcPts val="600"/>
              </a:spcBef>
              <a:buClr>
                <a:schemeClr val="accent1"/>
              </a:buClr>
              <a:buSzPct val="76000"/>
            </a:pPr>
            <a:r>
              <a:rPr lang="ru-RU" altLang="ru-RU" sz="2800" b="1" dirty="0">
                <a:latin typeface="Times New Roman" pitchFamily="18" charset="0"/>
                <a:cs typeface="Times New Roman" pitchFamily="18" charset="0"/>
              </a:rPr>
              <a:t>Пелевиной Нины Ивановны </a:t>
            </a:r>
          </a:p>
          <a:p>
            <a:pPr algn="ctr"/>
            <a:endParaRPr lang="ru-RU" altLang="ru-RU" sz="40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40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4274" name="Picture 2" descr="F:\Гербы М.О\гербы-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692696"/>
            <a:ext cx="1600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5" name="Picture 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B4D88D"/>
              </a:clrFrom>
              <a:clrTo>
                <a:srgbClr val="B4D88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528" y="692696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7" descr="C:\Users\user\AppData\Local\Temp\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96336" y="692696"/>
            <a:ext cx="1295400" cy="1690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53E156-4DAB-4A5C-8F95-3C97B9663C52}" type="slidenum">
              <a:rPr lang="ru-RU"/>
              <a:pPr>
                <a:defRPr/>
              </a:pPr>
              <a:t>1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042988" y="1125538"/>
            <a:ext cx="7561262" cy="4606925"/>
          </a:xfrm>
          <a:prstGeom prst="round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Высокопатогенный</a:t>
            </a:r>
            <a:r>
              <a:rPr lang="ru-RU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грипп птиц</a:t>
            </a:r>
          </a:p>
        </p:txBody>
      </p:sp>
      <p:pic>
        <p:nvPicPr>
          <p:cNvPr id="97282" name="Picture 2" descr="https://domaferma.com/wp-content/uploads/2018/12/img_5c09342a30bb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2780928"/>
            <a:ext cx="6408563" cy="2744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A7868B-580C-4B6B-B6D9-D0FD8FFC13D8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Высокопатогенный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грипп птиц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РФ в 2018 году зарегистрировано 82 случая, в 15 субъектах. 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ПФО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62 случая, в 9 субъектах. Рост количества вспышек в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ПФО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 раз выше к уровню 2017 года. 75% случаев зарегистрировано в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ПФО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9994" y="2132856"/>
            <a:ext cx="7324012" cy="4515619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38CC4-165F-4522-916F-7D3639D44931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8581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1259632" y="836712"/>
            <a:ext cx="7488238" cy="1152525"/>
          </a:xfrm>
          <a:prstGeom prst="round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Эпизоотическая ситуация по </a:t>
            </a:r>
            <a:r>
              <a:rPr lang="ru-RU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высокопатогенному</a:t>
            </a:r>
            <a:r>
              <a:rPr lang="ru-RU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гриппу птиц В ПФО 2018 г. (</a:t>
            </a:r>
            <a:r>
              <a:rPr lang="ru-RU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 </a:t>
            </a:r>
            <a:r>
              <a:rPr lang="ru-RU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неблагополучных пунктов)</a:t>
            </a:r>
          </a:p>
        </p:txBody>
      </p:sp>
      <p:graphicFrame>
        <p:nvGraphicFramePr>
          <p:cNvPr id="4" name="Диаграмма 3"/>
          <p:cNvGraphicFramePr>
            <a:graphicFrameLocks noChangeAspect="1"/>
          </p:cNvGraphicFramePr>
          <p:nvPr/>
        </p:nvGraphicFramePr>
        <p:xfrm>
          <a:off x="1115616" y="2077400"/>
          <a:ext cx="7584546" cy="46639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A7868B-580C-4B6B-B6D9-D0FD8FFC13D8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0528" y="-171400"/>
            <a:ext cx="9433048" cy="1589038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 год  - зарегистрирован 1 случай птичьего гриппа в с.Выползово, Сурского района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052736"/>
            <a:ext cx="4012745" cy="5677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28387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0528" y="-171400"/>
            <a:ext cx="9433048" cy="1589038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угрожаемую зону попало 2 села Выползово и Никитино, </a:t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зоне наблюдения 6 сел: Астрадамовка, с.Лава, с.Кивать, с.Малый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Барышок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с.Лебедёвка, с.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Утёсовка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5736" y="1563505"/>
            <a:ext cx="5040560" cy="5118898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C2221-A458-4525-8492-3C620AC60A92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8387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9552" y="836712"/>
            <a:ext cx="8135937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 угрожаемой зоне и зоне наблюдения проведены 8 сходов граждан,  подворный обход более 500 подворий, осмотрено 6000 голов птицы, отобрано 92 пробы биологического материала.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очаге пало 55 гол , уничтожено 132 гол. птицы.</a:t>
            </a:r>
            <a:endParaRPr lang="ru-RU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Оперативными действиями государственной ветеринарной службы, УМВД, органов местного самоуправления, жителей села локализован и ликвидирован очаг заболевания в течение 1 суток, карантин снят по истечении 3 недель.</a:t>
            </a:r>
            <a:r>
              <a:rPr lang="ru-RU" b="1" dirty="0" smtClean="0"/>
              <a:t> </a:t>
            </a:r>
            <a:endParaRPr lang="ru-RU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8313" y="3212976"/>
            <a:ext cx="4798536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66849" y="3212976"/>
            <a:ext cx="3877151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A7868B-580C-4B6B-B6D9-D0FD8FFC13D8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2" descr="IMG 218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068960"/>
            <a:ext cx="3924500" cy="3507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539552" y="908720"/>
            <a:ext cx="8135937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Ветеринарной службой проведено служебное расследование. По результатам расследования выявлено, что источником заболевания явился завоз жителем с.Выползово поголовья птицы от предпринимателей </a:t>
            </a:r>
            <a:r>
              <a:rPr lang="ru-RU" sz="2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Батыревского</a:t>
            </a: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района Чувашской Республики.</a:t>
            </a:r>
            <a:r>
              <a:rPr lang="ru-RU" sz="2000" dirty="0" smtClean="0"/>
              <a:t> </a:t>
            </a: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К административной ответственности привлечены 2 владельца животных.</a:t>
            </a:r>
            <a:endParaRPr lang="ru-RU" sz="2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2" descr="IMG 225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068960"/>
            <a:ext cx="4656132" cy="34781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A7868B-580C-4B6B-B6D9-D0FD8FFC13D8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4" y="1052736"/>
            <a:ext cx="8135937" cy="38472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Профилактика высокопатогенного гриппа птиц.</a:t>
            </a:r>
          </a:p>
          <a:p>
            <a:pPr indent="450215" algn="ctr">
              <a:spcAft>
                <a:spcPts val="0"/>
              </a:spcAft>
            </a:pPr>
            <a:endParaRPr lang="ru-RU" sz="20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 целях недопущения распространения птичьего гриппа:</a:t>
            </a:r>
          </a:p>
          <a:p>
            <a:pPr indent="450215" algn="just">
              <a:spcAft>
                <a:spcPts val="0"/>
              </a:spcAft>
              <a:buFont typeface="Arial" pitchFamily="34" charset="0"/>
              <a:buChar char="•"/>
            </a:pP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проведена широкая разъяснительная работа среди населения Ульяновской области, </a:t>
            </a:r>
          </a:p>
          <a:p>
            <a:pPr indent="450215" algn="just">
              <a:spcAft>
                <a:spcPts val="0"/>
              </a:spcAft>
              <a:buFont typeface="Arial" pitchFamily="34" charset="0"/>
              <a:buChar char="•"/>
            </a:pP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подворный обход 3532 подворий с клиническим осмотром птицы и раздачей памяток по профилактике гриппа птиц. </a:t>
            </a:r>
          </a:p>
          <a:p>
            <a:pPr indent="450215" algn="just">
              <a:spcAft>
                <a:spcPts val="0"/>
              </a:spcAft>
              <a:buFont typeface="Arial" pitchFamily="34" charset="0"/>
              <a:buChar char="•"/>
            </a:pP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на аппаратных совещаниях в муниципальных образованиях  заслушаны доклады об эпизоотической ситуации по гриппу птиц на территории Ульяновской области и принятию дополнительных мер по профилактике заболевания</a:t>
            </a:r>
          </a:p>
          <a:p>
            <a:pPr indent="450215" algn="just">
              <a:spcAft>
                <a:spcPts val="0"/>
              </a:spcAft>
              <a:buFont typeface="Arial" pitchFamily="34" charset="0"/>
              <a:buChar char="•"/>
            </a:pPr>
            <a:endParaRPr lang="ru-RU" sz="2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A7868B-580C-4B6B-B6D9-D0FD8FFC13D8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-171400"/>
            <a:ext cx="9036496" cy="590465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Определено провести в 2019 году рейдовые мероприятия по выявлению павших диких животных  и птиц в закрепленных и общедоступных охотничьих угодьях, а также на особо охраняемых природных территориях федерального и регионального значения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Провести отбор проб биологического материала для лабораторных исследований на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высокопатогенный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грипп птиц от диких водоплавающих и синантропных птиц в зонах сезонных миграций, в том числе на особо охраняемых природных территориях федерального и регионального значения.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38CC4-165F-4522-916F-7D3639D44931}" type="slidenum">
              <a:rPr lang="ru-RU" smtClean="0"/>
              <a:pPr/>
              <a:t>18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899592" y="1052736"/>
            <a:ext cx="7704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Решением Чрезвычайной противоэпизоотической комиссии Ульяновской области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524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187624" y="1196752"/>
            <a:ext cx="7559675" cy="4608513"/>
          </a:xfrm>
          <a:prstGeom prst="round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Лейкоз КРС</a:t>
            </a:r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2205038"/>
            <a:ext cx="2016125" cy="2016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2276872"/>
            <a:ext cx="2968625" cy="2011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578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325" y="2133600"/>
            <a:ext cx="2395538" cy="2773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A7868B-580C-4B6B-B6D9-D0FD8FFC13D8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Заголовок 1"/>
          <p:cNvSpPr>
            <a:spLocks noGrp="1"/>
          </p:cNvSpPr>
          <p:nvPr>
            <p:ph type="title"/>
          </p:nvPr>
        </p:nvSpPr>
        <p:spPr>
          <a:xfrm>
            <a:off x="611560" y="692696"/>
            <a:ext cx="8229600" cy="1143000"/>
          </a:xfrm>
        </p:spPr>
        <p:txBody>
          <a:bodyPr/>
          <a:lstStyle/>
          <a:p>
            <a:pPr eaLnBrk="1" hangingPunct="1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Возложенные федеральным и региональным законодательством на государственную ветеринарную службу Ульяновской области полномочия выполнены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525963"/>
          </a:xfrm>
        </p:spPr>
        <p:txBody>
          <a:bodyPr rtlCol="0">
            <a:normAutofit fontScale="70000" lnSpcReduction="20000"/>
          </a:bodyPr>
          <a:lstStyle/>
          <a:p>
            <a:pPr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Организация проведения на территории Ульяновской области мероприятий по предупреждению и ликвидации болезней животных, их лечению, защите населения от болезней, общих для человека и животных.</a:t>
            </a:r>
          </a:p>
          <a:p>
            <a:pPr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Осуществление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регионального государственного ветеринарного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надзора.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Осуществление контроля в области обеспечения качества и безопасности пищевых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продуктов.</a:t>
            </a:r>
          </a:p>
          <a:p>
            <a:pPr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Финансирование полномочий осуществляется за счёт средств государственной программы «Развитие государственной ветеринарной службы Ульяновской области в 2014 – 2021 годах», за счёт федерального бюджета в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неденежном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выражении и средств хозяйствующих субъектов.</a:t>
            </a:r>
          </a:p>
          <a:p>
            <a:pPr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  <a:p>
            <a:pPr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45C3B8-CC04-46BB-A36E-8BF8EE8E1231}" type="slidenum">
              <a:rPr lang="ru-RU"/>
              <a:pPr>
                <a:defRPr/>
              </a:pPr>
              <a:t>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475656" y="836712"/>
            <a:ext cx="7488238" cy="1152525"/>
          </a:xfrm>
          <a:prstGeom prst="round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Эпизоотическая ситуация по лейкозу КРС В ПФО 2018 г. (265 неблагополучных пунктов)</a:t>
            </a:r>
          </a:p>
        </p:txBody>
      </p:sp>
      <p:graphicFrame>
        <p:nvGraphicFramePr>
          <p:cNvPr id="76802" name="Диаграмма 3"/>
          <p:cNvGraphicFramePr>
            <a:graphicFrameLocks/>
          </p:cNvGraphicFramePr>
          <p:nvPr/>
        </p:nvGraphicFramePr>
        <p:xfrm>
          <a:off x="683568" y="2060847"/>
          <a:ext cx="8460432" cy="4681265"/>
        </p:xfrm>
        <a:graphic>
          <a:graphicData uri="http://schemas.openxmlformats.org/presentationml/2006/ole">
            <p:oleObj spid="_x0000_s417833" r:id="rId4" imgW="8821677" imgH="5474682" progId="">
              <p:embed/>
            </p:oleObj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652120" y="4293096"/>
            <a:ext cx="3347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Заболеваемость лейкозом в ПФО снизилась к уровню 2017 г. на 6%.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A7868B-580C-4B6B-B6D9-D0FD8FFC13D8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908720"/>
            <a:ext cx="8208962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	</a:t>
            </a: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Положением 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организации проектной деятельности в Правительстве Ульяновской области и исполнительных органах государственной власти Ульяновской области, утверждённым постановлением Правительства Ульяновской области от 30.01.2017 № 46-П «Об организации проектной деятельности в Правительстве Ульяновской области и исполнительных органах государственной власти Ульяновской области</a:t>
            </a: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Агентством ветеринарии Ульяновской области реализуется  приоритетный ведомственный проект «Ликвидация лейкоза крупного рогатого скота на территории Ульяновской области». Проектом предусмотрено завершение оздоровительных мероприятий на территории области в 2019 году.</a:t>
            </a:r>
            <a:endParaRPr lang="ru-RU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de-DE" sz="3200" b="1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ru-RU" sz="3200" b="1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	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A7868B-580C-4B6B-B6D9-D0FD8FFC13D8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0895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971600" y="764704"/>
            <a:ext cx="7488238" cy="1152525"/>
          </a:xfrm>
          <a:prstGeom prst="round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Эпизоотическая ситуация по лейкозу КРС В Ульяновской области </a:t>
            </a:r>
            <a:r>
              <a:rPr lang="ru-RU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неблагополучных пунктов)</a:t>
            </a: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1043608" y="1916832"/>
          <a:ext cx="7380312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A7868B-580C-4B6B-B6D9-D0FD8FFC13D8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971600" y="764704"/>
            <a:ext cx="7488238" cy="1152525"/>
          </a:xfrm>
          <a:prstGeom prst="round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Эпизоотическая ситуация по лейкозу КРС В Ульяновской области </a:t>
            </a:r>
            <a:r>
              <a:rPr lang="ru-RU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вирусоносителей)</a:t>
            </a: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971600" y="1988840"/>
          <a:ext cx="7452320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A7868B-580C-4B6B-B6D9-D0FD8FFC13D8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83568" y="692696"/>
            <a:ext cx="7740650" cy="4681538"/>
          </a:xfrm>
          <a:prstGeom prst="round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Бешенство</a:t>
            </a: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1988840"/>
            <a:ext cx="3803650" cy="2444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844824"/>
            <a:ext cx="2870324" cy="2861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A7868B-580C-4B6B-B6D9-D0FD8FFC13D8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карт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733182"/>
            <a:ext cx="8820472" cy="61248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15616" y="6206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660232" y="32849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6084168" y="3717032"/>
            <a:ext cx="305983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На всероссийской  выставке «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Агрофарм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» г.Москва, руководитель ФГБУ «Центр ветеринарии Ю.И.Барсуков  в своем докладе об эпизоотической ситуации в Российской Федерации отметил эпизоотическое благополучие по бешенству Ульяновской области.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A7868B-580C-4B6B-B6D9-D0FD8FFC13D8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611560" y="620688"/>
            <a:ext cx="8351837" cy="1081088"/>
          </a:xfrm>
          <a:prstGeom prst="round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Эпизоотическая ситуация по бешенству в ПФО в 2018 г. </a:t>
            </a:r>
            <a:r>
              <a:rPr lang="ru-RU" sz="2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- 519 </a:t>
            </a:r>
            <a:r>
              <a:rPr lang="ru-RU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н.п.</a:t>
            </a:r>
          </a:p>
        </p:txBody>
      </p:sp>
      <p:graphicFrame>
        <p:nvGraphicFramePr>
          <p:cNvPr id="71682" name="Диаграмма 4"/>
          <p:cNvGraphicFramePr>
            <a:graphicFrameLocks/>
          </p:cNvGraphicFramePr>
          <p:nvPr/>
        </p:nvGraphicFramePr>
        <p:xfrm>
          <a:off x="611560" y="1916832"/>
          <a:ext cx="8354318" cy="4751586"/>
        </p:xfrm>
        <a:graphic>
          <a:graphicData uri="http://schemas.openxmlformats.org/presentationml/2006/ole">
            <p:oleObj spid="_x0000_s71721" r:id="rId3" imgW="8644877" imgH="5328366" progId="">
              <p:embed/>
            </p:oleObj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796136" y="3573016"/>
            <a:ext cx="29158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ПФО увеличилась заболеваемость бешенством животных к уровню 2017 г. на 30%, при этом Ульяновская область осталась единственным регионом, в котором не выявлено случаев бешенства животных.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A7868B-580C-4B6B-B6D9-D0FD8FFC13D8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827584" y="836712"/>
            <a:ext cx="8028384" cy="1224136"/>
          </a:xfrm>
          <a:prstGeom prst="round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Эпизоотическая ситуация по бешенству животных в Ульяновской области </a:t>
            </a:r>
            <a:r>
              <a:rPr 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2015-2017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г.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927415311"/>
              </p:ext>
            </p:extLst>
          </p:nvPr>
        </p:nvGraphicFramePr>
        <p:xfrm>
          <a:off x="1043608" y="2060848"/>
          <a:ext cx="7075182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A7868B-580C-4B6B-B6D9-D0FD8FFC13D8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3278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Рисунок 5" descr="G:\2013 ГОД\БЕШЕНСТВО 2013\ЭСТОНИЯ\Кингисепп\DSC049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4188" y="2574925"/>
            <a:ext cx="1577975" cy="216217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738188" y="0"/>
            <a:ext cx="8397875" cy="576263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  <p:txBody>
          <a:bodyPr lIns="90000" tIns="45000" rIns="90000" bIns="45000"/>
          <a:lstStyle/>
          <a:p>
            <a:pPr algn="ctr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3000" b="1" kern="0" dirty="0">
                <a:solidFill>
                  <a:srgbClr val="333399">
                    <a:lumMod val="50000"/>
                  </a:srgbClr>
                </a:solidFill>
                <a:latin typeface="Tahoma" pitchFamily="34" charset="0"/>
                <a:cs typeface="Tahoma" pitchFamily="34" charset="0"/>
              </a:rPr>
              <a:t>Профилактика бешенства </a:t>
            </a:r>
          </a:p>
        </p:txBody>
      </p:sp>
      <p:sp>
        <p:nvSpPr>
          <p:cNvPr id="12" name="Rectangle 4"/>
          <p:cNvSpPr txBox="1">
            <a:spLocks noChangeArrowheads="1"/>
          </p:cNvSpPr>
          <p:nvPr/>
        </p:nvSpPr>
        <p:spPr bwMode="auto">
          <a:xfrm>
            <a:off x="2123729" y="2613025"/>
            <a:ext cx="4392488" cy="2472159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  <p:txBody>
          <a:bodyPr lIns="90000" tIns="45000" rIns="90000" bIns="45000"/>
          <a:lstStyle/>
          <a:p>
            <a:pPr algn="ctr">
              <a:spcBef>
                <a:spcPts val="600"/>
              </a:spcBef>
              <a:buClr>
                <a:srgbClr val="000000"/>
              </a:buClr>
              <a:buSzPct val="100000"/>
              <a:defRPr/>
            </a:pPr>
            <a:r>
              <a:rPr lang="ru-RU" sz="23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2018 г. вакцинировано</a:t>
            </a:r>
          </a:p>
          <a:p>
            <a:pPr algn="ctr">
              <a:spcBef>
                <a:spcPts val="600"/>
              </a:spcBef>
              <a:buClr>
                <a:srgbClr val="000000"/>
              </a:buClr>
              <a:buSzPct val="100000"/>
              <a:defRPr/>
            </a:pPr>
            <a:r>
              <a:rPr lang="ru-RU" sz="23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104 020 собак и </a:t>
            </a:r>
            <a:r>
              <a:rPr lang="ru-RU" sz="23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кошек.</a:t>
            </a:r>
          </a:p>
          <a:p>
            <a:pPr algn="ctr">
              <a:spcBef>
                <a:spcPts val="600"/>
              </a:spcBef>
              <a:buClr>
                <a:srgbClr val="000000"/>
              </a:buClr>
              <a:buSzPct val="100000"/>
              <a:defRPr/>
            </a:pPr>
            <a:r>
              <a:rPr lang="ru-RU" sz="23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Раскладка </a:t>
            </a:r>
            <a:r>
              <a:rPr lang="ru-RU" sz="23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антирабической </a:t>
            </a:r>
            <a:r>
              <a:rPr lang="ru-RU" sz="23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вакцины для диких животных</a:t>
            </a:r>
            <a:endParaRPr lang="ru-RU" sz="2300" b="1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1200"/>
              </a:spcBef>
              <a:buClr>
                <a:srgbClr val="000000"/>
              </a:buClr>
              <a:buSzPct val="100000"/>
              <a:defRPr/>
            </a:pPr>
            <a:r>
              <a:rPr lang="ru-RU" sz="23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2016 г. </a:t>
            </a:r>
            <a:r>
              <a:rPr lang="ru-RU" sz="23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2018 </a:t>
            </a:r>
            <a:r>
              <a:rPr lang="ru-RU" sz="23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 по 160 </a:t>
            </a:r>
            <a:r>
              <a:rPr lang="ru-RU" sz="23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тыс.доз </a:t>
            </a:r>
            <a:r>
              <a:rPr lang="ru-RU" sz="23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ежегодно</a:t>
            </a:r>
          </a:p>
        </p:txBody>
      </p:sp>
      <p:pic>
        <p:nvPicPr>
          <p:cNvPr id="9" name="Picture 8" descr="F:\ФОТКИ\Раскладка вакцины\PB0604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764704"/>
            <a:ext cx="2274888" cy="1635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5" descr="F:\ФОТКИ\СО СТЕНДА\PB0605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34113" y="823913"/>
            <a:ext cx="2778125" cy="1628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4" descr="F:\ФОТКИ\СО СТЕНДА\PB06048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05138" y="811213"/>
            <a:ext cx="2709862" cy="175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http://news.ykt.ru/upload/image/2015/03/30126/main.jpg?142745287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4797152"/>
            <a:ext cx="1830388" cy="137636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8" name="Picture 5" descr="C:\Users\sv_gerasimov\Downloads\DSC0260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2" y="2636912"/>
            <a:ext cx="1830388" cy="187960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0" name="Picture 4" descr="C:\Users\sv_gerasimov\Downloads\DSC0269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04248" y="4869161"/>
            <a:ext cx="1751012" cy="165618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7C7CEE-8F17-496B-BE6F-2457541E9736}" type="slidenum">
              <a:rPr lang="ru-RU" altLang="ru-RU" smtClean="0"/>
              <a:pPr>
                <a:defRPr/>
              </a:pPr>
              <a:t>28</a:t>
            </a:fld>
            <a:endParaRPr lang="ru-RU" altLang="ru-RU"/>
          </a:p>
        </p:txBody>
      </p:sp>
      <p:sp>
        <p:nvSpPr>
          <p:cNvPr id="14" name="TextBox 13"/>
          <p:cNvSpPr txBox="1"/>
          <p:nvPr/>
        </p:nvSpPr>
        <p:spPr>
          <a:xfrm>
            <a:off x="1763688" y="5085184"/>
            <a:ext cx="518457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3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профилактику бешенства выделена вакцина на сумму 20 млн. рублей за счет средств федерального бюджета</a:t>
            </a:r>
            <a:endParaRPr lang="ru-RU" sz="2300" b="1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55576" y="188640"/>
            <a:ext cx="8136904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200" b="1" dirty="0" smtClean="0">
              <a:latin typeface="+mj-lt"/>
              <a:cs typeface="Times New Roman" panose="02020603050405020304" pitchFamily="18" charset="0"/>
            </a:endParaRPr>
          </a:p>
          <a:p>
            <a:pPr marL="342900" indent="-342900"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Профилактика бешенства</a:t>
            </a:r>
          </a:p>
          <a:p>
            <a:pPr marL="342900" indent="-342900" algn="just"/>
            <a:endParaRPr lang="ru-RU" sz="2200" b="1" dirty="0" smtClean="0">
              <a:latin typeface="+mj-lt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 2016 года увеличен и поддерживается на высоком уровне охват профилактической вакцинации мелких домашних животных;</a:t>
            </a:r>
          </a:p>
          <a:p>
            <a:pPr marL="342900" indent="-342900" algn="just">
              <a:buFontTx/>
              <a:buChar char="-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Проводится подворный (поквартирный) обход населения для поголовной иммунизации мелких домашних животных;</a:t>
            </a:r>
          </a:p>
          <a:p>
            <a:pPr marL="342900" indent="-342900" algn="just">
              <a:buFontTx/>
              <a:buChar char="-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Широкая разъяснительная работа;</a:t>
            </a:r>
          </a:p>
          <a:p>
            <a:pPr marL="342900" indent="-342900" algn="just">
              <a:buFontTx/>
              <a:buChar char="-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Привлечение к административной ответственности за отсутствие обязательной вакцинации против бешенства;</a:t>
            </a:r>
          </a:p>
          <a:p>
            <a:pPr marL="342900" indent="-342900" algn="just">
              <a:buFontTx/>
              <a:buChar char="-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Реализуется Порядок отлова безнадзорных животных, утверждённый Правительством Ульяновской области;</a:t>
            </a:r>
          </a:p>
          <a:p>
            <a:pPr marL="342900" indent="-342900" algn="just">
              <a:buFontTx/>
              <a:buChar char="-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Своевременная и эффективная ликвидация очагов бешенства;</a:t>
            </a:r>
          </a:p>
          <a:p>
            <a:pPr marL="342900" indent="-342900" algn="just">
              <a:buFontTx/>
              <a:buChar char="-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Реализация взаимодействия для проведения мероприятий по профилактике бешенства в случаях нанесения укусов животными граждан, утвержденной Решением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СПЭК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Ульяновской области от 14.05.2012 № 4 </a:t>
            </a:r>
          </a:p>
          <a:p>
            <a:pPr marL="342900" indent="-342900" algn="just">
              <a:buFontTx/>
              <a:buChar char="-"/>
            </a:pPr>
            <a:endParaRPr lang="ru-RU" sz="22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38CC4-165F-4522-916F-7D3639D44931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6752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75656" y="1988840"/>
            <a:ext cx="6379977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Биологическая безопасность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51C882-D817-4CE9-AA96-56569D7E043B}" type="slidenum">
              <a:rPr lang="ru-RU"/>
              <a:pPr>
                <a:defRPr/>
              </a:pPr>
              <a:t>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836712"/>
            <a:ext cx="8229600" cy="1143000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Проблемный вопрос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3608" y="1844824"/>
            <a:ext cx="756084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endParaRPr lang="ru-RU" b="1" dirty="0" smtClean="0"/>
          </a:p>
          <a:p>
            <a:pPr algn="just"/>
            <a:r>
              <a:rPr lang="ru-RU" b="1" dirty="0" smtClean="0"/>
              <a:t> 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Отсутствие обязательной регистрации домашних животных.</a:t>
            </a:r>
          </a:p>
          <a:p>
            <a:pPr algn="just"/>
            <a:endParaRPr lang="ru-RU" sz="2800" b="1" dirty="0" smtClean="0"/>
          </a:p>
          <a:p>
            <a:pPr algn="just"/>
            <a:r>
              <a:rPr lang="ru-RU" sz="2800" b="1" dirty="0" smtClean="0"/>
              <a:t>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7C7CEE-8F17-496B-BE6F-2457541E9736}" type="slidenum">
              <a:rPr lang="ru-RU" altLang="ru-RU" smtClean="0"/>
              <a:pPr>
                <a:defRPr/>
              </a:pPr>
              <a:t>30</a:t>
            </a:fld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899592" y="1196752"/>
            <a:ext cx="7559675" cy="4608513"/>
          </a:xfrm>
          <a:prstGeom prst="round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АЧС</a:t>
            </a:r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2349500"/>
            <a:ext cx="3652838" cy="2571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900" y="2349500"/>
            <a:ext cx="3733800" cy="2571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A7868B-580C-4B6B-B6D9-D0FD8FFC13D8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692696"/>
            <a:ext cx="7848872" cy="4921685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0" y="5517232"/>
            <a:ext cx="9144000" cy="11795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2018 году в РФ  зарегистрировано 112 вспышек АЧС, что на 40,4% ниже уровня  2017 года. В ПФО количество случаев снизилось с 68 до 15 (Саратовская область – 11, Нижегородская область – 4). 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 на территории РФ нет  действующих очагов АЧС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3488819" y="6457226"/>
            <a:ext cx="2133600" cy="365125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8615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1124744"/>
            <a:ext cx="7921625" cy="538609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449263" algn="just"/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Мероприятия по недопущению возникновения очагов заболевания  </a:t>
            </a:r>
            <a:r>
              <a:rPr lang="ru-RU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АЧС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проводятся в соответствии </a:t>
            </a: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 :</a:t>
            </a:r>
          </a:p>
          <a:p>
            <a:pPr indent="449263" algn="just"/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Планом действий по предотвращению заноса на территорию Российской Федерации </a:t>
            </a:r>
            <a:r>
              <a:rPr lang="ru-RU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АЧС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и её распространения на территории Российской Федерации, утверждённым распоряжением Правительства Российской Федерации от 30.09.2016 № 2048-р</a:t>
            </a:r>
            <a:endParaRPr lang="ru-RU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algn="just">
              <a:buFontTx/>
              <a:buChar char="-"/>
            </a:pP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Планом мероприятий по предупреждению и профилактике заноса вируса </a:t>
            </a:r>
            <a:r>
              <a:rPr lang="ru-RU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АЧС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на территорию Ульяновской области, утверждённым постановлением Губернатора Ульяновской области от 17.01.2013 № 6. </a:t>
            </a:r>
          </a:p>
          <a:p>
            <a:pPr indent="449263" algn="just">
              <a:buFontTx/>
              <a:buChar char="-"/>
            </a:pP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Решениями Чрезвычайной противоэпизоотической комиссии Ульяновской области</a:t>
            </a:r>
            <a:endParaRPr lang="ru-RU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A7868B-580C-4B6B-B6D9-D0FD8FFC13D8}" type="slidenum">
              <a:rPr lang="ru-RU" smtClean="0"/>
              <a:pPr>
                <a:defRPr/>
              </a:pPr>
              <a:t>33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1560" y="404664"/>
            <a:ext cx="82809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по профилактике заболевания 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АЧС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Ульяновская область благополучна по данному заболеванию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09422" y="5380672"/>
            <a:ext cx="85324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заседаниях чрезвычайной противоэпизоотической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комиссии Ульяновской области заслушана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исполнении Плана мероприятий по предупреждению и профилактике заноса вируса АЧС на территорию Ульяновской области, утверждённым постановлением Губернатора Ульяновской области от 17.01.2013 № 6.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876256" y="6381328"/>
            <a:ext cx="2133600" cy="365125"/>
          </a:xfrm>
        </p:spPr>
        <p:txBody>
          <a:bodyPr/>
          <a:lstStyle/>
          <a:p>
            <a:fld id="{27E38CC4-165F-4522-916F-7D3639D44931}" type="slidenum">
              <a:rPr lang="ru-RU" smtClean="0"/>
              <a:pPr/>
              <a:t>34</a:t>
            </a:fld>
            <a:endParaRPr lang="ru-RU" dirty="0"/>
          </a:p>
        </p:txBody>
      </p:sp>
      <p:pic>
        <p:nvPicPr>
          <p:cNvPr id="367618" name="Picture 2" descr="C:\Users\user\Downloads\IMG_20181226_1135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980728"/>
            <a:ext cx="6696744" cy="43951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48481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971600" y="116632"/>
            <a:ext cx="7704856" cy="936104"/>
          </a:xfrm>
        </p:spPr>
        <p:txBody>
          <a:bodyPr>
            <a:normAutofit fontScale="90000"/>
          </a:bodyPr>
          <a:lstStyle/>
          <a:p>
            <a:r>
              <a:rPr lang="ru-RU" altLang="ru-RU" sz="2400" b="1" dirty="0" smtClean="0"/>
              <a:t/>
            </a:r>
            <a:br>
              <a:rPr lang="ru-RU" altLang="ru-RU" sz="2400" b="1" dirty="0" smtClean="0"/>
            </a:br>
            <a:r>
              <a:rPr lang="ru-RU" altLang="ru-RU" sz="2400" b="1" dirty="0" smtClean="0"/>
              <a:t/>
            </a:r>
            <a:br>
              <a:rPr lang="ru-RU" altLang="ru-RU" sz="2400" b="1" dirty="0" smtClean="0"/>
            </a:br>
            <a:r>
              <a:rPr lang="ru-RU" altLang="ru-RU" sz="2400" b="1" dirty="0" smtClean="0"/>
              <a:t/>
            </a:r>
            <a:br>
              <a:rPr lang="ru-RU" altLang="ru-RU" sz="2400" b="1" dirty="0" smtClean="0"/>
            </a:br>
            <a:r>
              <a:rPr lang="ru-RU" altLang="ru-RU" sz="2400" b="1" dirty="0" smtClean="0"/>
              <a:t/>
            </a:r>
            <a:br>
              <a:rPr lang="ru-RU" altLang="ru-RU" sz="2400" b="1" dirty="0" smtClean="0"/>
            </a:br>
            <a:r>
              <a:rPr lang="ru-RU" altLang="ru-RU" sz="2400" b="1" dirty="0" smtClean="0"/>
              <a:t/>
            </a:r>
            <a:br>
              <a:rPr lang="ru-RU" altLang="ru-RU" sz="2400" b="1" dirty="0" smtClean="0"/>
            </a:br>
            <a:r>
              <a:rPr lang="ru-RU" altLang="ru-RU" sz="2400" b="1" dirty="0" smtClean="0"/>
              <a:t/>
            </a:r>
            <a:br>
              <a:rPr lang="ru-RU" altLang="ru-RU" sz="2400" b="1" dirty="0" smtClean="0"/>
            </a:br>
            <a:r>
              <a:rPr lang="ru-RU" altLang="ru-RU" sz="2400" b="1" dirty="0" smtClean="0"/>
              <a:t/>
            </a:r>
            <a:br>
              <a:rPr lang="ru-RU" altLang="ru-RU" sz="2400" b="1" dirty="0" smtClean="0"/>
            </a:br>
            <a:r>
              <a:rPr lang="ru-RU" altLang="ru-RU" sz="2400" b="1" dirty="0" smtClean="0"/>
              <a:t/>
            </a:r>
            <a:br>
              <a:rPr lang="ru-RU" altLang="ru-RU" sz="2400" b="1" dirty="0" smtClean="0"/>
            </a:br>
            <a:r>
              <a:rPr lang="ru-RU" alt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соглашения с УМВД России по Ульяновской области по контролю за перемещением продукции свиноводства осмотрено более 720 автотранспортных средств, пресечено 64 нарушения </a:t>
            </a:r>
            <a:br>
              <a:rPr lang="ru-RU" alt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700" dirty="0" smtClean="0"/>
              <a:t/>
            </a:r>
            <a:br>
              <a:rPr lang="ru-RU" altLang="ru-RU" sz="2700" dirty="0" smtClean="0"/>
            </a:br>
            <a:endParaRPr lang="ru-RU" altLang="ru-RU" sz="2700" dirty="0" smtClean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38CC4-165F-4522-916F-7D3639D44931}" type="slidenum">
              <a:rPr lang="ru-RU" smtClean="0"/>
              <a:pPr/>
              <a:t>35</a:t>
            </a:fld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67745" y="2598503"/>
            <a:ext cx="5040560" cy="4029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4048278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Прямоугольник 1"/>
          <p:cNvSpPr>
            <a:spLocks noChangeArrowheads="1"/>
          </p:cNvSpPr>
          <p:nvPr/>
        </p:nvSpPr>
        <p:spPr bwMode="auto">
          <a:xfrm>
            <a:off x="539552" y="836712"/>
            <a:ext cx="8135937" cy="5847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358775" algn="just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Заключены соглашения о межрегиональном взаимодействии по реализации мер нераспространения и ликвидации африканской чумы свиней с республиками Татарстан, Мордовия, Чувашской республикой, Самарской, Пензенской и Саратовской областями.</a:t>
            </a:r>
          </a:p>
          <a:p>
            <a:pPr indent="358775" algn="just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 выделено диагностических наборов на АЧС на сумму 10 млн. рублей за счет средств федерального бюджета.</a:t>
            </a:r>
          </a:p>
          <a:p>
            <a:pPr algn="just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Проведено:</a:t>
            </a:r>
          </a:p>
          <a:p>
            <a:pPr marL="342900" indent="-342900" algn="just">
              <a:buFontTx/>
              <a:buChar char="-"/>
            </a:pP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5223 мониторинговых исследований проб биологического материала – 2,4% от общего поголовья свиней, </a:t>
            </a:r>
          </a:p>
          <a:p>
            <a:pPr marL="342900" indent="-342900" algn="just">
              <a:buFontTx/>
              <a:buChar char="-"/>
            </a:pP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2399 проб патологического материала – 10% от павших животных; </a:t>
            </a:r>
          </a:p>
          <a:p>
            <a:pPr marL="342900" indent="-342900" algn="just">
              <a:buFontTx/>
              <a:buChar char="-"/>
            </a:pP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359 исследований проб от добытых диких кабанов – 100% от всех добытых животных;</a:t>
            </a:r>
          </a:p>
          <a:p>
            <a:pPr algn="just">
              <a:buFontTx/>
              <a:buChar char="-"/>
            </a:pP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ежеквартальное обследование предприятий с высоким уровнем биологической защиты (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компартмент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A7868B-580C-4B6B-B6D9-D0FD8FFC13D8}" type="slidenum">
              <a:rPr lang="ru-RU" smtClean="0"/>
              <a:pPr>
                <a:defRPr/>
              </a:pPr>
              <a:t>36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76064"/>
          </a:xfrm>
        </p:spPr>
        <p:txBody>
          <a:bodyPr anchor="t">
            <a:normAutofit fontScale="90000"/>
          </a:bodyPr>
          <a:lstStyle/>
          <a:p>
            <a:r>
              <a:rPr lang="ru-RU" alt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 утверждается с УФСИН план мероприятий и схема взаимодействия по профилактике и ликвидации АЧС</a:t>
            </a:r>
            <a:r>
              <a:rPr lang="ru-RU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482289" y="1798631"/>
            <a:ext cx="2923202" cy="4023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826247" y="1703750"/>
            <a:ext cx="3427256" cy="47175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26103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42988" y="765175"/>
            <a:ext cx="7921625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b="1" dirty="0">
                <a:solidFill>
                  <a:prstClr val="white"/>
                </a:solidFill>
                <a:latin typeface="Calibri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Проблемными вопросами остаются: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prstClr val="black"/>
              </a:solidFill>
              <a:latin typeface="Calibri"/>
              <a:cs typeface="Times New Roman" pitchFamily="18" charset="0"/>
            </a:endParaRPr>
          </a:p>
          <a:p>
            <a:pPr marL="457200" indent="-457200" fontAlgn="auto">
              <a:spcBef>
                <a:spcPts val="600"/>
              </a:spcBef>
              <a:spcAft>
                <a:spcPts val="1200"/>
              </a:spcAft>
              <a:buFontTx/>
              <a:buChar char="-"/>
              <a:defRPr/>
            </a:pPr>
            <a:r>
              <a:rPr lang="ru-RU" sz="2400" b="1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Несанкционированный </a:t>
            </a:r>
            <a:r>
              <a:rPr lang="ru-RU" sz="2400" b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ввоз </a:t>
            </a:r>
            <a:r>
              <a:rPr lang="ru-RU" sz="2400" b="1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свиней</a:t>
            </a:r>
            <a:r>
              <a:rPr lang="de-DE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fontAlgn="auto">
              <a:spcBef>
                <a:spcPts val="600"/>
              </a:spcBef>
              <a:spcAft>
                <a:spcPts val="1200"/>
              </a:spcAft>
              <a:buFontTx/>
              <a:buChar char="-"/>
              <a:defRPr/>
            </a:pPr>
            <a:r>
              <a:rPr lang="ru-RU" sz="2400" b="1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 Реализация мяса свинины в неустановленных местах торговли</a:t>
            </a:r>
            <a:endParaRPr lang="ru-RU" sz="2400" b="1" dirty="0">
              <a:solidFill>
                <a:prstClr val="black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A7868B-580C-4B6B-B6D9-D0FD8FFC13D8}" type="slidenum">
              <a:rPr lang="ru-RU" smtClean="0"/>
              <a:pPr>
                <a:defRPr/>
              </a:pPr>
              <a:t>38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042988" y="1125538"/>
            <a:ext cx="7561262" cy="4606925"/>
          </a:xfrm>
          <a:prstGeom prst="round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Заразный узелковый </a:t>
            </a:r>
            <a:r>
              <a:rPr lang="ru-RU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дерматит КРС</a:t>
            </a:r>
          </a:p>
        </p:txBody>
      </p:sp>
      <p:pic>
        <p:nvPicPr>
          <p:cNvPr id="93186" name="Рисунок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2852936"/>
            <a:ext cx="4286250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A7868B-580C-4B6B-B6D9-D0FD8FFC13D8}" type="slidenum">
              <a:rPr lang="ru-RU" smtClean="0"/>
              <a:pPr>
                <a:defRPr/>
              </a:pPr>
              <a:t>39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Box 1"/>
          <p:cNvSpPr txBox="1">
            <a:spLocks noChangeArrowheads="1"/>
          </p:cNvSpPr>
          <p:nvPr/>
        </p:nvSpPr>
        <p:spPr bwMode="auto">
          <a:xfrm>
            <a:off x="323528" y="764704"/>
            <a:ext cx="8569697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Региональные нормативные правовые акты в сфере  обеспечения биологической безопасности:</a:t>
            </a:r>
          </a:p>
          <a:p>
            <a:pPr algn="just"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Указ Губернатора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Ульяновской области от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25.12.2018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123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«О создании Чрезвычайной противоэпизоотической комиссии»;</a:t>
            </a:r>
          </a:p>
          <a:p>
            <a:pPr algn="just">
              <a:buFontTx/>
              <a:buChar char="-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Постановление Губернатора Ульяновской области от 17.01.2013 № 6 «Об утверждении Плана  мероприятий по предупреждению и профилактике заноса вируса АЧС на территорию Ульяновской области»;</a:t>
            </a:r>
          </a:p>
          <a:p>
            <a:pPr algn="just">
              <a:buFontTx/>
              <a:buChar char="-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Приоритетный ведомственный проект «Ликвидация лейкоза крупного рогатого скота на территории Ульяновской области», разработанный в соответствии с Постановлением Правительства Ульяновской области от 30.01.2017 № 46-П «Об организации проектной деятельности в Правительстве Ульяновской области и исполнительных органах государственной власти Ульяновской области».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Межведомственные планы: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- План локализации и ликвидации очага ящура в случае регистрации на территории Ульяновской области;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- Комплексный план мероприятий по борьбе с бешенством на территории Ульяновской области;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- Комплексный план мероприятий, направленных на профилактику сибирской язвы на территории Ульяновской области;</a:t>
            </a:r>
          </a:p>
          <a:p>
            <a:pPr algn="just">
              <a:buFontTx/>
              <a:buChar char="-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Комплексный план мероприятий по профилактике бруцеллёза на территории Ульяновской области.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271634-FDB4-41C6-89DA-B57F9702AB71}" type="slidenum">
              <a:rPr lang="ru-RU"/>
              <a:pPr>
                <a:defRPr/>
              </a:pPr>
              <a:t>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899592" y="548680"/>
            <a:ext cx="7488238" cy="1152525"/>
          </a:xfrm>
          <a:prstGeom prst="round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Эпизоотическая ситуация по ЗУД КРС В ПФО </a:t>
            </a:r>
            <a:r>
              <a:rPr lang="ru-RU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r>
              <a:rPr lang="ru-RU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(35 неблагополучных пунктов)</a:t>
            </a:r>
          </a:p>
        </p:txBody>
      </p:sp>
      <p:graphicFrame>
        <p:nvGraphicFramePr>
          <p:cNvPr id="94210" name="Диаграмма 6"/>
          <p:cNvGraphicFramePr>
            <a:graphicFrameLocks/>
          </p:cNvGraphicFramePr>
          <p:nvPr/>
        </p:nvGraphicFramePr>
        <p:xfrm>
          <a:off x="827584" y="1772816"/>
          <a:ext cx="7463557" cy="4966692"/>
        </p:xfrm>
        <a:graphic>
          <a:graphicData uri="http://schemas.openxmlformats.org/presentationml/2006/ole">
            <p:oleObj spid="_x0000_s94249" name="Worksheet" r:id="rId3" imgW="7953507" imgH="5400675" progId="">
              <p:embed/>
            </p:oleObj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A7868B-580C-4B6B-B6D9-D0FD8FFC13D8}" type="slidenum">
              <a:rPr lang="ru-RU" smtClean="0"/>
              <a:pPr>
                <a:defRPr/>
              </a:pPr>
              <a:t>40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1"/>
          <p:cNvSpPr>
            <a:spLocks noChangeArrowheads="1"/>
          </p:cNvSpPr>
          <p:nvPr/>
        </p:nvSpPr>
        <p:spPr bwMode="auto">
          <a:xfrm>
            <a:off x="611560" y="1484784"/>
            <a:ext cx="7991475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ru-RU" sz="22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	</a:t>
            </a: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2017 году в Ульяновской области выявлен </a:t>
            </a: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неблагополучный пункт по заразному узелковому дерматиту КРС.</a:t>
            </a:r>
          </a:p>
          <a:p>
            <a:pPr algn="just">
              <a:defRPr/>
            </a:pP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Решением научно-технического совета Минсельхоза России Ульяновская область </a:t>
            </a:r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2018 году включена </a:t>
            </a: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число регионов рекомендуемых для проведения вакцинации всех восприимчивых животных за счет средств федерального </a:t>
            </a:r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бюджета. Проведено 200,8 тыс. вакцинаций. </a:t>
            </a: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Все поголовье крупного рогатого скота региона вакцинировано двукратно.</a:t>
            </a:r>
          </a:p>
          <a:p>
            <a:pPr algn="just" eaLnBrk="0" hangingPunct="0">
              <a:defRPr/>
            </a:pP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</a:t>
            </a:r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A7868B-580C-4B6B-B6D9-D0FD8FFC13D8}" type="slidenum">
              <a:rPr lang="ru-RU" smtClean="0"/>
              <a:pPr>
                <a:defRPr/>
              </a:pPr>
              <a:t>41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2" descr="IMG 20180524 10514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76872"/>
            <a:ext cx="3024188" cy="2268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6258" name="Picture 4" descr="IMG 974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692696"/>
            <a:ext cx="2962275" cy="1974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625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4581128"/>
            <a:ext cx="2651125" cy="1989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6260" name="Picture 7" descr="IMG 20180524 121347 HD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2204864"/>
            <a:ext cx="2746375" cy="2058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6261" name="Picture 9" descr="DSC 048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4168" y="4581128"/>
            <a:ext cx="3059832" cy="2039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6262" name="TextBox 2"/>
          <p:cNvSpPr txBox="1">
            <a:spLocks noChangeArrowheads="1"/>
          </p:cNvSpPr>
          <p:nvPr/>
        </p:nvSpPr>
        <p:spPr bwMode="auto">
          <a:xfrm>
            <a:off x="2987824" y="2708920"/>
            <a:ext cx="2944093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мае 2018 года, совместно с Главным управление МЧС России по Ульяновской области проведены командно-штабные учения  по теме «Ликвидация заразного узелкового дерматита КРС»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A7868B-580C-4B6B-B6D9-D0FD8FFC13D8}" type="slidenum">
              <a:rPr lang="ru-RU" smtClean="0"/>
              <a:pPr>
                <a:defRPr/>
              </a:pPr>
              <a:t>42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Box 1"/>
          <p:cNvSpPr txBox="1">
            <a:spLocks noChangeArrowheads="1"/>
          </p:cNvSpPr>
          <p:nvPr/>
        </p:nvSpPr>
        <p:spPr bwMode="auto">
          <a:xfrm>
            <a:off x="8229600" y="1470025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4237" y="31494"/>
            <a:ext cx="7848600" cy="54476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357188" algn="ctr">
              <a:defRPr/>
            </a:pPr>
            <a:endParaRPr lang="ru-RU" altLang="ru-RU" sz="2800" b="1" dirty="0" smtClean="0">
              <a:latin typeface="+mn-lt"/>
              <a:cs typeface="Arial" panose="020B0604020202020204" pitchFamily="34" charset="0"/>
            </a:endParaRPr>
          </a:p>
          <a:p>
            <a:pPr indent="357188" algn="ctr">
              <a:defRPr/>
            </a:pPr>
            <a:endParaRPr lang="ru-RU" alt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indent="357188" algn="ctr">
              <a:defRPr/>
            </a:pPr>
            <a:r>
              <a:rPr lang="ru-RU" altLang="ru-RU" sz="2800" b="1" dirty="0" smtClean="0">
                <a:latin typeface="Times New Roman" pitchFamily="18" charset="0"/>
                <a:cs typeface="Times New Roman" pitchFamily="18" charset="0"/>
              </a:rPr>
              <a:t>Угроза биотерроризма</a:t>
            </a:r>
          </a:p>
          <a:p>
            <a:pPr indent="357188" algn="just">
              <a:defRPr/>
            </a:pPr>
            <a:endParaRPr lang="ru-RU" altLang="ru-RU" sz="2400" b="1" dirty="0" smtClean="0">
              <a:cs typeface="Arial" panose="020B0604020202020204" pitchFamily="34" charset="0"/>
            </a:endParaRPr>
          </a:p>
          <a:p>
            <a:pPr indent="357188" algn="just">
              <a:defRPr/>
            </a:pP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В настоящее время многие 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эксперты </a:t>
            </a: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приравнивают вспышки АЧС, птичьего гриппа, сибирской язвы к биотерроризму.</a:t>
            </a:r>
          </a:p>
          <a:p>
            <a:pPr indent="357188" algn="just">
              <a:defRPr/>
            </a:pP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Разработан проект Указа Президента РФ о наделении Министерства обороны и ФСБ полномочиями по расследованию случаев возникновения инфекционных заболеваний.</a:t>
            </a:r>
          </a:p>
          <a:p>
            <a:pPr indent="357188" algn="just">
              <a:defRPr/>
            </a:pPr>
            <a:endParaRPr lang="ru-RU" altLang="ru-RU" sz="2400" b="1" dirty="0">
              <a:cs typeface="Arial" panose="020B0604020202020204" pitchFamily="34" charset="0"/>
            </a:endParaRPr>
          </a:p>
          <a:p>
            <a:pPr indent="357188" algn="just">
              <a:defRPr/>
            </a:pPr>
            <a:r>
              <a:rPr lang="ru-RU" altLang="ru-RU" sz="2400" b="1" dirty="0">
                <a:latin typeface="+mn-lt"/>
                <a:cs typeface="Arial" panose="020B0604020202020204" pitchFamily="34" charset="0"/>
              </a:rPr>
              <a:t/>
            </a:r>
            <a:br>
              <a:rPr lang="ru-RU" altLang="ru-RU" sz="2400" b="1" dirty="0">
                <a:latin typeface="+mn-lt"/>
                <a:cs typeface="Arial" panose="020B0604020202020204" pitchFamily="34" charset="0"/>
              </a:rPr>
            </a:br>
            <a:endParaRPr lang="ru-RU" sz="2400" b="1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07904" y="4282501"/>
            <a:ext cx="2736304" cy="2389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85698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extBox 1"/>
          <p:cNvSpPr txBox="1">
            <a:spLocks noChangeArrowheads="1"/>
          </p:cNvSpPr>
          <p:nvPr/>
        </p:nvSpPr>
        <p:spPr bwMode="auto">
          <a:xfrm>
            <a:off x="2123728" y="2708920"/>
            <a:ext cx="6048325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 эффективное проведение противоэпизоотических мероприятий на территории Ульяновской области Государственная ветеринарная служба Ульяновской области награждена золотой медалью и дипломом первой степени  Всероссийской сельскохозяйственной выставки  </a:t>
            </a: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«Золотая </a:t>
            </a: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осень 2018»</a:t>
            </a:r>
            <a:endParaRPr lang="ru-RU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1378" name="Рисунок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20688"/>
            <a:ext cx="2957512" cy="2217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1379" name="Рисунок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764704"/>
            <a:ext cx="2670175" cy="2001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1380" name="Рисунок 8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4564220"/>
            <a:ext cx="3059832" cy="2293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1381" name="Рисунок 9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509120"/>
            <a:ext cx="3131841" cy="234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A7868B-580C-4B6B-B6D9-D0FD8FFC13D8}" type="slidenum">
              <a:rPr lang="ru-RU" smtClean="0"/>
              <a:pPr>
                <a:defRPr/>
              </a:pPr>
              <a:t>44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75656" y="1988840"/>
            <a:ext cx="6379977" cy="258532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Государственный ветеринарный надзор</a:t>
            </a:r>
            <a:endParaRPr lang="ru-RU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51C882-D817-4CE9-AA96-56569D7E043B}" type="slidenum">
              <a:rPr lang="ru-RU"/>
              <a:pPr>
                <a:defRPr/>
              </a:pPr>
              <a:t>45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539552" y="1268760"/>
            <a:ext cx="8229600" cy="476672"/>
          </a:xfrm>
        </p:spPr>
        <p:txBody>
          <a:bodyPr>
            <a:noAutofit/>
          </a:bodyPr>
          <a:lstStyle/>
          <a:p>
            <a:pPr algn="ctr"/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Надзорные мероприятия </a:t>
            </a:r>
            <a:b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выявленных нарушений снижено на 19%, при снижении проверок на 5,7%, но увеличилось количество нарушений с высоким риском нанесения ущерба здоровью населению и животным, что привело к увеличению штрафных санкций в 3 раза</a:t>
            </a:r>
          </a:p>
        </p:txBody>
      </p:sp>
      <p:sp>
        <p:nvSpPr>
          <p:cNvPr id="14340" name="Заголовок 1"/>
          <p:cNvSpPr txBox="1">
            <a:spLocks/>
          </p:cNvSpPr>
          <p:nvPr/>
        </p:nvSpPr>
        <p:spPr bwMode="auto">
          <a:xfrm>
            <a:off x="245962" y="5373216"/>
            <a:ext cx="8523190" cy="1165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just"/>
            <a:r>
              <a:rPr lang="ru-RU" altLang="ru-RU" sz="2000" dirty="0" smtClean="0">
                <a:latin typeface="Cambria" pitchFamily="18" charset="0"/>
              </a:rPr>
              <a:t>      </a:t>
            </a:r>
            <a:endParaRPr lang="ru-RU" alt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5962" y="6093296"/>
            <a:ext cx="8718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Вынесено 26 предупреждений лицам привлекаемым впервые за нарушения не несущие угрозы жизни и вреда здоровью.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136483249"/>
              </p:ext>
            </p:extLst>
          </p:nvPr>
        </p:nvGraphicFramePr>
        <p:xfrm>
          <a:off x="839589" y="2736354"/>
          <a:ext cx="7929563" cy="3356942"/>
        </p:xfrm>
        <a:graphic>
          <a:graphicData uri="http://schemas.openxmlformats.org/presentationml/2006/ole">
            <p:oleObj spid="_x0000_s497705" name="Лист" r:id="rId3" imgW="7629525" imgH="3086100" progId="">
              <p:embed/>
            </p:oleObj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C2221-A458-4525-8492-3C620AC60A92}" type="slidenum">
              <a:rPr lang="ru-RU" smtClean="0"/>
              <a:pPr>
                <a:defRPr/>
              </a:pPr>
              <a:t>46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4032448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Несанкционированная уличная торговля</a:t>
            </a:r>
            <a:b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нарушений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2018 году, к уровню 2017 года снизилось на 25%</a:t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2018 году проведено 69 рейдов совместно с администрацией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Засвияжского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района, полицией, налоговой инспекцией, пресечено 135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из оборота изъято 0,8 тонны некачественной и опасной продукции.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Наложено штрафных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анкций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сумму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103 тысячи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рублей.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8144" y="4221088"/>
            <a:ext cx="2991917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31840" y="4149080"/>
            <a:ext cx="2489448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4141295"/>
            <a:ext cx="2376264" cy="18799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C2221-A458-4525-8492-3C620AC60A92}" type="slidenum">
              <a:rPr lang="ru-RU" smtClean="0"/>
              <a:pPr>
                <a:defRPr/>
              </a:pPr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966766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26248" y="-243408"/>
            <a:ext cx="9067800" cy="2448272"/>
          </a:xfrm>
        </p:spPr>
        <p:txBody>
          <a:bodyPr>
            <a:normAutofit fontScale="90000"/>
          </a:bodyPr>
          <a:lstStyle/>
          <a:p>
            <a:r>
              <a:rPr lang="ru-RU" altLang="ru-RU" sz="2400" b="1" dirty="0" smtClean="0"/>
              <a:t/>
            </a:r>
            <a:br>
              <a:rPr lang="ru-RU" altLang="ru-RU" sz="2400" b="1" dirty="0" smtClean="0"/>
            </a:br>
            <a:r>
              <a:rPr lang="ru-RU" altLang="ru-RU" sz="2400" b="1" dirty="0" smtClean="0"/>
              <a:t/>
            </a:r>
            <a:br>
              <a:rPr lang="ru-RU" altLang="ru-RU" sz="2400" b="1" dirty="0" smtClean="0"/>
            </a:br>
            <a:r>
              <a:rPr lang="ru-RU" altLang="ru-RU" sz="2400" b="1" dirty="0" smtClean="0"/>
              <a:t/>
            </a:r>
            <a:br>
              <a:rPr lang="ru-RU" altLang="ru-RU" sz="2400" b="1" dirty="0" smtClean="0"/>
            </a:br>
            <a:r>
              <a:rPr lang="ru-RU" altLang="ru-RU" sz="2400" b="1" dirty="0" smtClean="0"/>
              <a:t/>
            </a:r>
            <a:br>
              <a:rPr lang="ru-RU" altLang="ru-RU" sz="2400" b="1" dirty="0" smtClean="0"/>
            </a:br>
            <a:r>
              <a:rPr lang="ru-RU" altLang="ru-RU" sz="2400" b="1" dirty="0" smtClean="0"/>
              <a:t/>
            </a:r>
            <a:br>
              <a:rPr lang="ru-RU" altLang="ru-RU" sz="2400" b="1" dirty="0" smtClean="0"/>
            </a:br>
            <a:r>
              <a:rPr lang="ru-RU" altLang="ru-RU" sz="2400" b="1" dirty="0" smtClean="0"/>
              <a:t/>
            </a:r>
            <a:br>
              <a:rPr lang="ru-RU" altLang="ru-RU" sz="2400" b="1" dirty="0" smtClean="0"/>
            </a:br>
            <a:r>
              <a:rPr lang="ru-RU" altLang="ru-RU" sz="2400" b="1" dirty="0" smtClean="0"/>
              <a:t/>
            </a:r>
            <a:br>
              <a:rPr lang="ru-RU" altLang="ru-RU" sz="2400" b="1" dirty="0" smtClean="0"/>
            </a:br>
            <a:r>
              <a:rPr lang="ru-RU" altLang="ru-RU" sz="2400" b="1" dirty="0" smtClean="0"/>
              <a:t/>
            </a:r>
            <a:br>
              <a:rPr lang="ru-RU" altLang="ru-RU" sz="2400" b="1" dirty="0" smtClean="0"/>
            </a:br>
            <a:r>
              <a:rPr lang="ru-RU" altLang="ru-RU" sz="2400" b="1" dirty="0" smtClean="0"/>
              <a:t/>
            </a:r>
            <a:br>
              <a:rPr lang="ru-RU" altLang="ru-RU" sz="2400" b="1" dirty="0" smtClean="0"/>
            </a:b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соглашения с УМВД России по Ульяновской области по профилактике особо опасных заболеваний и контролю за поступлением продукции в регион</a:t>
            </a:r>
            <a:b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 2018 году снизилось количество нарушений на 31%, к уровню 2017 года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2018 году осмотрено 720 автотранспортных средств,  осмотрено более 100 тонн продукции, пресечено 64 нарушения, наложено 155 тысяч рублей штрафных санкций, из оборота изъято 2 тонны некачественной и опасной продукции.</a:t>
            </a:r>
            <a:b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Пресечена перевозка 10 партий КРС – 66 голов, 1 партия свиней – 10 голов, 2 партии птицы – 910 голов.</a:t>
            </a:r>
            <a:r>
              <a:rPr lang="ru-RU" alt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700" dirty="0" smtClean="0"/>
              <a:t/>
            </a:r>
            <a:br>
              <a:rPr lang="ru-RU" altLang="ru-RU" sz="2700" dirty="0" smtClean="0"/>
            </a:br>
            <a:endParaRPr lang="ru-RU" altLang="ru-RU" sz="2700" dirty="0" smtClean="0"/>
          </a:p>
        </p:txBody>
      </p:sp>
      <p:pic>
        <p:nvPicPr>
          <p:cNvPr id="16388" name="Picture 5" descr="\\Priemnaja\общая\Портнов\Новая папка\201412120831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4365104"/>
            <a:ext cx="2664296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4293096"/>
            <a:ext cx="2808312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78804" y="4293096"/>
            <a:ext cx="2241668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C2221-A458-4525-8492-3C620AC60A92}" type="slidenum">
              <a:rPr lang="ru-RU" smtClean="0"/>
              <a:pPr>
                <a:defRPr/>
              </a:pPr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048278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243408"/>
            <a:ext cx="8229600" cy="1656184"/>
          </a:xfrm>
        </p:spPr>
        <p:txBody>
          <a:bodyPr>
            <a:normAutofit/>
          </a:bodyPr>
          <a:lstStyle/>
          <a:p>
            <a:r>
              <a:rPr lang="ru-RU" sz="3000" b="1" dirty="0" smtClean="0"/>
              <a:t/>
            </a:r>
            <a:br>
              <a:rPr lang="ru-RU" sz="3000" b="1" dirty="0" smtClean="0"/>
            </a:br>
            <a:r>
              <a:rPr lang="ru-RU" sz="3000" b="1" dirty="0" smtClean="0"/>
              <a:t>Контроль на рынках и ярмарках выходного дня</a:t>
            </a:r>
            <a:endParaRPr lang="ru-RU" sz="3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60648"/>
            <a:ext cx="9144000" cy="5865515"/>
          </a:xfrm>
        </p:spPr>
        <p:txBody>
          <a:bodyPr>
            <a:normAutofit/>
          </a:bodyPr>
          <a:lstStyle/>
          <a:p>
            <a:pPr marL="0" indent="12700" algn="ctr">
              <a:buNone/>
            </a:pP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12700" algn="ctr">
              <a:buNone/>
            </a:pP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12700" algn="ctr">
              <a:buNone/>
            </a:pP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12700" algn="ctr">
              <a:buNone/>
            </a:pP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12700" algn="ctr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нарушений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2018 году к уровню 2017 года уменьшилось на 2%</a:t>
            </a:r>
          </a:p>
          <a:p>
            <a:pPr marL="0" indent="12700" algn="ctr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2018 году пресечено 101 нарушение, штрафных санкций 67 тысяч рублей, из оборота изъято 0,7 тонны некачественной продукции.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476150" y="3820982"/>
            <a:ext cx="2484218" cy="2204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517615" y="3691297"/>
            <a:ext cx="2376264" cy="2427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90397" y="3752516"/>
            <a:ext cx="2581536" cy="2388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080621-6638-4867-B211-D411983BF051}" type="slidenum">
              <a:rPr lang="ru-RU" smtClean="0"/>
              <a:pPr>
                <a:defRPr/>
              </a:pPr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0691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extBox 4"/>
          <p:cNvSpPr txBox="1">
            <a:spLocks noChangeArrowheads="1"/>
          </p:cNvSpPr>
          <p:nvPr/>
        </p:nvSpPr>
        <p:spPr bwMode="auto">
          <a:xfrm>
            <a:off x="1042988" y="765175"/>
            <a:ext cx="7921625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2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Указом Губернатора </a:t>
            </a: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Ульяновской области от 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25.12.2018 </a:t>
            </a: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123 </a:t>
            </a: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создана чрезвычайная противоэпизоотическая комиссия Ульяновской области 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далее – ЧПЭК).</a:t>
            </a:r>
          </a:p>
          <a:p>
            <a:pPr algn="just"/>
            <a:r>
              <a:rPr lang="ru-RU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2018 году проведено 3 заседания ЧПЭК, на которых рассмотрены вопросы по недопущению на территорию региона африканской чумы свиней, высокопатогенного гриппа птиц, заразного узелкового дерматита крупного рогатого скота на территории Ульяновской области. Дано 17 поручений, в том числе 11 поручений дано ветеринарной службе, которые исполнены в срок в полном объеме.  </a:t>
            </a:r>
            <a:endParaRPr lang="ru-RU" sz="2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5F0280-3120-4BF9-A075-6C4184C58BEB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964488" cy="3068960"/>
          </a:xfrm>
        </p:spPr>
        <p:txBody>
          <a:bodyPr>
            <a:normAutofit fontScale="90000"/>
          </a:bodyPr>
          <a:lstStyle/>
          <a:p>
            <a:r>
              <a:rPr lang="ru-RU" altLang="ru-RU" sz="2500" b="1" dirty="0" smtClean="0"/>
              <a:t/>
            </a:r>
            <a:br>
              <a:rPr lang="ru-RU" altLang="ru-RU" sz="2500" b="1" dirty="0" smtClean="0"/>
            </a:br>
            <a:r>
              <a:rPr lang="ru-RU" altLang="ru-RU" sz="2500" b="1" dirty="0" smtClean="0"/>
              <a:t/>
            </a:r>
            <a:br>
              <a:rPr lang="ru-RU" altLang="ru-RU" sz="2500" b="1" dirty="0" smtClean="0"/>
            </a:br>
            <a:r>
              <a:rPr lang="ru-RU" altLang="ru-RU" sz="2500" b="1" dirty="0"/>
              <a:t/>
            </a:r>
            <a:br>
              <a:rPr lang="ru-RU" altLang="ru-RU" sz="2500" b="1" dirty="0"/>
            </a:br>
            <a:r>
              <a:rPr lang="ru-RU" altLang="ru-RU" sz="2500" b="1" dirty="0" smtClean="0"/>
              <a:t/>
            </a:r>
            <a:br>
              <a:rPr lang="ru-RU" altLang="ru-RU" sz="2500" b="1" dirty="0" smtClean="0"/>
            </a:br>
            <a:r>
              <a:rPr lang="ru-RU" altLang="ru-RU" sz="2500" b="1" dirty="0" smtClean="0"/>
              <a:t/>
            </a:r>
            <a:br>
              <a:rPr lang="ru-RU" altLang="ru-RU" sz="2500" b="1" dirty="0" smtClean="0"/>
            </a:br>
            <a:r>
              <a:rPr lang="ru-RU" altLang="ru-RU" sz="2500" b="1" dirty="0" smtClean="0"/>
              <a:t/>
            </a:r>
            <a:br>
              <a:rPr lang="ru-RU" altLang="ru-RU" sz="2500" b="1" dirty="0" smtClean="0"/>
            </a:br>
            <a:r>
              <a:rPr lang="ru-RU" altLang="ru-RU" sz="2500" b="1" dirty="0" smtClean="0"/>
              <a:t/>
            </a:r>
            <a:br>
              <a:rPr lang="ru-RU" altLang="ru-RU" sz="2500" b="1" dirty="0" smtClean="0"/>
            </a:br>
            <a:r>
              <a:rPr lang="ru-RU" altLang="ru-RU" sz="2500" b="1" dirty="0"/>
              <a:t/>
            </a:r>
            <a:br>
              <a:rPr lang="ru-RU" altLang="ru-RU" sz="2500" b="1" dirty="0"/>
            </a:br>
            <a:r>
              <a:rPr lang="ru-RU" altLang="ru-RU" sz="2500" b="1" dirty="0" smtClean="0"/>
              <a:t/>
            </a:r>
            <a:br>
              <a:rPr lang="ru-RU" altLang="ru-RU" sz="2500" b="1" dirty="0" smtClean="0"/>
            </a:br>
            <a:r>
              <a:rPr lang="ru-RU" altLang="ru-RU" sz="2500" b="1" dirty="0"/>
              <a:t/>
            </a:r>
            <a:br>
              <a:rPr lang="ru-RU" altLang="ru-RU" sz="2500" b="1" dirty="0"/>
            </a:br>
            <a:r>
              <a:rPr lang="ru-RU" altLang="ru-RU" sz="2500" b="1" dirty="0" smtClean="0"/>
              <a:t/>
            </a:r>
            <a:br>
              <a:rPr lang="ru-RU" altLang="ru-RU" sz="2500" b="1" dirty="0" smtClean="0"/>
            </a:br>
            <a:r>
              <a:rPr lang="ru-RU" altLang="ru-RU" sz="3100" b="1" dirty="0" smtClean="0"/>
              <a:t>Контроль в торговой сети </a:t>
            </a:r>
            <a:br>
              <a:rPr lang="ru-RU" altLang="ru-RU" sz="3100" b="1" dirty="0" smtClean="0"/>
            </a:br>
            <a:r>
              <a:rPr lang="ru-RU" alt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торговых сетях увеличилось количество нарушений в 2 раза.</a:t>
            </a:r>
            <a:br>
              <a:rPr lang="ru-RU" alt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2018 году проведено 20 контрольных мероприятий, возбуждено 12 административных дел, наложено штрафов на </a:t>
            </a:r>
            <a:r>
              <a:rPr lang="en-US" alt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alt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alt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ru-RU" alt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тысяч рублей, на сегодня взыскано 535 тыс.рублей, из оборота изъято 1,1 тонны опасной продукции</a:t>
            </a:r>
            <a:r>
              <a:rPr lang="ru-RU" altLang="ru-RU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Причины: реализация опасной и некачественной продукции (сальмонеллез, патогенная микрофлора)</a:t>
            </a:r>
            <a:br>
              <a:rPr lang="ru-RU" alt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Не организован входной контроль и процедура подтверждения безопасности продукции, низкий уровень работы уполномоченных лиц 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dirty="0" smtClean="0"/>
              <a:t/>
            </a:r>
            <a:br>
              <a:rPr lang="ru-RU" altLang="ru-RU" dirty="0" smtClean="0"/>
            </a:br>
            <a:endParaRPr lang="ru-RU" altLang="ru-RU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88224" y="4221088"/>
            <a:ext cx="2304256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05306" y="4221087"/>
            <a:ext cx="2421421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38758" y="4164307"/>
            <a:ext cx="2448270" cy="2561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C2221-A458-4525-8492-3C620AC60A92}" type="slidenum">
              <a:rPr lang="ru-RU" smtClean="0"/>
              <a:pPr>
                <a:defRPr/>
              </a:pPr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23130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26248" y="-243408"/>
            <a:ext cx="9067800" cy="2448272"/>
          </a:xfrm>
        </p:spPr>
        <p:txBody>
          <a:bodyPr>
            <a:normAutofit fontScale="90000"/>
          </a:bodyPr>
          <a:lstStyle/>
          <a:p>
            <a:r>
              <a:rPr lang="ru-RU" altLang="ru-RU" sz="2400" b="1" dirty="0" smtClean="0"/>
              <a:t/>
            </a:r>
            <a:br>
              <a:rPr lang="ru-RU" altLang="ru-RU" sz="2400" b="1" dirty="0" smtClean="0"/>
            </a:br>
            <a:r>
              <a:rPr lang="ru-RU" altLang="ru-RU" sz="2400" b="1" dirty="0" smtClean="0"/>
              <a:t/>
            </a:r>
            <a:br>
              <a:rPr lang="ru-RU" altLang="ru-RU" sz="2400" b="1" dirty="0" smtClean="0"/>
            </a:br>
            <a:r>
              <a:rPr lang="ru-RU" altLang="ru-RU" sz="2400" b="1" dirty="0" smtClean="0"/>
              <a:t/>
            </a:r>
            <a:br>
              <a:rPr lang="ru-RU" altLang="ru-RU" sz="2400" b="1" dirty="0" smtClean="0"/>
            </a:br>
            <a:r>
              <a:rPr lang="ru-RU" altLang="ru-RU" sz="2400" b="1" dirty="0" smtClean="0"/>
              <a:t/>
            </a:r>
            <a:br>
              <a:rPr lang="ru-RU" altLang="ru-RU" sz="2400" b="1" dirty="0" smtClean="0"/>
            </a:br>
            <a:r>
              <a:rPr lang="ru-RU" altLang="ru-RU" sz="2400" b="1" dirty="0" smtClean="0"/>
              <a:t/>
            </a:r>
            <a:br>
              <a:rPr lang="ru-RU" altLang="ru-RU" sz="2400" b="1" dirty="0" smtClean="0"/>
            </a:br>
            <a:r>
              <a:rPr lang="ru-RU" altLang="ru-RU" sz="2400" b="1" dirty="0" smtClean="0"/>
              <a:t/>
            </a:r>
            <a:br>
              <a:rPr lang="ru-RU" altLang="ru-RU" sz="2400" b="1" dirty="0" smtClean="0"/>
            </a:br>
            <a:r>
              <a:rPr lang="ru-RU" altLang="ru-RU" sz="2400" b="1" dirty="0" smtClean="0"/>
              <a:t/>
            </a:r>
            <a:br>
              <a:rPr lang="ru-RU" altLang="ru-RU" sz="2400" b="1" dirty="0" smtClean="0"/>
            </a:br>
            <a:r>
              <a:rPr lang="ru-RU" altLang="ru-RU" sz="2400" b="1" dirty="0" smtClean="0"/>
              <a:t/>
            </a:r>
            <a:br>
              <a:rPr lang="ru-RU" altLang="ru-RU" sz="2400" b="1" dirty="0" smtClean="0"/>
            </a:br>
            <a:r>
              <a:rPr lang="ru-RU" altLang="ru-RU" sz="2400" b="1" dirty="0"/>
              <a:t/>
            </a:r>
            <a:br>
              <a:rPr lang="ru-RU" altLang="ru-RU" sz="2400" b="1" dirty="0"/>
            </a:br>
            <a:r>
              <a:rPr lang="ru-RU" altLang="ru-RU" sz="2400" b="1" dirty="0" smtClean="0"/>
              <a:t/>
            </a:r>
            <a:br>
              <a:rPr lang="ru-RU" altLang="ru-RU" sz="2400" b="1" dirty="0" smtClean="0"/>
            </a:br>
            <a:r>
              <a:rPr lang="ru-RU" altLang="ru-RU" sz="2400" b="1" dirty="0" smtClean="0"/>
              <a:t/>
            </a:r>
            <a:br>
              <a:rPr lang="ru-RU" altLang="ru-RU" sz="2400" b="1" dirty="0" smtClean="0"/>
            </a:br>
            <a:r>
              <a:rPr lang="ru-RU" altLang="ru-RU" sz="2400" b="1" dirty="0" smtClean="0"/>
              <a:t/>
            </a:r>
            <a:br>
              <a:rPr lang="ru-RU" altLang="ru-RU" sz="2400" b="1" dirty="0" smtClean="0"/>
            </a:br>
            <a:r>
              <a:rPr lang="ru-RU" alt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проверках прокуратуры </a:t>
            </a:r>
            <a:br>
              <a:rPr lang="ru-RU" alt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 2018 году количество нарушений увеличилось в 2 раза к уровню 2017 года</a:t>
            </a:r>
            <a:r>
              <a:rPr lang="ru-RU" alt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административной ответственности привлечено 42 юридических лица и индивидуальных предпринимателя, наложено 87 тысяч рублей штрафных санкций, из оборота изъято 0,4 тонны опасной мясной продукции</a:t>
            </a:r>
            <a:r>
              <a:rPr lang="ru-RU" alt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700" dirty="0" smtClean="0"/>
              <a:t/>
            </a:r>
            <a:br>
              <a:rPr lang="ru-RU" altLang="ru-RU" sz="2700" dirty="0" smtClean="0"/>
            </a:br>
            <a:endParaRPr lang="ru-RU" altLang="ru-RU" sz="2700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4077072"/>
            <a:ext cx="2808312" cy="2636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3848" y="4047471"/>
            <a:ext cx="2808312" cy="2636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56176" y="4047472"/>
            <a:ext cx="2808312" cy="2636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C2221-A458-4525-8492-3C620AC60A92}" type="slidenum">
              <a:rPr lang="ru-RU" smtClean="0"/>
              <a:pPr>
                <a:defRPr/>
              </a:pPr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298920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-76200" y="1"/>
            <a:ext cx="9372600" cy="393305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200" b="1" dirty="0" smtClean="0"/>
              <a:t/>
            </a:r>
            <a:br>
              <a:rPr lang="en-US" sz="2200" b="1" dirty="0" smtClean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Надзор за выполнением профилактических мероприятий против заразных болезней животных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нарушений в 2018 году к уровню 2017 года увеличилось на 6%, в связи с ухудшением эпизоотической обстановки в соседних регионах и усилением профилактических мероприятий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не привод животных на обязательные профилактические обработки против заразных заболеваний животных к ответственности привлечен – 5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гражданина;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отсутствие обязательной вакцинации против бешенства животных к ответственности привлечено – 24 гражданина;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нарушение правил утилизации биологических отходов к  ответственности привлечено – 6 юридических лиц и граждан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Наложено штрафных санкций 566 тысяч рублей, увеличение в 10 раз.</a:t>
            </a:r>
          </a:p>
        </p:txBody>
      </p:sp>
      <p:pic>
        <p:nvPicPr>
          <p:cNvPr id="18436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4572000"/>
            <a:ext cx="25146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38CC4-165F-4522-916F-7D3639D44931}" type="slidenum">
              <a:rPr lang="ru-RU" smtClean="0">
                <a:solidFill>
                  <a:schemeClr val="tx1"/>
                </a:solidFill>
              </a:rPr>
              <a:pPr/>
              <a:t>52</a:t>
            </a:fld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4575175"/>
            <a:ext cx="2664296" cy="2282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1443702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964488" cy="3068960"/>
          </a:xfrm>
        </p:spPr>
        <p:txBody>
          <a:bodyPr>
            <a:normAutofit fontScale="90000"/>
          </a:bodyPr>
          <a:lstStyle/>
          <a:p>
            <a:r>
              <a:rPr lang="ru-RU" altLang="ru-RU" sz="2500" b="1" dirty="0" smtClean="0"/>
              <a:t/>
            </a:r>
            <a:br>
              <a:rPr lang="ru-RU" altLang="ru-RU" sz="2500" b="1" dirty="0" smtClean="0"/>
            </a:br>
            <a:r>
              <a:rPr lang="ru-RU" altLang="ru-RU" sz="2500" b="1" dirty="0" smtClean="0"/>
              <a:t/>
            </a:r>
            <a:br>
              <a:rPr lang="ru-RU" altLang="ru-RU" sz="2500" b="1" dirty="0" smtClean="0"/>
            </a:br>
            <a:r>
              <a:rPr lang="ru-RU" altLang="ru-RU" sz="2500" b="1" dirty="0"/>
              <a:t/>
            </a:r>
            <a:br>
              <a:rPr lang="ru-RU" altLang="ru-RU" sz="2500" b="1" dirty="0"/>
            </a:br>
            <a:r>
              <a:rPr lang="ru-RU" altLang="ru-RU" sz="2500" b="1" dirty="0" smtClean="0"/>
              <a:t/>
            </a:r>
            <a:br>
              <a:rPr lang="ru-RU" altLang="ru-RU" sz="2500" b="1" dirty="0" smtClean="0"/>
            </a:br>
            <a:r>
              <a:rPr lang="ru-RU" altLang="ru-RU" sz="2500" b="1" dirty="0"/>
              <a:t/>
            </a:r>
            <a:br>
              <a:rPr lang="ru-RU" altLang="ru-RU" sz="2500" b="1" dirty="0"/>
            </a:br>
            <a:r>
              <a:rPr lang="ru-RU" altLang="ru-RU" sz="2500" b="1" dirty="0" smtClean="0"/>
              <a:t/>
            </a:r>
            <a:br>
              <a:rPr lang="ru-RU" altLang="ru-RU" sz="2500" b="1" dirty="0" smtClean="0"/>
            </a:br>
            <a:r>
              <a:rPr lang="ru-RU" altLang="ru-RU" sz="2500" b="1" dirty="0" smtClean="0"/>
              <a:t/>
            </a:r>
            <a:br>
              <a:rPr lang="ru-RU" altLang="ru-RU" sz="2500" b="1" dirty="0" smtClean="0"/>
            </a:br>
            <a:r>
              <a:rPr lang="ru-RU" altLang="ru-RU" sz="2500" b="1" dirty="0" smtClean="0"/>
              <a:t/>
            </a:r>
            <a:br>
              <a:rPr lang="ru-RU" altLang="ru-RU" sz="2500" b="1" dirty="0" smtClean="0"/>
            </a:b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результатам надзорных мероприятий</a:t>
            </a:r>
            <a:b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выявленной опасной продукции в 2018 году снизилось на 24%</a:t>
            </a:r>
            <a:b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2018 году из оборота изъято 7,3 тонны, из которых направлено:</a:t>
            </a:r>
            <a:br>
              <a:rPr lang="ru-RU" alt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на утилизацию 4,3 тонны; </a:t>
            </a:r>
            <a:br>
              <a:rPr lang="ru-RU" alt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на промышленную переработку 0,3 тонны; </a:t>
            </a:r>
            <a:br>
              <a:rPr lang="ru-RU" alt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на реализацию 2,7 тонны.</a:t>
            </a:r>
            <a:br>
              <a:rPr lang="ru-RU" alt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dirty="0" smtClean="0"/>
              <a:t/>
            </a:r>
            <a:br>
              <a:rPr lang="ru-RU" altLang="ru-RU" dirty="0" smtClean="0"/>
            </a:br>
            <a:endParaRPr lang="ru-RU" altLang="ru-RU" dirty="0" smtClean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941440"/>
            <a:ext cx="3312368" cy="29165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:\Users\user\Desktop\ВСЕ С ФОТОАППАРАТА\ВСЕ С ФОТОАППАРАТА\112___12\IMG_12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3941440"/>
            <a:ext cx="3240360" cy="29165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C2221-A458-4525-8492-3C620AC60A92}" type="slidenum">
              <a:rPr lang="ru-RU" smtClean="0"/>
              <a:pPr>
                <a:defRPr/>
              </a:pPr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09686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280920" cy="4896544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Риск – ориентированный надзор</a:t>
            </a:r>
            <a:b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Постановлением Правительства Ульяновской области от 13.12.2018 № 645 утверждены критерии отнесения деятельности юридических лиц и индивидуальных предпринимателей к определенной категории риска.</a:t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проведения контрольно-надзорных мероприятий на 2019 год утвержден генеральной прокуратурой РФ в количестве 342 проверки с учетом категории риска.</a:t>
            </a:r>
            <a:endParaRPr lang="ru-RU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107504" y="1196752"/>
            <a:ext cx="8928992" cy="5544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just"/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C2221-A458-4525-8492-3C620AC60A92}" type="slidenum">
              <a:rPr lang="ru-RU" smtClean="0"/>
              <a:pPr>
                <a:defRPr/>
              </a:pPr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02262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87624" y="548680"/>
            <a:ext cx="6624736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Совместная деятельность с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Россельхознадзором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Обследованы хозяйствующие субъекты на предмет соответствия требованиям стран-экспортёров.</a:t>
            </a:r>
          </a:p>
          <a:p>
            <a:pPr algn="just">
              <a:buFont typeface="Arial" pitchFamily="34" charset="0"/>
              <a:buChar char="•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Выполнены совместные планы эпизоотического и пищевого мониторингов, в рамках  соглашений между Агентством ветеринарии и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Россельхознадзором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для подтверждения безопасности территории региона в целях осуществления внешнеэкономической деятельности. Испытания проводились в лабораториях ФГБУ «ВНИИЗЖ», ФГБУ «ВГНКИ», ФГБУ «Татарская МВЛ», ОГБУ «Симбирский референтный центр ветеринарии и безопасности продовольствия».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A7868B-580C-4B6B-B6D9-D0FD8FFC13D8}" type="slidenum">
              <a:rPr lang="ru-RU" smtClean="0"/>
              <a:pPr>
                <a:defRPr/>
              </a:pPr>
              <a:t>55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632" y="260648"/>
            <a:ext cx="7128792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Внешнеэкономическая деятельность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Количество предприятий-участников внешнеторгового оборота возросло на 30%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2018 году обследовано 12 производителей региона на право ввоза и вывоза подконтрольных товаров в страны Северной Америки, Европейского и Таможенного союзов, СНГ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ООО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Мегаферма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«Октябрьский», Чердаклинский район;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ООО КФХ «Возрождение», Чердаклинский район;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ООО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Агро-Нептун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», Новоспасский район;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ООО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Рос-Бекон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Тереньгульский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район;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ООО «Система»,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Барышский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район;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ООО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Барышская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фабрика»,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Барышский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район;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ООО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Алев-индустрия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», г.Ульяновск;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ООО «Молочная индустрия», г.Ульяновск;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ООО «ТД Алев», г.Ульяновск;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ИП Константинов А.О., г.Ульяновск;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ИП Гасанов Л.Ш.-О., Сенгилеевский район;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ООО «СПК», г.Ульяновск.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A7868B-580C-4B6B-B6D9-D0FD8FFC13D8}" type="slidenum">
              <a:rPr lang="ru-RU" smtClean="0"/>
              <a:pPr>
                <a:defRPr/>
              </a:pPr>
              <a:t>56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763000" cy="278092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800" dirty="0" smtClean="0"/>
              <a:t> </a:t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Под контролем ветеринарной службы в 2018 году экспортировано в Туркменистан, Донецкую народную Республику, страны Таможенного экономического Союза 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 4 % больше :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- молочной продукции 737,7 тонн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- рыбной продукции 52 тонны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- кормов для животных 8552 тонны 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 2018 году на территорию региона поступило в 2.5 раза больше скота из Германии, Венгрии, Канады, Франции и Украины завезено: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- 7 партий КРС в количестве 1292 голов;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- 1 партия свиней в количестве 43 голов;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- 1 партия малька форели в количестве 50 тыс.шт.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 результатам проведенных карантинных мероприятий животные признаны клинически здоровыми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endParaRPr lang="ru-RU" sz="2400" b="1" dirty="0" smtClean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38CC4-165F-4522-916F-7D3639D44931}" type="slidenum">
              <a:rPr lang="ru-RU" smtClean="0"/>
              <a:pPr/>
              <a:t>57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75656" y="1988840"/>
            <a:ext cx="6379977" cy="34163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5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Цифровизация</a:t>
            </a:r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 ветеринарной службы</a:t>
            </a:r>
            <a:endParaRPr lang="ru-RU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51C882-D817-4CE9-AA96-56569D7E043B}" type="slidenum">
              <a:rPr lang="ru-RU"/>
              <a:pPr>
                <a:defRPr/>
              </a:pPr>
              <a:t>58</a:t>
            </a:fld>
            <a:endParaRPr lang="ru-RU"/>
          </a:p>
        </p:txBody>
      </p:sp>
      <p:pic>
        <p:nvPicPr>
          <p:cNvPr id="542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1268760"/>
            <a:ext cx="1512168" cy="147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Прямоугольник 4"/>
          <p:cNvSpPr>
            <a:spLocks noChangeArrowheads="1"/>
          </p:cNvSpPr>
          <p:nvPr/>
        </p:nvSpPr>
        <p:spPr bwMode="auto">
          <a:xfrm>
            <a:off x="0" y="0"/>
            <a:ext cx="8991600" cy="683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50850" algn="ctr">
              <a:defRPr/>
            </a:pP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850" algn="ctr">
              <a:defRPr/>
            </a:pP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850" algn="ctr">
              <a:defRPr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Федеральная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информационная система в области ветеринарии — ФГИС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ВетИС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850" algn="just">
              <a:defRPr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01.07.2018 введена обязательная электронная ветеринарная сертификация.</a:t>
            </a:r>
          </a:p>
          <a:p>
            <a:pPr indent="450850" algn="just">
              <a:defRPr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Обеспечивает прослеживаемость подконтрольной ветеринарной службе продукции и состоит из следующих подсистем: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0238" indent="-450850" algn="just">
              <a:buFont typeface="+mj-lt"/>
              <a:buAutoNum type="arabicPeriod"/>
              <a:defRPr/>
            </a:pPr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Меркурий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оформление электронных ветеринарных сопроводительных документов и ветеринарно-санитарной экспертизы.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позволила:</a:t>
            </a:r>
          </a:p>
          <a:p>
            <a:pPr marL="458788" indent="-285750" algn="just">
              <a:buFontTx/>
              <a:buChar char="-"/>
              <a:defRPr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увеличить объем контролируемой продукции в 10 раз;</a:t>
            </a:r>
          </a:p>
          <a:p>
            <a:pPr marL="458788" indent="-285750" algn="just">
              <a:buFontTx/>
              <a:buChar char="-"/>
              <a:defRPr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организовать в автоматическом режиме  прослеживаемость продукции от производителя до потребителя;</a:t>
            </a:r>
          </a:p>
          <a:p>
            <a:pPr marL="458788" indent="-285750" algn="just">
              <a:buFontTx/>
              <a:buChar char="-"/>
              <a:defRPr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пресекать оборот некачественной продукции и несанкционированный ввоз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животных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8788" indent="-285750" algn="just">
              <a:buFontTx/>
              <a:buChar char="-"/>
              <a:defRPr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Позволяет с рабочего места проводить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ввозимых поднадзорных грузов и своевременно принимать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меры.</a:t>
            </a:r>
          </a:p>
          <a:p>
            <a:pPr marL="630238" indent="-457200" algn="just" eaLnBrk="1" hangingPunct="1">
              <a:buAutoNum type="arabicPeriod" startAt="2"/>
              <a:defRPr/>
            </a:pPr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Веста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внесение и учет данных о лабораторных испытаниях. Система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режиме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онлайн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формирует срочные отчеты в Федеральный центр о выявлении опасной продукции или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заболеваний.</a:t>
            </a:r>
          </a:p>
          <a:p>
            <a:pPr marL="173038" indent="450850" algn="just" eaLnBrk="1" hangingPunct="1">
              <a:defRPr/>
            </a:pP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38CC4-165F-4522-916F-7D3639D44931}" type="slidenum">
              <a:rPr lang="ru-RU" smtClean="0"/>
              <a:pPr/>
              <a:t>59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043608" y="764704"/>
            <a:ext cx="7524750" cy="1143000"/>
          </a:xfrm>
          <a:prstGeom prst="rect">
            <a:avLst/>
          </a:prstGeom>
          <a:solidFill>
            <a:srgbClr val="FF3300"/>
          </a:solidFill>
        </p:spPr>
        <p:txBody>
          <a:bodyPr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диагностических исследований, ветеринарно-профилактических </a:t>
            </a:r>
            <a:r>
              <a:rPr lang="ru-RU" sz="2400" b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  </a:t>
            </a:r>
            <a:r>
              <a:rPr lang="ru-RU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противоэпизоотических мероприятий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хозяйствах  всех форм собственности на территории  Ульяновской области, утвержденный Минсельхозом России    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год (</a:t>
            </a:r>
            <a:r>
              <a:rPr lang="ru-RU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тыс.головообработок</a:t>
            </a:r>
            <a:r>
              <a:rPr lang="ru-RU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619250" y="6021388"/>
            <a:ext cx="6948488" cy="576262"/>
          </a:xfrm>
          <a:prstGeom prst="rect">
            <a:avLst/>
          </a:prstGeom>
          <a:solidFill>
            <a:srgbClr val="FF3300"/>
          </a:solidFill>
        </p:spPr>
        <p:txBody>
          <a:bodyPr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выполнен на 106 %,  что связано с проведением карантинирования ввезенных животных</a:t>
            </a:r>
            <a:endParaRPr lang="ru-RU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4515" name="Диаграмма 7"/>
          <p:cNvGraphicFramePr>
            <a:graphicFrameLocks/>
          </p:cNvGraphicFramePr>
          <p:nvPr/>
        </p:nvGraphicFramePr>
        <p:xfrm>
          <a:off x="395536" y="1988839"/>
          <a:ext cx="8172202" cy="3743623"/>
        </p:xfrm>
        <a:graphic>
          <a:graphicData uri="http://schemas.openxmlformats.org/presentationml/2006/ole">
            <p:oleObj spid="_x0000_s534533" r:id="rId3" imgW="8218120" imgH="4102964" progId="">
              <p:embed/>
            </p:oleObj>
          </a:graphicData>
        </a:graphic>
      </p:graphicFrame>
      <p:sp>
        <p:nvSpPr>
          <p:cNvPr id="4" name="Стрелка вверх 3"/>
          <p:cNvSpPr/>
          <p:nvPr/>
        </p:nvSpPr>
        <p:spPr>
          <a:xfrm rot="3213973">
            <a:off x="4073171" y="1563817"/>
            <a:ext cx="647628" cy="2666935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106%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5F0280-3120-4BF9-A075-6C4184C58BEB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0"/>
            <a:ext cx="8929718" cy="685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687388" indent="-514350" algn="just">
              <a:spcBef>
                <a:spcPct val="0"/>
              </a:spcBef>
              <a:buFontTx/>
              <a:buAutoNum type="arabicPeriod" startAt="3"/>
              <a:defRPr/>
            </a:pPr>
            <a:r>
              <a:rPr kumimoji="0" lang="ru-RU" sz="21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Цербер</a:t>
            </a:r>
            <a:r>
              <a:rPr kumimoji="0" lang="ru-RU" sz="2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– ведение реестра поднадзорных объектов, реестров регионализации и</a:t>
            </a:r>
            <a:r>
              <a:rPr kumimoji="0" lang="ru-RU" sz="21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2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компартментализации.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Система в автоматическом режиме при выдаче ветеринарных документов позволяет подтверждать биологическую безопасность регионов и ускоряет время отправления продукции для бизнеса с 2 недель до оформления ВСД в режиме реального времени</a:t>
            </a:r>
            <a:r>
              <a:rPr lang="ru-RU" sz="21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ru-RU" sz="21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687388" lvl="0" indent="-514350" algn="just">
              <a:spcBef>
                <a:spcPct val="0"/>
              </a:spcBef>
              <a:buFontTx/>
              <a:buAutoNum type="arabicPeriod" startAt="3"/>
              <a:defRPr/>
            </a:pPr>
            <a:r>
              <a:rPr kumimoji="0" lang="ru-RU" sz="21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Аргус</a:t>
            </a:r>
            <a:r>
              <a:rPr kumimoji="0" lang="ru-RU" sz="2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– оформление разрешений на ввоз и вывоз продукции через границу РФ.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Внедрение системы позволило сократить сроки оформления ввоза и вывоза подконтрольных грузов через границу РФ с 30 дней до 10 дней, а по рыбной продукции до 1 дня.</a:t>
            </a:r>
            <a:endParaRPr lang="ru-RU" sz="2100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687388" lvl="0" indent="-514350" algn="just">
              <a:buFontTx/>
              <a:buAutoNum type="arabicPeriod" startAt="3"/>
              <a:defRPr/>
            </a:pPr>
            <a:r>
              <a:rPr kumimoji="0" lang="ru-RU" sz="21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Сирано</a:t>
            </a:r>
            <a:r>
              <a:rPr kumimoji="0" lang="ru-RU" sz="2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– раннее оповещение о выявлении не безопасных грузов. 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раннего оповещения позволяет оперативно отслеживать случаи выявления опасной продукции либо заболевания как на территории Ульяновской области так и выявленной за пределами региона и в экстренном </a:t>
            </a: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порядке</a:t>
            </a:r>
            <a:b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принимать меры.                      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A0C362-342A-4363-9ED0-717BA54A1B3C}" type="slidenum">
              <a:rPr lang="ru-RU" smtClean="0"/>
              <a:pPr>
                <a:defRPr/>
              </a:pPr>
              <a:t>60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76672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без взаимодействия с хозяйствующими субъектами</a:t>
            </a:r>
            <a:endParaRPr lang="ru-RU" sz="3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107504" y="1196752"/>
            <a:ext cx="8928992" cy="5544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just"/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Система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«Меркурий» позволяет не выходя из кабинета проводить мониторинг ввозимых поднадзорных грузов и своевременно принимать меры</a:t>
            </a:r>
          </a:p>
          <a:p>
            <a:pPr algn="just"/>
            <a:endParaRPr lang="ru-RU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Одной из угроз биологической безопасности региона является несанкционированный ввоз  животных.</a:t>
            </a:r>
          </a:p>
          <a:p>
            <a:pPr algn="just"/>
            <a:endParaRPr lang="ru-RU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районах Ульяновской области выявлены факты оформления документов на ввоз более 3 тысяч голов свиней из Тамбовской, Пензенской, Самарской областей, Республики Татарстан, без предъявления ввезенного поголовья </a:t>
            </a:r>
            <a:r>
              <a:rPr lang="ru-RU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госветслужбе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Проводятся административные расследования.</a:t>
            </a:r>
          </a:p>
          <a:p>
            <a:pPr algn="just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pPr algn="just"/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При мониторинге ФГИС «Меркурий» уполномоченным лицам выдано 16 предостережений по 2464 нарушениям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оформления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гашения ветеринарных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сопроводительных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документов. Возбуждено 3 административных дела.</a:t>
            </a:r>
          </a:p>
          <a:p>
            <a:pPr algn="just"/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A0C362-342A-4363-9ED0-717BA54A1B3C}" type="slidenum">
              <a:rPr lang="ru-RU" smtClean="0"/>
              <a:pPr>
                <a:defRPr/>
              </a:pPr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02262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6653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Контроль качества и безопасности пищевых продуктов</a:t>
            </a:r>
            <a:endParaRPr lang="ru-RU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C2221-A458-4525-8492-3C620AC60A92}" type="slidenum">
              <a:rPr lang="ru-RU" smtClean="0"/>
              <a:pPr>
                <a:defRPr/>
              </a:pPr>
              <a:t>62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"/>
            <a:ext cx="8568952" cy="69269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Ветеринарно-санитарная экспертиза</a:t>
            </a:r>
          </a:p>
        </p:txBody>
      </p:sp>
      <p:sp>
        <p:nvSpPr>
          <p:cNvPr id="2" name="Текст 1"/>
          <p:cNvSpPr>
            <a:spLocks noGrp="1"/>
          </p:cNvSpPr>
          <p:nvPr>
            <p:ph type="body" sz="half" idx="1"/>
          </p:nvPr>
        </p:nvSpPr>
        <p:spPr>
          <a:xfrm>
            <a:off x="107504" y="764704"/>
            <a:ext cx="8928992" cy="108012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marL="0" indent="534988" algn="just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Подвергнуто экспертизе 63658 тонн пищевых продуктов, что 1% больше уровня 2017 года.</a:t>
            </a:r>
          </a:p>
          <a:p>
            <a:pPr marL="0" indent="534988" algn="just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Выявлено 24309 заболеваний, что на 2,6% ниже уровня 2017 года.</a:t>
            </a:r>
          </a:p>
          <a:p>
            <a:pPr marL="0" indent="534988" algn="just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- незаразные заболевания 20810 случаев;</a:t>
            </a:r>
          </a:p>
          <a:p>
            <a:pPr marL="0" indent="534988" algn="just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- паразитарные заболевания 3493 случаев;</a:t>
            </a:r>
          </a:p>
          <a:p>
            <a:pPr marL="0" indent="534988" algn="just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- подозрение на инфекционные заболевания, лейкоз – 1 случай Р.Чувашия, туберкулез -  5 случаев Тамбовская область.</a:t>
            </a:r>
          </a:p>
          <a:p>
            <a:pPr marL="0" indent="534988" algn="just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Из оборота изъято 98,6 тонн опасной и некачественной продукции из них:</a:t>
            </a:r>
          </a:p>
          <a:p>
            <a:pPr marL="0" indent="534988" algn="just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- направлено на промышленную переработку 27,5 тонн;</a:t>
            </a:r>
          </a:p>
          <a:p>
            <a:pPr marL="0" indent="534988" algn="just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- направлено на утилизацию 18,9 тонн;</a:t>
            </a:r>
          </a:p>
          <a:p>
            <a:pPr marL="0" indent="534988" algn="just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- направлено на уничтожение 52,2.</a:t>
            </a:r>
          </a:p>
          <a:p>
            <a:pPr marL="0" indent="0" algn="just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9F4D-F49A-40A2-9506-382DBB77C0BA}" type="slidenum">
              <a:rPr lang="ru-RU" altLang="ru-RU" smtClean="0"/>
              <a:pPr/>
              <a:t>63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22595180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647" y="116632"/>
            <a:ext cx="878485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algn="ctr">
              <a:defRPr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Лабораторный мониторинг пищевых продуктов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План мониторинга утверждён Губернатором Ульяновской области С.И.Морозовым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За 2018 год оборот опасной продукции снизился на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1,2%.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Обследовано 166 объектов. Особое внимание уделяется образовательным, медицинским и социальным объектам. Исследован 851 образец животноводческой и растительной продукции.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54223" y="4113580"/>
            <a:ext cx="2603416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330632" y="4257595"/>
            <a:ext cx="2603416" cy="19442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22954" y="3927996"/>
            <a:ext cx="2242235" cy="2603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C2221-A458-4525-8492-3C620AC60A92}" type="slidenum">
              <a:rPr lang="ru-RU" smtClean="0"/>
              <a:pPr>
                <a:defRPr/>
              </a:pPr>
              <a:t>64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Прямоугольник 4"/>
          <p:cNvSpPr>
            <a:spLocks noChangeArrowheads="1"/>
          </p:cNvSpPr>
          <p:nvPr/>
        </p:nvSpPr>
        <p:spPr bwMode="auto">
          <a:xfrm>
            <a:off x="0" y="-69447"/>
            <a:ext cx="8763000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717550" algn="ctr" eaLnBrk="1" hangingPunct="1">
              <a:defRPr/>
            </a:pPr>
            <a:endParaRPr lang="ru-RU" sz="2200" b="1" dirty="0" smtClean="0">
              <a:latin typeface="Times New Roman" pitchFamily="18" charset="0"/>
              <a:cs typeface="Times New Roman" pitchFamily="18" charset="0"/>
            </a:endParaRPr>
          </a:p>
          <a:p>
            <a:pPr indent="717550" algn="ctr" eaLnBrk="1" hangingPunct="1">
              <a:defRPr/>
            </a:pPr>
            <a:endParaRPr lang="ru-RU" sz="2200" b="1" dirty="0" smtClean="0">
              <a:latin typeface="Times New Roman" pitchFamily="18" charset="0"/>
              <a:cs typeface="Times New Roman" pitchFamily="18" charset="0"/>
            </a:endParaRPr>
          </a:p>
          <a:p>
            <a:pPr indent="717550" algn="ctr" eaLnBrk="1" hangingPunct="1">
              <a:defRPr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Принятые меры по результатам мониторинга за 2018 год</a:t>
            </a:r>
          </a:p>
          <a:p>
            <a:pPr indent="717550" algn="just"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результаты мониторинга рассмотрены на совещаниях в районных администрациях и Совете при Губернаторе Ульяновской области по доктрине продовольственной безопасности;</a:t>
            </a:r>
          </a:p>
          <a:p>
            <a:pPr indent="717550" algn="just"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- поставщики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продукции в бюджетные учреждения исключили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26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производителей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продукции по фактам выявления некачественной продукции;</a:t>
            </a:r>
          </a:p>
          <a:p>
            <a:pPr indent="717550" algn="just"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- к административной ответственности привлечено 17 поставщиков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руководителей бюджетных и торговых объектов, вынесено 10 предупреждений;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 indent="717550" algn="just" eaLnBrk="1" hangingPunct="1"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- из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оборота изъято более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400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кг некачественной и опасной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продукции;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 indent="717550" algn="just" eaLnBrk="1" hangingPunct="1">
              <a:defRPr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на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сайте Агентства ветеринарии функционирует раздел «Осторожно опасная продукция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 indent="717550" algn="just" eaLnBrk="1" hangingPunct="1">
              <a:defRPr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направлено 27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уведомлений в Управления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Роспотребнадзора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принятия мер;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717550" algn="just" eaLnBrk="1" hangingPunct="1">
              <a:defRPr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717550" algn="just" eaLnBrk="1" hangingPunct="1">
              <a:defRPr/>
            </a:pPr>
            <a:endParaRPr lang="ru-RU" sz="1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717550" algn="just" eaLnBrk="1" hangingPunct="1">
              <a:defRPr/>
            </a:pPr>
            <a:endParaRPr lang="ru-RU" sz="1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ru-RU" sz="1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38CC4-165F-4522-916F-7D3639D44931}" type="slidenum">
              <a:rPr lang="ru-RU" smtClean="0">
                <a:solidFill>
                  <a:schemeClr val="tx1"/>
                </a:solidFill>
              </a:rPr>
              <a:pPr/>
              <a:t>65</a:t>
            </a:fld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717032"/>
            <a:ext cx="4044201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032" y="3798994"/>
            <a:ext cx="4032448" cy="3059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4199800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Прямоугольник 4"/>
          <p:cNvSpPr>
            <a:spLocks noChangeArrowheads="1"/>
          </p:cNvSpPr>
          <p:nvPr/>
        </p:nvSpPr>
        <p:spPr bwMode="auto">
          <a:xfrm>
            <a:off x="251520" y="8013"/>
            <a:ext cx="8892480" cy="537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717550" algn="ctr" eaLnBrk="1" hangingPunct="1">
              <a:defRPr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indent="717550" algn="ctr" eaLnBrk="1" hangingPunct="1">
              <a:defRPr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indent="717550" algn="ctr" eaLnBrk="1" hangingPunct="1"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Исследование хлебобулочных изделий и муки</a:t>
            </a:r>
          </a:p>
          <a:p>
            <a:pPr indent="717550" algn="ctr" eaLnBrk="1" hangingPunct="1"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Включены в план мониторинга  в 2018 году</a:t>
            </a:r>
            <a:endParaRPr lang="ru-RU" sz="2000" dirty="0" smtClean="0">
              <a:latin typeface="Times New Roman" panose="02020603050405020304" pitchFamily="18" charset="0"/>
              <a:cs typeface="Times New Roman" pitchFamily="18" charset="0"/>
            </a:endParaRPr>
          </a:p>
          <a:p>
            <a:pPr indent="717550" algn="just">
              <a:defRPr/>
            </a:pPr>
            <a:r>
              <a:rPr lang="ru-RU" sz="2000" b="1" dirty="0" smtClean="0">
                <a:latin typeface="Times New Roman" panose="02020603050405020304" pitchFamily="18" charset="0"/>
                <a:cs typeface="Times New Roman" pitchFamily="18" charset="0"/>
              </a:rPr>
              <a:t>В 2018 году исследовано 134 образца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хлебобулочных изделий и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муки, отклонения составили 2,3%, это 2 производителя муки из Ульяновской области,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нарушения устранены на этапе производства, дополнительно внедрены показатели по производственному контролю исключающие повторения ситуации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717550" algn="just">
              <a:defRPr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2018 году исследовано 366 образцов зерновой продукции, что на 16,5% больше уровня 2017 года, оказано содействие в получении 164 деклараций о соответствии. </a:t>
            </a:r>
          </a:p>
          <a:p>
            <a:pPr indent="717550" algn="just">
              <a:defRPr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717550" algn="just">
              <a:defRPr/>
            </a:pPr>
            <a:endParaRPr lang="ru-RU" sz="1900" dirty="0" smtClean="0">
              <a:latin typeface="Times New Roman" pitchFamily="18" charset="0"/>
              <a:cs typeface="Times New Roman" pitchFamily="18" charset="0"/>
            </a:endParaRPr>
          </a:p>
          <a:p>
            <a:pPr indent="717550" algn="just" eaLnBrk="1" hangingPunct="1">
              <a:defRPr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indent="717550" algn="just" eaLnBrk="1" hangingPunct="1">
              <a:defRPr/>
            </a:pPr>
            <a:endParaRPr lang="ru-RU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4005064"/>
            <a:ext cx="2442601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11" descr="20160909 10475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3941440"/>
            <a:ext cx="2217336" cy="2583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C2221-A458-4525-8492-3C620AC60A92}" type="slidenum">
              <a:rPr lang="ru-RU" smtClean="0"/>
              <a:pPr>
                <a:defRPr/>
              </a:pPr>
              <a:t>66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614481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Rectangle 9"/>
          <p:cNvSpPr>
            <a:spLocks noChangeArrowheads="1"/>
          </p:cNvSpPr>
          <p:nvPr/>
        </p:nvSpPr>
        <p:spPr bwMode="auto">
          <a:xfrm>
            <a:off x="0" y="-2559184"/>
            <a:ext cx="9144000" cy="6724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450850"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ru-RU" altLang="ru-RU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ru-RU" alt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ru-RU" alt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ru-RU" alt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ru-RU" alt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ru-RU" alt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Производственный контроль с элементами ХАССП увеличен на 16%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ru-RU" altLang="ru-RU" sz="19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требований Технического регламента «О безопасности пищевой продукции» в 2018 году производственный контроль  организован на 1513 объектах региона</a:t>
            </a:r>
          </a:p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ru-RU" alt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увеличении объема исследований на 14%, количество выявляемых отклонений на предприятиях переработки снизилось на 8,2%</a:t>
            </a:r>
          </a:p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ru-RU" alt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и результаты производственного контроля являются одним из основных параметров оценки рисков при надзорных мероприятиях</a:t>
            </a:r>
          </a:p>
          <a:p>
            <a:pPr algn="ctr">
              <a:spcBef>
                <a:spcPct val="0"/>
              </a:spcBef>
              <a:buClrTx/>
              <a:buSzTx/>
              <a:buNone/>
            </a:pPr>
            <a:endParaRPr lang="ru-RU" altLang="ru-RU" sz="19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854055" y="4537482"/>
            <a:ext cx="1887492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98052" y="4565845"/>
            <a:ext cx="2232248" cy="1959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16217" y="4565845"/>
            <a:ext cx="2088232" cy="1887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C2221-A458-4525-8492-3C620AC60A92}" type="slidenum">
              <a:rPr lang="ru-RU" smtClean="0"/>
              <a:pPr>
                <a:defRPr/>
              </a:pPr>
              <a:t>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427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10546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Лабораторная деятельность</a:t>
            </a:r>
            <a:endParaRPr lang="ru-RU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C2221-A458-4525-8492-3C620AC60A92}" type="slidenum">
              <a:rPr lang="ru-RU" smtClean="0"/>
              <a:pPr>
                <a:defRPr/>
              </a:pPr>
              <a:t>68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3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Подтвердили компетентность испытательных лабораторий с расширением области аккредитации на соответствие Международного стандарта ГОСТ  ИСО\МЭК-17025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196752"/>
            <a:ext cx="8229600" cy="4525963"/>
          </a:xfrm>
        </p:spPr>
        <p:txBody>
          <a:bodyPr rtlCol="0">
            <a:normAutofit fontScale="85000" lnSpcReduction="10000"/>
          </a:bodyPr>
          <a:lstStyle/>
          <a:p>
            <a:pPr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2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2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В национальном органе  «</a:t>
            </a:r>
            <a:r>
              <a:rPr lang="ru-RU" sz="2600" b="1" dirty="0" err="1" smtClean="0">
                <a:latin typeface="Times New Roman" pitchFamily="18" charset="0"/>
                <a:cs typeface="Times New Roman" pitchFamily="18" charset="0"/>
              </a:rPr>
              <a:t>Росаккредитация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» Минэкономразвития России:</a:t>
            </a:r>
            <a:endParaRPr lang="ru-RU" sz="260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b="1" dirty="0" smtClean="0"/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ОГБУ «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Чердаклинский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центр ветеринарии»; </a:t>
            </a:r>
          </a:p>
          <a:p>
            <a:pPr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 ОГБУ «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Сурский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центр ветеринарии»; </a:t>
            </a:r>
          </a:p>
          <a:p>
            <a:pPr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 ОГБУ «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Сенгилеевский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центр ветеринарии»;</a:t>
            </a:r>
          </a:p>
          <a:p>
            <a:pPr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 ОГБУ «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Мелекесский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центр ветеринарии»;</a:t>
            </a:r>
          </a:p>
          <a:p>
            <a:pPr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  ОГБУ «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Тереньгульский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центр ветеринарии»</a:t>
            </a:r>
          </a:p>
          <a:p>
            <a:pPr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В международной системе «Аналитика» </a:t>
            </a:r>
            <a:r>
              <a:rPr lang="ru-RU" sz="2600" b="1" dirty="0" err="1" smtClean="0">
                <a:latin typeface="Times New Roman" pitchFamily="18" charset="0"/>
                <a:cs typeface="Times New Roman" pitchFamily="18" charset="0"/>
              </a:rPr>
              <a:t>APLAC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600" b="1" dirty="0" err="1" smtClean="0">
                <a:latin typeface="Times New Roman" pitchFamily="18" charset="0"/>
                <a:cs typeface="Times New Roman" pitchFamily="18" charset="0"/>
              </a:rPr>
              <a:t>ILAC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60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ОГБУ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«Симбирский референтный центр ветеринарии»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08ABD1-1F78-4B36-A354-92C0579E66A3}" type="slidenum">
              <a:rPr lang="ru-RU"/>
              <a:pPr>
                <a:defRPr/>
              </a:pPr>
              <a:t>69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39552" y="620688"/>
            <a:ext cx="8020679" cy="58477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n w="11430"/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ВЫПОЛНЕНИЕ </a:t>
            </a:r>
            <a:r>
              <a:rPr lang="ru-RU" sz="1600" b="1" dirty="0">
                <a:ln w="11430"/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ПРОТИВОЭПИЗООТИЧЕСКИХ МЕРОПРИЯТИЙ ПРОТИВ КАРАНТИННЫХ И ОСОБО ОПАСНЫХ БОЛЕЗНЕЙ ЖИВОТНЫХ</a:t>
            </a: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08265260"/>
              </p:ext>
            </p:extLst>
          </p:nvPr>
        </p:nvGraphicFramePr>
        <p:xfrm>
          <a:off x="251520" y="1340768"/>
          <a:ext cx="5832648" cy="259160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338437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72021">
                <a:tc gridSpan="3"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Профилактическая вакцинация</a:t>
                      </a:r>
                    </a:p>
                  </a:txBody>
                  <a:tcPr marL="47478" marR="47478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601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Мероприятия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47478" marR="47478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Выполнение, тыс. гол.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47478" marR="47478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% выполнения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47478" marR="47478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1878">
                <a:tc>
                  <a:txBody>
                    <a:bodyPr/>
                    <a:lstStyle/>
                    <a:p>
                      <a:pPr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Сибирская язва животных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47478" marR="47478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261,424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47478" marR="47478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102,6%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47478" marR="47478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2538">
                <a:tc>
                  <a:txBody>
                    <a:bodyPr/>
                    <a:lstStyle/>
                    <a:p>
                      <a:pPr indent="15303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Бешенство КРС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47478" marR="47478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23,675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47478" marR="47478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108%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47478" marR="47478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15206">
                <a:tc>
                  <a:txBody>
                    <a:bodyPr/>
                    <a:lstStyle/>
                    <a:p>
                      <a:pPr marL="0" marR="0" indent="153035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Классическая чума свиней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47478" marR="47478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599,241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47478" marR="47478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110%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47478" marR="47478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69837">
                <a:tc>
                  <a:txBody>
                    <a:bodyPr/>
                    <a:lstStyle/>
                    <a:p>
                      <a:pPr indent="1530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Бешенство домашних</a:t>
                      </a:r>
                      <a:r>
                        <a:rPr lang="ru-RU" sz="1400" b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животных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47478" marR="47478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104,020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47478" marR="47478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100%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47478" marR="47478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38388568"/>
              </p:ext>
            </p:extLst>
          </p:nvPr>
        </p:nvGraphicFramePr>
        <p:xfrm>
          <a:off x="251520" y="4005064"/>
          <a:ext cx="5832648" cy="2595381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66375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0899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5989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30472">
                <a:tc gridSpan="3">
                  <a:txBody>
                    <a:bodyPr/>
                    <a:lstStyle/>
                    <a:p>
                      <a:pPr marL="0" indent="450215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Диагностические исследования</a:t>
                      </a:r>
                    </a:p>
                  </a:txBody>
                  <a:tcPr marL="47478" marR="47478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60945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Мероприятия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47478" marR="47478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Выполнение, </a:t>
                      </a:r>
                      <a:r>
                        <a:rPr lang="ru-RU" sz="1400" b="1" kern="12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тыс.шт</a:t>
                      </a: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.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47478" marR="47478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% выполнения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47478" marR="47478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0175">
                <a:tc>
                  <a:txBody>
                    <a:bodyPr/>
                    <a:lstStyle/>
                    <a:p>
                      <a:pPr marL="0" indent="2159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Туберкулез 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КРС</a:t>
                      </a:r>
                    </a:p>
                  </a:txBody>
                  <a:tcPr marL="47478" marR="47478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210,207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47478" marR="47478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101,2%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47478" marR="47478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11767">
                <a:tc>
                  <a:txBody>
                    <a:bodyPr/>
                    <a:lstStyle/>
                    <a:p>
                      <a:pPr marL="0" indent="2159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Бруцеллез 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КРС</a:t>
                      </a:r>
                    </a:p>
                  </a:txBody>
                  <a:tcPr marL="47478" marR="47478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110,259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47478" marR="47478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101,9%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47478" marR="47478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29581">
                <a:tc>
                  <a:txBody>
                    <a:bodyPr/>
                    <a:lstStyle/>
                    <a:p>
                      <a:pPr marL="0" indent="2159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Лептоспироз 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КРС</a:t>
                      </a:r>
                    </a:p>
                  </a:txBody>
                  <a:tcPr marL="47478" marR="47478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4,386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47478" marR="47478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124,4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47478" marR="47478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47397">
                <a:tc>
                  <a:txBody>
                    <a:bodyPr/>
                    <a:lstStyle/>
                    <a:p>
                      <a:pPr marL="0" indent="2159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Лейкоз 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КРС</a:t>
                      </a:r>
                    </a:p>
                  </a:txBody>
                  <a:tcPr marL="47478" marR="47478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144,924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47478" marR="47478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110,8%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47478" marR="47478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85044">
                <a:tc>
                  <a:txBody>
                    <a:bodyPr/>
                    <a:lstStyle/>
                    <a:p>
                      <a:pPr marL="0" indent="2159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Гиподерматоз</a:t>
                      </a: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КРС</a:t>
                      </a:r>
                    </a:p>
                  </a:txBody>
                  <a:tcPr marL="47478" marR="47478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86,665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47478" marR="47478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104,4%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47478" marR="47478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pic>
        <p:nvPicPr>
          <p:cNvPr id="16" name="Picture 16" descr="ÐÐ°ÑÑÐ¸Ð½ÐºÐ¸ Ð¿Ð¾ Ð·Ð°Ð¿ÑÐ¾ÑÑ ÑÐºÐ¾Ð» ÐºÐ¾ÑÐ¾Ð²Ñ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681" t="1561" r="4709" b="13652"/>
          <a:stretch/>
        </p:blipFill>
        <p:spPr bwMode="auto">
          <a:xfrm>
            <a:off x="6516216" y="1340768"/>
            <a:ext cx="2022048" cy="17735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rvlrt.ru/wp-content/uploads/2018/03/shutterstock_3428515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140968"/>
            <a:ext cx="2037562" cy="17735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14" r="5732"/>
          <a:stretch/>
        </p:blipFill>
        <p:spPr>
          <a:xfrm>
            <a:off x="6516216" y="4941168"/>
            <a:ext cx="2037561" cy="1773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A7868B-580C-4B6B-B6D9-D0FD8FFC13D8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949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052736"/>
            <a:ext cx="8229600" cy="92233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300" b="1" dirty="0" smtClean="0"/>
              <a:t/>
            </a:r>
            <a:br>
              <a:rPr lang="ru-RU" sz="3300" b="1" dirty="0" smtClean="0"/>
            </a:b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План государственного задания  по лабораторно-диагностической деятельности выполнен своевременно и в полном объёме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endParaRPr lang="ru-RU" sz="27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2802" name="Содержимое 2"/>
          <p:cNvSpPr>
            <a:spLocks noGrp="1"/>
          </p:cNvSpPr>
          <p:nvPr>
            <p:ph idx="1"/>
          </p:nvPr>
        </p:nvSpPr>
        <p:spPr>
          <a:xfrm>
            <a:off x="827584" y="1916832"/>
            <a:ext cx="7859216" cy="4209331"/>
          </a:xfrm>
        </p:spPr>
        <p:txBody>
          <a:bodyPr/>
          <a:lstStyle/>
          <a:p>
            <a:pPr algn="just" eaLnBrk="1" hangingPunct="1">
              <a:spcBef>
                <a:spcPct val="0"/>
              </a:spcBef>
            </a:pPr>
            <a:endParaRPr lang="ru-RU" dirty="0" smtClean="0"/>
          </a:p>
          <a:p>
            <a:pPr algn="just" eaLnBrk="1" hangingPunct="1">
              <a:spcBef>
                <a:spcPct val="0"/>
              </a:spcBef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лабораторно-диагностические исследования по предупреждению и ликвидации заразных и иных болезней животных. </a:t>
            </a:r>
          </a:p>
          <a:p>
            <a:pPr algn="just" eaLnBrk="1" hangingPunct="1">
              <a:spcBef>
                <a:spcPct val="0"/>
              </a:spcBef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исследования по ветеринарному лабораторному мониторингу качества и безопасности пищевых продуктов. </a:t>
            </a:r>
          </a:p>
          <a:p>
            <a:pPr algn="just" eaLnBrk="1" hangingPunct="1">
              <a:spcBef>
                <a:spcPct val="0"/>
              </a:spcBef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исследования в рамках выполнения надзорных мероприятий.</a:t>
            </a:r>
          </a:p>
          <a:p>
            <a:pPr eaLnBrk="1" hangingPunct="1"/>
            <a:endParaRPr lang="ru-RU" dirty="0" smtClean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906E88-C1F2-462F-9678-3C59AE64E09F}" type="slidenum">
              <a:rPr lang="ru-RU"/>
              <a:pPr>
                <a:defRPr/>
              </a:pPr>
              <a:t>70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24744"/>
            <a:ext cx="8229600" cy="92233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Расширен перечень лабораторных услуг: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6898" name="Прямоугольник 4"/>
          <p:cNvSpPr>
            <a:spLocks noChangeArrowheads="1"/>
          </p:cNvSpPr>
          <p:nvPr/>
        </p:nvSpPr>
        <p:spPr bwMode="auto">
          <a:xfrm>
            <a:off x="323528" y="2132856"/>
            <a:ext cx="8640763" cy="415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 typeface="Arial" charset="0"/>
              <a:buChar char="•"/>
            </a:pPr>
            <a:r>
              <a:rPr lang="ru-RU" sz="2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исследование хлеба, хлебобулочных и крупяных изделий;</a:t>
            </a:r>
          </a:p>
          <a:p>
            <a:pPr algn="just">
              <a:buFont typeface="Arial" charset="0"/>
              <a:buChar char="•"/>
            </a:pPr>
            <a:r>
              <a:rPr lang="ru-RU" sz="2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определение видовой принадлежности мясного и рыбного сырья; </a:t>
            </a:r>
          </a:p>
          <a:p>
            <a:pPr algn="just">
              <a:buFont typeface="Arial" charset="0"/>
              <a:buChar char="•"/>
            </a:pPr>
            <a:r>
              <a:rPr lang="ru-RU" sz="2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определение фальсификации мясных продуктов, молока и молочной продукции гистологическим методом; </a:t>
            </a:r>
          </a:p>
          <a:p>
            <a:pPr algn="just">
              <a:buFont typeface="Arial" charset="0"/>
              <a:buChar char="•"/>
            </a:pPr>
            <a:r>
              <a:rPr lang="ru-RU" sz="2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диагностика опасных и заразных болезней (</a:t>
            </a:r>
            <a:r>
              <a:rPr lang="ru-RU" sz="2400" b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нодулярный</a:t>
            </a:r>
            <a:r>
              <a:rPr lang="ru-RU" sz="2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дерматит, выявление противоящурных антител, токсоплазмоз, </a:t>
            </a:r>
            <a:r>
              <a:rPr lang="ru-RU" sz="2400" b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микоплазмоз</a:t>
            </a:r>
            <a:r>
              <a:rPr lang="ru-RU" sz="2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);</a:t>
            </a:r>
          </a:p>
          <a:p>
            <a:pPr algn="just">
              <a:buFont typeface="Arial" charset="0"/>
              <a:buChar char="•"/>
            </a:pPr>
            <a:r>
              <a:rPr lang="ru-RU" sz="2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патологоанатомическая диагностика мелких домашних животных, птиц и рыб;</a:t>
            </a:r>
          </a:p>
          <a:p>
            <a:pPr algn="just"/>
            <a:endParaRPr lang="ru-RU" sz="24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BAA4C3-EBF8-44B9-94C0-F3F54CCDE786}" type="slidenum">
              <a:rPr lang="ru-RU"/>
              <a:pPr>
                <a:defRPr/>
              </a:pPr>
              <a:t>71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75656" y="1988840"/>
            <a:ext cx="6379977" cy="258532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Финансирование ветеринарной службы</a:t>
            </a:r>
            <a:endParaRPr lang="ru-RU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51C882-D817-4CE9-AA96-56569D7E043B}" type="slidenum">
              <a:rPr lang="ru-RU"/>
              <a:pPr>
                <a:defRPr/>
              </a:pPr>
              <a:t>72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3" name="Прямоугольник 4"/>
          <p:cNvSpPr>
            <a:spLocks noChangeArrowheads="1"/>
          </p:cNvSpPr>
          <p:nvPr/>
        </p:nvSpPr>
        <p:spPr bwMode="auto">
          <a:xfrm>
            <a:off x="683568" y="620688"/>
            <a:ext cx="823595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50850" algn="ctr"/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Финансирование отрасли</a:t>
            </a:r>
          </a:p>
          <a:p>
            <a:pPr indent="450850"/>
            <a:endParaRPr lang="ru-RU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0850"/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Общая сумма средств, поступивших в государственную ветеринарную  службу   Ульяновской области в 2018 году, составила 395,2 млн.руб., что на 30,2 млн.руб. или на 8,3 % больше уровня 2017 года.</a:t>
            </a:r>
          </a:p>
          <a:p>
            <a:pPr indent="450850"/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общем объёме средств областной бюджет составляет 49,6%, федеральный бюджет – 4,6%, приносящая доход деятельность – 45,6%.</a:t>
            </a:r>
          </a:p>
        </p:txBody>
      </p:sp>
      <p:graphicFrame>
        <p:nvGraphicFramePr>
          <p:cNvPr id="339972" name="Object 4"/>
          <p:cNvGraphicFramePr>
            <a:graphicFrameLocks/>
          </p:cNvGraphicFramePr>
          <p:nvPr/>
        </p:nvGraphicFramePr>
        <p:xfrm>
          <a:off x="1043608" y="2924944"/>
          <a:ext cx="6842026" cy="3541514"/>
        </p:xfrm>
        <a:graphic>
          <a:graphicData uri="http://schemas.openxmlformats.org/presentationml/2006/ole">
            <p:oleObj spid="_x0000_s533509" r:id="rId3" imgW="6913463" imgH="4048095" progId="">
              <p:embed/>
            </p:oleObj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A0C362-342A-4363-9ED0-717BA54A1B3C}" type="slidenum">
              <a:rPr lang="ru-RU" smtClean="0"/>
              <a:pPr>
                <a:defRPr/>
              </a:pPr>
              <a:t>73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4D53B5FD-AEB1-4D27-85A1-9F0A1E0141FF}" type="slidenum">
              <a:rPr lang="ru-RU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74</a:t>
            </a:fld>
            <a:endParaRPr lang="ru-RU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37922" name="TextBox 2"/>
          <p:cNvSpPr txBox="1">
            <a:spLocks noChangeArrowheads="1"/>
          </p:cNvSpPr>
          <p:nvPr/>
        </p:nvSpPr>
        <p:spPr bwMode="auto">
          <a:xfrm>
            <a:off x="250825" y="333375"/>
            <a:ext cx="8569325" cy="698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допущено снижения объёма доходов от оказания платных ветеринарных услуг</a:t>
            </a:r>
          </a:p>
          <a:p>
            <a:pPr algn="just"/>
            <a:endParaRPr lang="ru-RU" sz="28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/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В связи с внедрением электронного документооборота прогнозировалось снижение  доходов за счёт уменьшения объёма услуг, предшествующих выдаче ветеринарных сопроводительных документов. </a:t>
            </a:r>
          </a:p>
          <a:p>
            <a:pPr algn="just"/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Благодаря расширению сферы деятельности, внедрению новых видов услуг по лабораторной диагностике, лечению животных, привлечению потребителей услуг из-за пределов региона стало возможным восполнить выбывающие доходы дополнительными источниками и не снизить объём доходов. </a:t>
            </a:r>
          </a:p>
          <a:p>
            <a:pPr algn="just"/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Уровень доходов в 2018 году составил 100,4 % по отношению к 2017 году.</a:t>
            </a:r>
          </a:p>
          <a:p>
            <a:pPr algn="just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>
              <a:latin typeface="Times New Roman" pitchFamily="18" charset="0"/>
            </a:endParaRPr>
          </a:p>
          <a:p>
            <a:pPr algn="ctr"/>
            <a:endParaRPr lang="ru-RU" dirty="0">
              <a:latin typeface="Calibri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5F0280-3120-4BF9-A075-6C4184C58BEB}" type="slidenum">
              <a:rPr lang="ru-RU" smtClean="0"/>
              <a:pPr>
                <a:defRPr/>
              </a:pPr>
              <a:t>74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3" name="Rectangle 4"/>
          <p:cNvSpPr>
            <a:spLocks noGrp="1"/>
          </p:cNvSpPr>
          <p:nvPr>
            <p:ph type="title" idx="4294967295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pPr eaLnBrk="1" hangingPunct="1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Основные направления расходов отрасли 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 2018 году</a:t>
            </a:r>
          </a:p>
        </p:txBody>
      </p:sp>
      <p:grpSp>
        <p:nvGrpSpPr>
          <p:cNvPr id="340994" name="Organization Chart 2"/>
          <p:cNvGrpSpPr>
            <a:grpSpLocks/>
          </p:cNvGrpSpPr>
          <p:nvPr/>
        </p:nvGrpSpPr>
        <p:grpSpPr bwMode="auto">
          <a:xfrm>
            <a:off x="468313" y="1268413"/>
            <a:ext cx="8246745" cy="4880188"/>
            <a:chOff x="288" y="778"/>
            <a:chExt cx="1443" cy="2881"/>
          </a:xfrm>
        </p:grpSpPr>
        <p:cxnSp>
          <p:nvCxnSpPr>
            <p:cNvPr id="340996" name="_s212996"/>
            <p:cNvCxnSpPr>
              <a:cxnSpLocks noChangeShapeType="1"/>
              <a:stCxn id="341008" idx="1"/>
              <a:endCxn id="341002" idx="2"/>
            </p:cNvCxnSpPr>
            <p:nvPr/>
          </p:nvCxnSpPr>
          <p:spPr bwMode="auto">
            <a:xfrm rot="10800000">
              <a:off x="720" y="1066"/>
              <a:ext cx="147" cy="2449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340997" name="_s212997"/>
            <p:cNvCxnSpPr>
              <a:cxnSpLocks noChangeShapeType="1"/>
              <a:stCxn id="341007" idx="1"/>
              <a:endCxn id="341002" idx="2"/>
            </p:cNvCxnSpPr>
            <p:nvPr/>
          </p:nvCxnSpPr>
          <p:spPr bwMode="auto">
            <a:xfrm rot="10800000">
              <a:off x="720" y="1066"/>
              <a:ext cx="144" cy="2016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340998" name="_s212998"/>
            <p:cNvCxnSpPr>
              <a:cxnSpLocks noChangeShapeType="1"/>
              <a:stCxn id="341006" idx="1"/>
              <a:endCxn id="341002" idx="2"/>
            </p:cNvCxnSpPr>
            <p:nvPr/>
          </p:nvCxnSpPr>
          <p:spPr bwMode="auto">
            <a:xfrm rot="10800000">
              <a:off x="720" y="1066"/>
              <a:ext cx="144" cy="1584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340999" name="_s212999"/>
            <p:cNvCxnSpPr>
              <a:cxnSpLocks noChangeShapeType="1"/>
              <a:stCxn id="341005" idx="1"/>
              <a:endCxn id="341002" idx="2"/>
            </p:cNvCxnSpPr>
            <p:nvPr/>
          </p:nvCxnSpPr>
          <p:spPr bwMode="auto">
            <a:xfrm rot="10800000">
              <a:off x="720" y="1066"/>
              <a:ext cx="135" cy="1174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341000" name="_s213000"/>
            <p:cNvCxnSpPr>
              <a:cxnSpLocks noChangeShapeType="1"/>
              <a:stCxn id="341004" idx="1"/>
              <a:endCxn id="341002" idx="2"/>
            </p:cNvCxnSpPr>
            <p:nvPr/>
          </p:nvCxnSpPr>
          <p:spPr bwMode="auto">
            <a:xfrm rot="10800000">
              <a:off x="720" y="1066"/>
              <a:ext cx="144" cy="720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341001" name="_s213001"/>
            <p:cNvCxnSpPr>
              <a:cxnSpLocks noChangeShapeType="1"/>
              <a:stCxn id="341003" idx="1"/>
              <a:endCxn id="341002" idx="2"/>
            </p:cNvCxnSpPr>
            <p:nvPr/>
          </p:nvCxnSpPr>
          <p:spPr bwMode="auto">
            <a:xfrm rot="10800000">
              <a:off x="720" y="1066"/>
              <a:ext cx="144" cy="288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sp>
          <p:nvSpPr>
            <p:cNvPr id="341002" name="_s213002"/>
            <p:cNvSpPr>
              <a:spLocks noChangeArrowheads="1"/>
            </p:cNvSpPr>
            <p:nvPr/>
          </p:nvSpPr>
          <p:spPr bwMode="auto">
            <a:xfrm>
              <a:off x="288" y="778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eaLnBrk="0" hangingPunct="0"/>
              <a:r>
                <a:rPr lang="ru-RU" altLang="ru-RU" sz="1200" b="1" dirty="0">
                  <a:solidFill>
                    <a:schemeClr val="bg1"/>
                  </a:solidFill>
                  <a:latin typeface="Calibri" pitchFamily="34" charset="0"/>
                </a:rPr>
                <a:t>Всего – </a:t>
              </a:r>
              <a:r>
                <a:rPr lang="ru-RU" altLang="ru-RU" sz="1000" b="1" dirty="0">
                  <a:solidFill>
                    <a:schemeClr val="bg1"/>
                  </a:solidFill>
                </a:rPr>
                <a:t>395,2</a:t>
              </a:r>
              <a:r>
                <a:rPr lang="ru-RU" altLang="ru-RU" sz="1200" b="1" dirty="0">
                  <a:solidFill>
                    <a:schemeClr val="bg1"/>
                  </a:solidFill>
                  <a:latin typeface="Calibri" pitchFamily="34" charset="0"/>
                </a:rPr>
                <a:t> млн.руб.</a:t>
              </a:r>
            </a:p>
          </p:txBody>
        </p:sp>
        <p:sp>
          <p:nvSpPr>
            <p:cNvPr id="341003" name="_s213003"/>
            <p:cNvSpPr>
              <a:spLocks noChangeArrowheads="1"/>
            </p:cNvSpPr>
            <p:nvPr/>
          </p:nvSpPr>
          <p:spPr bwMode="auto">
            <a:xfrm>
              <a:off x="864" y="1210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eaLnBrk="0" hangingPunct="0"/>
              <a:r>
                <a:rPr lang="ru-RU" altLang="ru-RU" sz="1200" b="1" dirty="0">
                  <a:solidFill>
                    <a:schemeClr val="bg1"/>
                  </a:solidFill>
                  <a:latin typeface="Calibri" pitchFamily="34" charset="0"/>
                </a:rPr>
                <a:t>Заработная плата (с начислениями) – 281,1 млн.руб.(71,1%)</a:t>
              </a:r>
            </a:p>
          </p:txBody>
        </p:sp>
        <p:sp>
          <p:nvSpPr>
            <p:cNvPr id="341004" name="_s213004"/>
            <p:cNvSpPr>
              <a:spLocks noChangeArrowheads="1"/>
            </p:cNvSpPr>
            <p:nvPr/>
          </p:nvSpPr>
          <p:spPr bwMode="auto">
            <a:xfrm>
              <a:off x="864" y="1642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eaLnBrk="0" hangingPunct="0"/>
              <a:r>
                <a:rPr lang="ru-RU" altLang="ru-RU" sz="1200" b="1" dirty="0">
                  <a:solidFill>
                    <a:schemeClr val="bg1"/>
                  </a:solidFill>
                  <a:latin typeface="Calibri" pitchFamily="34" charset="0"/>
                </a:rPr>
                <a:t>Расходы, направленные на развитие и расширение сферы</a:t>
              </a:r>
            </a:p>
            <a:p>
              <a:pPr algn="ctr" eaLnBrk="0" hangingPunct="0"/>
              <a:r>
                <a:rPr lang="ru-RU" altLang="ru-RU" sz="1200" b="1" dirty="0">
                  <a:solidFill>
                    <a:schemeClr val="bg1"/>
                  </a:solidFill>
                  <a:latin typeface="Calibri" pitchFamily="34" charset="0"/>
                </a:rPr>
                <a:t> деятельности – 56,5 млн.руб.(14,2%)</a:t>
              </a:r>
            </a:p>
          </p:txBody>
        </p:sp>
        <p:sp>
          <p:nvSpPr>
            <p:cNvPr id="341005" name="_s213005"/>
            <p:cNvSpPr>
              <a:spLocks noChangeArrowheads="1"/>
            </p:cNvSpPr>
            <p:nvPr/>
          </p:nvSpPr>
          <p:spPr bwMode="auto">
            <a:xfrm>
              <a:off x="855" y="2096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eaLnBrk="0" hangingPunct="0"/>
              <a:r>
                <a:rPr lang="ru-RU" altLang="ru-RU" sz="1200" b="1" dirty="0">
                  <a:solidFill>
                    <a:schemeClr val="bg1"/>
                  </a:solidFill>
                  <a:latin typeface="Calibri" pitchFamily="34" charset="0"/>
                </a:rPr>
                <a:t>Расходы на текущее содержание – 43,2 млн.руб.(10,9%)</a:t>
              </a:r>
            </a:p>
          </p:txBody>
        </p:sp>
        <p:sp>
          <p:nvSpPr>
            <p:cNvPr id="341006" name="_s213006"/>
            <p:cNvSpPr>
              <a:spLocks noChangeArrowheads="1"/>
            </p:cNvSpPr>
            <p:nvPr/>
          </p:nvSpPr>
          <p:spPr bwMode="auto">
            <a:xfrm>
              <a:off x="864" y="2506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eaLnBrk="0" hangingPunct="0"/>
              <a:r>
                <a:rPr lang="ru-RU" altLang="ru-RU" sz="1200" b="1" dirty="0">
                  <a:solidFill>
                    <a:schemeClr val="bg1"/>
                  </a:solidFill>
                  <a:latin typeface="Calibri" pitchFamily="34" charset="0"/>
                </a:rPr>
                <a:t>Меры социальной поддержки – 2,2 млн.руб.(0,6%)</a:t>
              </a:r>
            </a:p>
          </p:txBody>
        </p:sp>
        <p:sp>
          <p:nvSpPr>
            <p:cNvPr id="341007" name="_s213007"/>
            <p:cNvSpPr>
              <a:spLocks noChangeArrowheads="1"/>
            </p:cNvSpPr>
            <p:nvPr/>
          </p:nvSpPr>
          <p:spPr bwMode="auto">
            <a:xfrm>
              <a:off x="864" y="2938"/>
              <a:ext cx="864" cy="28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eaLnBrk="0" hangingPunct="0"/>
              <a:r>
                <a:rPr lang="ru-RU" altLang="ru-RU" sz="1200" b="1" dirty="0">
                  <a:solidFill>
                    <a:schemeClr val="bg1"/>
                  </a:solidFill>
                  <a:latin typeface="Calibri" pitchFamily="34" charset="0"/>
                </a:rPr>
                <a:t>Налоги(без учёта НДФЛ) – 5,0 млн.руб.(1,3%)</a:t>
              </a:r>
            </a:p>
          </p:txBody>
        </p:sp>
        <p:sp>
          <p:nvSpPr>
            <p:cNvPr id="341008" name="_s213008"/>
            <p:cNvSpPr>
              <a:spLocks noChangeArrowheads="1"/>
            </p:cNvSpPr>
            <p:nvPr/>
          </p:nvSpPr>
          <p:spPr bwMode="auto">
            <a:xfrm>
              <a:off x="867" y="3371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eaLnBrk="0" hangingPunct="0"/>
              <a:r>
                <a:rPr lang="ru-RU" altLang="ru-RU" sz="1200" b="1" dirty="0">
                  <a:solidFill>
                    <a:schemeClr val="bg1"/>
                  </a:solidFill>
                  <a:latin typeface="Calibri" pitchFamily="34" charset="0"/>
                </a:rPr>
                <a:t>Субвенции муниципальным образованиям – 7,2 млн.руб.</a:t>
              </a:r>
            </a:p>
            <a:p>
              <a:pPr algn="ctr" eaLnBrk="0" hangingPunct="0"/>
              <a:r>
                <a:rPr lang="ru-RU" altLang="ru-RU" sz="1200" b="1" dirty="0">
                  <a:solidFill>
                    <a:schemeClr val="bg1"/>
                  </a:solidFill>
                  <a:latin typeface="Calibri" pitchFamily="34" charset="0"/>
                </a:rPr>
                <a:t>(1,9%)</a:t>
              </a:r>
            </a:p>
          </p:txBody>
        </p:sp>
      </p:grp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E676E5-6D40-4D14-AC61-56A25B874D46}" type="slidenum">
              <a:rPr lang="ru-RU"/>
              <a:pPr>
                <a:defRPr/>
              </a:pPr>
              <a:t>75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7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858218"/>
          </a:xfrm>
        </p:spPr>
        <p:txBody>
          <a:bodyPr/>
          <a:lstStyle/>
          <a:p>
            <a:pPr eaLnBrk="1" hangingPunct="1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Заработная плата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в 2018 году увеличена на 20%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2018" name="Rectangle 3"/>
          <p:cNvSpPr>
            <a:spLocks noGrp="1"/>
          </p:cNvSpPr>
          <p:nvPr>
            <p:ph type="body" idx="4294967295"/>
          </p:nvPr>
        </p:nvSpPr>
        <p:spPr>
          <a:xfrm>
            <a:off x="0" y="1628800"/>
            <a:ext cx="9144000" cy="4694907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</a:pPr>
            <a:endParaRPr lang="ru-RU" sz="2600" dirty="0" smtClean="0">
              <a:latin typeface="Times New Roman" pitchFamily="18" charset="0"/>
            </a:endParaRPr>
          </a:p>
          <a:p>
            <a:pPr algn="just" eaLnBrk="1" hangingPunct="1">
              <a:lnSpc>
                <a:spcPct val="80000"/>
              </a:lnSpc>
            </a:pPr>
            <a:endParaRPr lang="ru-RU" sz="2600" dirty="0" smtClean="0">
              <a:latin typeface="Times New Roman" pitchFamily="18" charset="0"/>
            </a:endParaRPr>
          </a:p>
          <a:p>
            <a:pPr algn="just" eaLnBrk="1" hangingPunct="1">
              <a:lnSpc>
                <a:spcPct val="80000"/>
              </a:lnSpc>
            </a:pPr>
            <a:r>
              <a:rPr lang="ru-RU" sz="2600" dirty="0" smtClean="0">
                <a:latin typeface="Times New Roman" pitchFamily="18" charset="0"/>
              </a:rPr>
              <a:t>По поручению Губернатора Ульяновской области С.И.Морозова, на основании постановления Правительства Ульяновской области от 07.09.2017 № 434-П, повышены базовые оклады работникам учреждений на 10% и расширен перечень стимулирующих выплат в отраслевой системе оплаты труда.</a:t>
            </a:r>
          </a:p>
          <a:p>
            <a:pPr algn="just" eaLnBrk="1" hangingPunct="1">
              <a:lnSpc>
                <a:spcPct val="80000"/>
              </a:lnSpc>
            </a:pPr>
            <a:r>
              <a:rPr lang="ru-RU" sz="2600" dirty="0" smtClean="0">
                <a:latin typeface="Times New Roman" pitchFamily="18" charset="0"/>
              </a:rPr>
              <a:t>Средняя заработная плата работников подведомственных учреждений ветеринарии Ульяновской области (за счёт бюджетных и внебюджетных средств)  в 2018 году составила 22593 руб</a:t>
            </a:r>
            <a:r>
              <a:rPr lang="ru-RU" sz="2400" dirty="0" smtClean="0">
                <a:latin typeface="Times New Roman" pitchFamily="18" charset="0"/>
              </a:rPr>
              <a:t>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81A4D2-FEC0-49CA-834C-AEE0BA152401}" type="slidenum">
              <a:rPr lang="ru-RU"/>
              <a:pPr>
                <a:defRPr/>
              </a:pPr>
              <a:t>76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Rectangle 2"/>
          <p:cNvSpPr>
            <a:spLocks noGrp="1"/>
          </p:cNvSpPr>
          <p:nvPr>
            <p:ph type="title" idx="4294967295"/>
          </p:nvPr>
        </p:nvSpPr>
        <p:spPr>
          <a:xfrm>
            <a:off x="395536" y="764704"/>
            <a:ext cx="8229600" cy="836712"/>
          </a:xfrm>
        </p:spPr>
        <p:txBody>
          <a:bodyPr/>
          <a:lstStyle/>
          <a:p>
            <a:pPr eaLnBrk="1" hangingPunct="1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Укрепление материально-технической базы</a:t>
            </a:r>
          </a:p>
        </p:txBody>
      </p:sp>
      <p:sp>
        <p:nvSpPr>
          <p:cNvPr id="343042" name="Rectangle 3"/>
          <p:cNvSpPr>
            <a:spLocks noGrp="1"/>
          </p:cNvSpPr>
          <p:nvPr>
            <p:ph type="body" idx="4294967295"/>
          </p:nvPr>
        </p:nvSpPr>
        <p:spPr>
          <a:xfrm>
            <a:off x="251520" y="908720"/>
            <a:ext cx="8596313" cy="5688632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  <a:buNone/>
            </a:pPr>
            <a:endParaRPr lang="ru-RU" sz="2200" b="1" dirty="0" smtClean="0">
              <a:latin typeface="Times New Roman" pitchFamily="18" charset="0"/>
            </a:endParaRPr>
          </a:p>
          <a:p>
            <a:pPr algn="just" eaLnBrk="1" hangingPunct="1">
              <a:lnSpc>
                <a:spcPct val="90000"/>
              </a:lnSpc>
              <a:buNone/>
            </a:pPr>
            <a:endParaRPr lang="ru-RU" sz="2200" b="1" dirty="0" smtClean="0">
              <a:latin typeface="Times New Roman" pitchFamily="18" charset="0"/>
            </a:endParaRPr>
          </a:p>
          <a:p>
            <a:pPr algn="just" eaLnBrk="1" hangingPunct="1">
              <a:lnSpc>
                <a:spcPct val="90000"/>
              </a:lnSpc>
              <a:buNone/>
            </a:pPr>
            <a:endParaRPr lang="ru-RU" sz="2200" b="1" dirty="0" smtClean="0">
              <a:latin typeface="Times New Roman" pitchFamily="18" charset="0"/>
            </a:endParaRPr>
          </a:p>
          <a:p>
            <a:pPr algn="just" eaLnBrk="1" hangingPunct="1">
              <a:lnSpc>
                <a:spcPct val="90000"/>
              </a:lnSpc>
              <a:buNone/>
            </a:pPr>
            <a:r>
              <a:rPr lang="ru-RU" sz="2200" b="1" dirty="0" smtClean="0">
                <a:latin typeface="Times New Roman" pitchFamily="18" charset="0"/>
              </a:rPr>
              <a:t>Приобретено основных средств  на сумму  14,3 млн.руб., что на 33 % выше уровня 2017 года:</a:t>
            </a:r>
          </a:p>
          <a:p>
            <a:pPr algn="just" eaLnBrk="1" hangingPunct="1">
              <a:lnSpc>
                <a:spcPct val="90000"/>
              </a:lnSpc>
            </a:pPr>
            <a:r>
              <a:rPr lang="ru-RU" sz="2200" dirty="0" smtClean="0">
                <a:latin typeface="Times New Roman" pitchFamily="18" charset="0"/>
              </a:rPr>
              <a:t>- закуплено 4 автомобиля на замену вышедшему из строя автотранспорту;</a:t>
            </a:r>
          </a:p>
          <a:p>
            <a:pPr algn="just" eaLnBrk="1" hangingPunct="1">
              <a:lnSpc>
                <a:spcPct val="90000"/>
              </a:lnSpc>
            </a:pPr>
            <a:r>
              <a:rPr lang="ru-RU" sz="2200" dirty="0" smtClean="0">
                <a:latin typeface="Times New Roman" pitchFamily="18" charset="0"/>
              </a:rPr>
              <a:t>-  в ветеринарные лаборатории поступило более 70 единиц  оборудования, которое будет применяться в целях увеличения объёма исследований и для внедрения новых видов исследований в связи с расширением области аккредитации;</a:t>
            </a:r>
          </a:p>
          <a:p>
            <a:pPr algn="just" eaLnBrk="1" hangingPunct="1">
              <a:lnSpc>
                <a:spcPct val="90000"/>
              </a:lnSpc>
            </a:pPr>
            <a:r>
              <a:rPr lang="ru-RU" sz="2200" dirty="0" smtClean="0">
                <a:latin typeface="Times New Roman" pitchFamily="18" charset="0"/>
              </a:rPr>
              <a:t>- приобретено 55 единиц оргтехники (в том числе компьютеры, используемые при выдаче ветеринарных сопроводительных документов); </a:t>
            </a:r>
          </a:p>
          <a:p>
            <a:pPr algn="just" eaLnBrk="1" hangingPunct="1">
              <a:lnSpc>
                <a:spcPct val="90000"/>
              </a:lnSpc>
            </a:pPr>
            <a:r>
              <a:rPr lang="ru-RU" sz="2200" dirty="0" smtClean="0">
                <a:latin typeface="Times New Roman" pitchFamily="18" charset="0"/>
              </a:rPr>
              <a:t>- обновлена мебель и бытовая техника.</a:t>
            </a:r>
          </a:p>
          <a:p>
            <a:pPr algn="just" eaLnBrk="1" hangingPunct="1">
              <a:lnSpc>
                <a:spcPct val="90000"/>
              </a:lnSpc>
              <a:buFont typeface="Wingdings 3" pitchFamily="18" charset="2"/>
              <a:buNone/>
            </a:pPr>
            <a:r>
              <a:rPr lang="ru-RU" sz="2200" dirty="0" smtClean="0">
                <a:latin typeface="Times New Roman" pitchFamily="18" charset="0"/>
              </a:rPr>
              <a:t>	</a:t>
            </a:r>
          </a:p>
          <a:p>
            <a:pPr algn="just" eaLnBrk="1" hangingPunct="1">
              <a:lnSpc>
                <a:spcPct val="90000"/>
              </a:lnSpc>
              <a:buFont typeface="Wingdings 3" pitchFamily="18" charset="2"/>
              <a:buNone/>
            </a:pPr>
            <a:endParaRPr lang="ru-RU" sz="2000" dirty="0" smtClean="0">
              <a:latin typeface="Times New Roman" pitchFamily="18" charset="0"/>
            </a:endParaRPr>
          </a:p>
          <a:p>
            <a:pPr algn="just" eaLnBrk="1" hangingPunct="1">
              <a:lnSpc>
                <a:spcPct val="90000"/>
              </a:lnSpc>
              <a:buFont typeface="Wingdings 3" pitchFamily="18" charset="2"/>
              <a:buNone/>
            </a:pPr>
            <a:endParaRPr lang="ru-RU" sz="1800" dirty="0" smtClean="0"/>
          </a:p>
          <a:p>
            <a:pPr algn="just" eaLnBrk="1" hangingPunct="1">
              <a:lnSpc>
                <a:spcPct val="90000"/>
              </a:lnSpc>
              <a:buFont typeface="Wingdings 3" pitchFamily="18" charset="2"/>
              <a:buNone/>
            </a:pPr>
            <a:endParaRPr lang="ru-RU" sz="1800" dirty="0" smtClean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61924E-ACF3-4E02-BCED-79948AE3ABDB}" type="slidenum">
              <a:rPr lang="ru-RU"/>
              <a:pPr>
                <a:defRPr/>
              </a:pPr>
              <a:t>77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94322"/>
          </a:xfrm>
        </p:spPr>
        <p:txBody>
          <a:bodyPr/>
          <a:lstStyle/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Во исполнение поручения Губернатора Ульяновской области от 21.12.2017 года по итогам Чрезвычайной противоэпизоотической комиссии Ульяновской области в 2018 году приобретен передвижной пункт ветеринарного контроля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A0C362-342A-4363-9ED0-717BA54A1B3C}" type="slidenum">
              <a:rPr lang="ru-RU" smtClean="0"/>
              <a:pPr>
                <a:defRPr/>
              </a:pPr>
              <a:t>78</a:t>
            </a:fld>
            <a:endParaRPr lang="ru-RU"/>
          </a:p>
        </p:txBody>
      </p:sp>
      <p:pic>
        <p:nvPicPr>
          <p:cNvPr id="562178" name="Picture 2" descr="C:\Users\user\Downloads\IMG_20181212_1324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2906942"/>
            <a:ext cx="5184576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5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Текущий ремонт</a:t>
            </a:r>
          </a:p>
        </p:txBody>
      </p:sp>
      <p:sp>
        <p:nvSpPr>
          <p:cNvPr id="344066" name="Rectangle 3"/>
          <p:cNvSpPr>
            <a:spLocks noGrp="1"/>
          </p:cNvSpPr>
          <p:nvPr>
            <p:ph type="body" idx="4294967295"/>
          </p:nvPr>
        </p:nvSpPr>
        <p:spPr>
          <a:xfrm>
            <a:off x="0" y="1219200"/>
            <a:ext cx="9144000" cy="4910138"/>
          </a:xfrm>
        </p:spPr>
        <p:txBody>
          <a:bodyPr/>
          <a:lstStyle/>
          <a:p>
            <a:pPr algn="just" eaLnBrk="1" hangingPunct="1"/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Текущий ремонт зданий и сооружений в 2018 году произведён на общую сумму около 4,0 млн.руб.</a:t>
            </a:r>
          </a:p>
          <a:p>
            <a:pPr algn="just" eaLnBrk="1" hangingPunct="1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В учреждениях ветеринарии:</a:t>
            </a:r>
          </a:p>
          <a:p>
            <a:pPr algn="just" eaLnBrk="1" hangingPunct="1">
              <a:buFont typeface="Wingdings 3" pitchFamily="18" charset="2"/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	- заменено 59 оконных и 24 дверных блоков;</a:t>
            </a:r>
          </a:p>
          <a:p>
            <a:pPr algn="just" eaLnBrk="1" hangingPunct="1">
              <a:buFont typeface="Wingdings 3" pitchFamily="18" charset="2"/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	- отремонтирована кровля на площади 250 кв.м;</a:t>
            </a:r>
          </a:p>
          <a:p>
            <a:pPr algn="just" eaLnBrk="1" hangingPunct="1">
              <a:buFont typeface="Wingdings 3" pitchFamily="18" charset="2"/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	- произведён ремонт стен, потолков, полов на площади более 600 кв.м;</a:t>
            </a:r>
          </a:p>
          <a:p>
            <a:pPr algn="just" eaLnBrk="1" hangingPunct="1">
              <a:buFont typeface="Wingdings 3" pitchFamily="18" charset="2"/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	- заменено 100 м ограждений и произведено благоустройство прилегающей территории на площади 700 кв.м;</a:t>
            </a:r>
          </a:p>
          <a:p>
            <a:pPr algn="just" eaLnBrk="1" hangingPunct="1">
              <a:buFont typeface="Wingdings 3" pitchFamily="18" charset="2"/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	- во всех  учреждениях проводился ремонт системы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электро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-,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газо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-, водопотребления.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89A33C-655C-488D-8C4C-3A1846165F41}" type="slidenum">
              <a:rPr lang="ru-RU"/>
              <a:pPr>
                <a:defRPr/>
              </a:pPr>
              <a:t>79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2060848"/>
            <a:ext cx="7561263" cy="265747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215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В 2018 году на территории Ульяновской области зарегистрировано 2 очага заразных, в том числе особо опасных </a:t>
            </a:r>
            <a:r>
              <a:rPr lang="ru-RU" sz="2000" b="1" dirty="0" smtClean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заболеваний, что в 5 раз ниже уровня 2017 года:</a:t>
            </a:r>
            <a:endParaRPr lang="ru-RU" sz="20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indent="449580" algn="just" fontAlgn="auto">
              <a:spcBef>
                <a:spcPts val="800"/>
              </a:spcBef>
              <a:spcAft>
                <a:spcPts val="800"/>
              </a:spcAft>
              <a:defRPr/>
            </a:pPr>
            <a:r>
              <a:rPr lang="ru-RU" sz="2000" b="1" dirty="0" err="1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Высокопатогенный</a:t>
            </a:r>
            <a:r>
              <a:rPr lang="ru-RU" sz="20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 грипп птиц 1 неблагополучный пункт:</a:t>
            </a:r>
            <a:endParaRPr lang="ru-RU" sz="20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Symbol"/>
              <a:buChar char=""/>
              <a:defRPr/>
            </a:pPr>
            <a:r>
              <a:rPr lang="ru-RU" sz="2000" b="1" dirty="0" err="1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С.Выползово</a:t>
            </a:r>
            <a:r>
              <a:rPr lang="ru-RU" sz="20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 </a:t>
            </a:r>
            <a:r>
              <a:rPr lang="ru-RU" sz="2000" b="1" dirty="0" err="1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Сурский</a:t>
            </a:r>
            <a:r>
              <a:rPr lang="ru-RU" sz="20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 район</a:t>
            </a:r>
            <a:endParaRPr lang="ru-RU" sz="20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indent="449580" algn="just" fontAlgn="auto">
              <a:spcBef>
                <a:spcPts val="800"/>
              </a:spcBef>
              <a:spcAft>
                <a:spcPts val="800"/>
              </a:spcAft>
              <a:defRPr/>
            </a:pPr>
            <a:r>
              <a:rPr lang="ru-RU" sz="20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Лейкоз КРС 1 неблагополучный пункт:</a:t>
            </a:r>
            <a:endParaRPr lang="ru-RU" sz="20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Symbol"/>
              <a:buChar char=""/>
              <a:defRPr/>
            </a:pPr>
            <a:r>
              <a:rPr lang="ru-RU" sz="20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ООО «</a:t>
            </a:r>
            <a:r>
              <a:rPr lang="ru-RU" sz="2000" b="1" dirty="0" err="1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Чеботаевка</a:t>
            </a:r>
            <a:r>
              <a:rPr lang="ru-RU" sz="20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» </a:t>
            </a:r>
            <a:r>
              <a:rPr lang="ru-RU" sz="2000" b="1" dirty="0" err="1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Сурский</a:t>
            </a:r>
            <a:r>
              <a:rPr lang="ru-RU" sz="20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 район</a:t>
            </a:r>
            <a:endParaRPr lang="ru-RU" sz="20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3568" y="1340768"/>
            <a:ext cx="82757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Эпизоотическая ситуация в Ульяновской области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A7868B-580C-4B6B-B6D9-D0FD8FFC13D8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50" name="Rectangle 2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Повышение эффективности деятельности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1651" name="Rectangle 3"/>
          <p:cNvSpPr>
            <a:spLocks noGrp="1"/>
          </p:cNvSpPr>
          <p:nvPr>
            <p:ph type="body" idx="1"/>
          </p:nvPr>
        </p:nvSpPr>
        <p:spPr>
          <a:xfrm>
            <a:off x="539552" y="1340768"/>
            <a:ext cx="8229600" cy="5174011"/>
          </a:xfrm>
        </p:spPr>
        <p:txBody>
          <a:bodyPr/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За счёт переоборудования помещений, их утепления и других энергосберегающих мероприятий экономия энергоресурсов за год составила около 1 млн.руб.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11 районных службах модернизирована система охраны, что позволило высвободить средства в сумме 3 млн.руб.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результате проведения мероприятий внутреннего финансового контроля выявлены нарушения в сумме 3,8 млн. рублей. В 70 случаев нарушения устранены, виновные привлечены к дисциплинарной ответственности.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Сократилось количество неиспользуемых объектов недвижимости. Произведено списание (передача в казну) 10 непригодных для дальнейшего использования зданий и сооружений.</a:t>
            </a:r>
          </a:p>
          <a:p>
            <a:endParaRPr lang="ru-RU" sz="240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F0D04-AB69-478F-BF3F-C5601376F64D}" type="slidenum">
              <a:rPr lang="ru-RU" smtClean="0"/>
              <a:pPr>
                <a:defRPr/>
              </a:pPr>
              <a:t>80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89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Поддержка молодых специалистов</a:t>
            </a:r>
          </a:p>
        </p:txBody>
      </p:sp>
      <p:sp>
        <p:nvSpPr>
          <p:cNvPr id="345090" name="Rectangle 3"/>
          <p:cNvSpPr>
            <a:spLocks noGrp="1"/>
          </p:cNvSpPr>
          <p:nvPr>
            <p:ph type="body" idx="4294967295"/>
          </p:nvPr>
        </p:nvSpPr>
        <p:spPr>
          <a:xfrm>
            <a:off x="0" y="1219200"/>
            <a:ext cx="8991600" cy="4910138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В соответствии с Законом Ульяновской области от 02.05.2012 № 49-ЗО «О мерах социальной поддержки отдельных категорий молодых специалистов на территории Ульяновской области» среднее число получателей мер социальной поддержки составляло 40 человек (на уровне 2017 года). С начала действия Закона (с 2013 года) число молодых специалистов увеличилось в 2,3 раза. Меры социальной поддержки включают единовременную выплату в сумме 10 тыс. руб., ежемесячную выплату в сумме 1 тыс. руб. В сельской местности: 20 тыс. руб. – 1 год работы, 40 тыс. руб. – 2 года работы, 60 тыс. руб. – 3 года работы.</a:t>
            </a:r>
          </a:p>
          <a:p>
            <a:pPr algn="just" eaLnBrk="1" hangingPunct="1">
              <a:lnSpc>
                <a:spcPct val="90000"/>
              </a:lnSpc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В соответствии с Законом Ульяновской области от 05.04.2006 № 43-ЗО «О мерах социальной поддержки отдельных категорий  специалистов, работающих и проживающих в сельских населённых пунктах, рабочих посёлках и посёлках городского типа  на территории Ульяновской области» ежегодно меры социальной поддержки получают 215 человек на возмещение расходов на оплату коммунальных услуг (по 325 руб. ежемесячно).</a:t>
            </a:r>
          </a:p>
          <a:p>
            <a:pPr algn="just" eaLnBrk="1" hangingPunct="1">
              <a:lnSpc>
                <a:spcPct val="90000"/>
              </a:lnSpc>
            </a:pPr>
            <a:endParaRPr lang="ru-RU" sz="2000" dirty="0" smtClean="0"/>
          </a:p>
        </p:txBody>
      </p:sp>
      <p:sp>
        <p:nvSpPr>
          <p:cNvPr id="345091" name="Rectangle 5"/>
          <p:cNvSpPr>
            <a:spLocks noChangeArrowheads="1"/>
          </p:cNvSpPr>
          <p:nvPr/>
        </p:nvSpPr>
        <p:spPr bwMode="auto">
          <a:xfrm flipV="1">
            <a:off x="2286000" y="4940300"/>
            <a:ext cx="457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10800000">
            <a:spAutoFit/>
          </a:bodyPr>
          <a:lstStyle/>
          <a:p>
            <a:endParaRPr lang="ru-RU" b="1">
              <a:latin typeface="Calibri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396D87-B8D3-4B47-BCB4-79993CE9AE73}" type="slidenum">
              <a:rPr lang="ru-RU"/>
              <a:pPr>
                <a:defRPr/>
              </a:pPr>
              <a:t>81</a:t>
            </a:fld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Повышение квалификации</a:t>
            </a:r>
          </a:p>
        </p:txBody>
      </p:sp>
      <p:sp>
        <p:nvSpPr>
          <p:cNvPr id="346114" name="Rectangle 3"/>
          <p:cNvSpPr>
            <a:spLocks noGrp="1"/>
          </p:cNvSpPr>
          <p:nvPr>
            <p:ph type="body" idx="4294967295"/>
          </p:nvPr>
        </p:nvSpPr>
        <p:spPr>
          <a:xfrm>
            <a:off x="395536" y="2708920"/>
            <a:ext cx="8229600" cy="4525963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В 2018 году прошли обучение и повышение квалификации 221 специалист (31 % от общей численности работников);</a:t>
            </a:r>
          </a:p>
          <a:p>
            <a:pPr algn="just" eaLnBrk="1" hangingPunct="1">
              <a:lnSpc>
                <a:spcPct val="90000"/>
              </a:lnSpc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Обеспечено соблюдение требования законодательства о повышении квалификации каждого специалиста не менее 1 раза в 5 лет;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A0C362-342A-4363-9ED0-717BA54A1B3C}" type="slidenum">
              <a:rPr lang="ru-RU" smtClean="0"/>
              <a:pPr>
                <a:defRPr/>
              </a:pPr>
              <a:t>82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Результаты </a:t>
            </a:r>
            <a:r>
              <a:rPr lang="ru-RU" sz="2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антикоррупционной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 работы в государственной ветеринарной службе Ульяновской области </a:t>
            </a:r>
          </a:p>
        </p:txBody>
      </p:sp>
      <p:pic>
        <p:nvPicPr>
          <p:cNvPr id="5" name="Содержимое 4" descr="противодействие коррупции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2125186"/>
            <a:ext cx="8221855" cy="3608070"/>
          </a:xfr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38CC4-165F-4522-916F-7D3639D44931}" type="slidenum">
              <a:rPr lang="ru-RU" smtClean="0"/>
              <a:pPr/>
              <a:t>83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Основные направления </a:t>
            </a:r>
            <a:r>
              <a:rPr lang="ru-RU" sz="3600" b="1" dirty="0" err="1">
                <a:latin typeface="Times New Roman" pitchFamily="18" charset="0"/>
                <a:cs typeface="Times New Roman" pitchFamily="18" charset="0"/>
              </a:rPr>
              <a:t>антикоррупционной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 работы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антикоррупционная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экспертиза нормативных правовых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актов;</a:t>
            </a: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взаимодействие с независимыми экспертами;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анализ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поступивших обращений граждан и организаций по возможным фактам коррупции;</a:t>
            </a:r>
          </a:p>
          <a:p>
            <a:pPr algn="just"/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антикоррупционное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просвещение;</a:t>
            </a: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проведение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мероприятий внутреннего финансового контроля.</a:t>
            </a:r>
          </a:p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38CC4-165F-4522-916F-7D3639D44931}" type="slidenum">
              <a:rPr lang="ru-RU" smtClean="0"/>
              <a:pPr/>
              <a:t>84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Итоги </a:t>
            </a:r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антикоррупционной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работы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2060848"/>
            <a:ext cx="8229600" cy="5688632"/>
          </a:xfrm>
        </p:spPr>
        <p:txBody>
          <a:bodyPr>
            <a:norm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Проведена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антикоррупционная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экспертиза 18 проектов нормативных правовых актов,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коррупциогенные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факты не выявлены. Органами прокуратуры, Управлением Минюста и Уполномоченным по противодействию коррупции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коррупциогенные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факты также не выявлялись.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Рассмотрено 173 обращения граждан и организаций.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Обращения, включая анонимные, по возможным фактам коррупции не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поступали.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Проведено 4 заседания Комиссии по противодействию коррупции, на которых рассмотрено  13 вопросов.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Проведено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12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мероприятий внутреннего финансового контроля,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 результатам 11 из которых выявлены случаи неэффективного использования бюджетных средств и государственного имущества, к дисциплинарной ответственности привлечено 12 работников.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38CC4-165F-4522-916F-7D3639D44931}" type="slidenum">
              <a:rPr lang="ru-RU" smtClean="0"/>
              <a:pPr/>
              <a:t>85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Итоги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проведения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седьмой региональной недели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антикоррупционных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инициатив и Дней справедливости и созидания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в государственной ветеринарной службе Ульяновской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области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4997152"/>
          </a:xfrm>
        </p:spPr>
        <p:txBody>
          <a:bodyPr>
            <a:normAutofit/>
          </a:bodyPr>
          <a:lstStyle/>
          <a:p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Проведено мероприятий – 160;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Охват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населения составил около 3000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человек;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Проведено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38 лекций с трудовыми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коллективами;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роздано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1648 памяток;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проведено анкетирование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98 человек;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 приёме граждан по вопросам противодействия коррупции, приняли участие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43 человека.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38CC4-165F-4522-916F-7D3639D44931}" type="slidenum">
              <a:rPr lang="ru-RU" smtClean="0"/>
              <a:pPr/>
              <a:t>86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Во исполнение поручения Губернатора Ульяновской области от 20.11.2017 № 1076-р «О некоторых мерах по повышению эффективности реализации государственной молодёжной политики на территории Ульяновской области»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2018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году создано Молодёжное Агентство ветеринарии Ульяновской области, основная задача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которого работа со студентами ВУЗов,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СУЗов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и школьниками.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1936083"/>
            <a:ext cx="8229600" cy="3854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F0D04-AB69-478F-BF3F-C5601376F64D}" type="slidenum">
              <a:rPr lang="ru-RU" smtClean="0"/>
              <a:pPr>
                <a:defRPr/>
              </a:pPr>
              <a:t>87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Активная гражданская позиция</a:t>
            </a:r>
            <a:endParaRPr lang="ru-RU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7" name="Содержимое 6" descr="fla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38CC4-165F-4522-916F-7D3639D44931}" type="slidenum">
              <a:rPr lang="ru-RU" smtClean="0"/>
              <a:pPr/>
              <a:t>88</a:t>
            </a:fld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548680"/>
            <a:ext cx="8219256" cy="5577483"/>
          </a:xfrm>
        </p:spPr>
        <p:txBody>
          <a:bodyPr/>
          <a:lstStyle/>
          <a:p>
            <a:pPr algn="just"/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Указом Президента Российской Федерации от 06.12.2017 № 583 2018 год объявлен Годом добровольца.</a:t>
            </a: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Президиум Совета по реформам и приоритетным проектам признал проект «Десятилетие доброты» приоритетным проектом Ульяновской области.</a:t>
            </a: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Губернатором Ульяновской области С.И.Морозовым поручено провести Форум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добровольцев-зоозащитников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БлагоДарю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algn="just">
              <a:buNone/>
            </a:pPr>
            <a:endParaRPr lang="ru-RU" sz="2400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F0D04-AB69-478F-BF3F-C5601376F64D}" type="slidenum">
              <a:rPr lang="ru-RU" smtClean="0"/>
              <a:pPr>
                <a:defRPr/>
              </a:pPr>
              <a:t>89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7586" name="Диаграмма 4"/>
          <p:cNvGraphicFramePr>
            <a:graphicFrameLocks/>
          </p:cNvGraphicFramePr>
          <p:nvPr/>
        </p:nvGraphicFramePr>
        <p:xfrm>
          <a:off x="683964" y="620713"/>
          <a:ext cx="8064500" cy="5903912"/>
        </p:xfrm>
        <a:graphic>
          <a:graphicData uri="http://schemas.openxmlformats.org/presentationml/2006/ole">
            <p:oleObj spid="_x0000_s67625" r:id="rId3" imgW="8065707" imgH="5901439" progId="">
              <p:embed/>
            </p:oleObj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A7868B-580C-4B6B-B6D9-D0FD8FFC13D8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Форум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добровольцев-зоозащитников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БлагоДарю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31 августа на территории г.Димитровграда состоялся форум «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БлагоДарю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форуме принимали участие делегаты из Ульяновской, Самарской, Нижегородской областей, Республики Татарстан, Санкт-Петербурга и Москвы. Общее количество участников составило более 160 человек. 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 итогам форума принята резолюция, основные решения которой это рекомендации по скорейшему принятию федерального закона об ответственном обращении с животными, оказанию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грантовой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поддержки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зоозащитным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некоммерческим организациям и организации взаимодействия экстренных служб в сфере обращения с объектами дикой фауны.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F0D04-AB69-478F-BF3F-C5601376F64D}" type="slidenum">
              <a:rPr lang="ru-RU" smtClean="0"/>
              <a:pPr>
                <a:defRPr/>
              </a:pPr>
              <a:t>90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F0D04-AB69-478F-BF3F-C5601376F64D}" type="slidenum">
              <a:rPr lang="ru-RU" smtClean="0"/>
              <a:pPr>
                <a:defRPr/>
              </a:pPr>
              <a:t>91</a:t>
            </a:fld>
            <a:endParaRPr lang="ru-RU"/>
          </a:p>
        </p:txBody>
      </p:sp>
      <p:pic>
        <p:nvPicPr>
          <p:cNvPr id="7" name="Рисунок 6" descr="IMG_06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56584" y="188640"/>
            <a:ext cx="4387416" cy="29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Содержимое 4" descr="IMG_053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16632"/>
            <a:ext cx="4579404" cy="305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052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03648" y="3193993"/>
            <a:ext cx="6192688" cy="3664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Иванов день, с.Лебяжье, 9 июня</a:t>
            </a:r>
            <a:endParaRPr lang="ru-RU" sz="2800" b="1" dirty="0"/>
          </a:p>
        </p:txBody>
      </p:sp>
      <p:pic>
        <p:nvPicPr>
          <p:cNvPr id="5" name="Содержимое 4" descr="Иванов-день-1024x7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196752"/>
            <a:ext cx="3971977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38CC4-165F-4522-916F-7D3639D44931}" type="slidenum">
              <a:rPr lang="ru-RU" smtClean="0"/>
              <a:pPr/>
              <a:t>92</a:t>
            </a:fld>
            <a:endParaRPr lang="ru-RU"/>
          </a:p>
        </p:txBody>
      </p:sp>
      <p:pic>
        <p:nvPicPr>
          <p:cNvPr id="6" name="Рисунок 5" descr="Иванов день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7944" y="3357133"/>
            <a:ext cx="4895668" cy="3265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1030-летие Крещения Руси</a:t>
            </a:r>
            <a:endParaRPr lang="ru-RU" dirty="0"/>
          </a:p>
        </p:txBody>
      </p:sp>
      <p:pic>
        <p:nvPicPr>
          <p:cNvPr id="5" name="Содержимое 4" descr="14enDkSGE8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28800"/>
            <a:ext cx="4398566" cy="21992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38CC4-165F-4522-916F-7D3639D44931}" type="slidenum">
              <a:rPr lang="ru-RU" smtClean="0"/>
              <a:pPr/>
              <a:t>93</a:t>
            </a:fld>
            <a:endParaRPr lang="ru-RU"/>
          </a:p>
        </p:txBody>
      </p:sp>
      <p:pic>
        <p:nvPicPr>
          <p:cNvPr id="6" name="Рисунок 5" descr="Крещение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07904" y="3233936"/>
            <a:ext cx="5436096" cy="3624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День памяти небесного покровителя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Симбирского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края - Андрея Блаженного, Христа ради юродивого чудотворца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38CC4-165F-4522-916F-7D3639D44931}" type="slidenum">
              <a:rPr lang="ru-RU" smtClean="0"/>
              <a:pPr/>
              <a:t>94</a:t>
            </a:fld>
            <a:endParaRPr lang="ru-RU"/>
          </a:p>
        </p:txBody>
      </p:sp>
      <p:pic>
        <p:nvPicPr>
          <p:cNvPr id="8" name="Содержимое 7" descr="1209_hram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1" y="1196753"/>
            <a:ext cx="5184576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1209_blazheny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7944" y="3597920"/>
            <a:ext cx="4890120" cy="3260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024" y="274638"/>
            <a:ext cx="3898776" cy="6178698"/>
          </a:xfrm>
        </p:spPr>
        <p:txBody>
          <a:bodyPr/>
          <a:lstStyle/>
          <a:p>
            <a:r>
              <a:rPr lang="ru-RU" sz="2600" i="1" dirty="0" smtClean="0">
                <a:latin typeface="Times New Roman" pitchFamily="18" charset="0"/>
                <a:cs typeface="Times New Roman" pitchFamily="18" charset="0"/>
              </a:rPr>
              <a:t>«Для животных человек - это Бог. Как мы просим помощи у Бога, так они просят помощи у человека»</a:t>
            </a:r>
            <a:br>
              <a:rPr lang="ru-RU" sz="2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6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600" i="1" dirty="0" err="1" smtClean="0">
                <a:latin typeface="Times New Roman" pitchFamily="18" charset="0"/>
                <a:cs typeface="Times New Roman" pitchFamily="18" charset="0"/>
              </a:rPr>
              <a:t>Паисий</a:t>
            </a:r>
            <a:r>
              <a:rPr lang="ru-RU" sz="2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i="1" dirty="0" err="1" smtClean="0">
                <a:latin typeface="Times New Roman" pitchFamily="18" charset="0"/>
                <a:cs typeface="Times New Roman" pitchFamily="18" charset="0"/>
              </a:rPr>
              <a:t>Святогорец</a:t>
            </a:r>
            <a:endParaRPr lang="ru-RU" sz="26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IMG_049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701317"/>
            <a:ext cx="4104456" cy="61566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F0D04-AB69-478F-BF3F-C5601376F64D}" type="slidenum">
              <a:rPr lang="ru-RU" smtClean="0"/>
              <a:pPr>
                <a:defRPr/>
              </a:pPr>
              <a:t>95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Оформление по умолчанию">
  <a:themeElements>
    <a:clrScheme name="1_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7383</TotalTime>
  <Words>3419</Words>
  <Application>Microsoft Office PowerPoint</Application>
  <PresentationFormat>Экран (4:3)</PresentationFormat>
  <Paragraphs>494</Paragraphs>
  <Slides>95</Slides>
  <Notes>6</Notes>
  <HiddenSlides>0</HiddenSlides>
  <MMClips>0</MMClips>
  <ScaleCrop>false</ScaleCrop>
  <HeadingPairs>
    <vt:vector size="6" baseType="variant"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95</vt:i4>
      </vt:variant>
    </vt:vector>
  </HeadingPairs>
  <TitlesOfParts>
    <vt:vector size="100" baseType="lpstr">
      <vt:lpstr>Тема Office</vt:lpstr>
      <vt:lpstr>2_Тема Office</vt:lpstr>
      <vt:lpstr>1_Оформление по умолчанию</vt:lpstr>
      <vt:lpstr>Worksheet</vt:lpstr>
      <vt:lpstr>Лист</vt:lpstr>
      <vt:lpstr>Слайд 1</vt:lpstr>
      <vt:lpstr>Возложенные федеральным и региональным законодательством на государственную ветеринарную службу Ульяновской области полномочия выполнены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   Высокопатогенный грипп птиц В РФ в 2018 году зарегистрировано 82 случая, в 15 субъектах.  В ПФО – 62 случая, в 9 субъектах. Рост количества вспышек в ПФО в 5 раз выше к уровню 2017 года. 75% случаев зарегистрировано в ПФО. </vt:lpstr>
      <vt:lpstr>Слайд 12</vt:lpstr>
      <vt:lpstr> 2018 год  - зарегистрирован 1 случай птичьего гриппа в с.Выползово, Сурского района</vt:lpstr>
      <vt:lpstr>   В угрожаемую зону попало 2 села Выползово и Никитино,  в зоне наблюдения 6 сел: Астрадамовка, с.Лава, с.Кивать, с.Малый Барышок, с.Лебедёвка, с. Утёсовка.</vt:lpstr>
      <vt:lpstr>Слайд 15</vt:lpstr>
      <vt:lpstr>Слайд 16</vt:lpstr>
      <vt:lpstr>Слайд 17</vt:lpstr>
      <vt:lpstr>    Определено провести в 2019 году рейдовые мероприятия по выявлению павших диких животных  и птиц в закрепленных и общедоступных охотничьих угодьях, а также на особо охраняемых природных территориях федерального и регионального значения  Провести отбор проб биологического материала для лабораторных исследований на высокопатогенный грипп птиц от диких водоплавающих и синантропных птиц в зонах сезонных миграций, в том числе на особо охраняемых природных территориях федерального и регионального значения.  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Проблемный вопрос</vt:lpstr>
      <vt:lpstr>Слайд 31</vt:lpstr>
      <vt:lpstr>Слайд 32</vt:lpstr>
      <vt:lpstr>Слайд 33</vt:lpstr>
      <vt:lpstr>Слайд 34</vt:lpstr>
      <vt:lpstr>        В рамках соглашения с УМВД России по Ульяновской области по контролю за перемещением продукции свиноводства осмотрено более 720 автотранспортных средств, пресечено 64 нарушения   </vt:lpstr>
      <vt:lpstr>Слайд 36</vt:lpstr>
      <vt:lpstr>  Ежегодно утверждается с УФСИН план мероприятий и схема взаимодействия по профилактике и ликвидации АЧС    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Надзорные мероприятия  количество выявленных нарушений снижено на 19%, при снижении проверок на 5,7%, но увеличилось количество нарушений с высоким риском нанесения ущерба здоровью населению и животным, что привело к увеличению штрафных санкций в 3 раза</vt:lpstr>
      <vt:lpstr>  Несанкционированная уличная торговля Количество нарушений в 2018 году, к уровню 2017 года снизилось на 25% В 2018 году проведено 69 рейдов совместно с администрацией Засвияжского района, полицией, налоговой инспекцией, пресечено 135 нарушений, из оборота изъято 0,8 тонны некачественной и опасной продукции.  Наложено штрафных cанкций на сумму 103 тысячи рублей.   </vt:lpstr>
      <vt:lpstr>         Выполнение соглашения с УМВД России по Ульяновской области по профилактике особо опасных заболеваний и контролю за поступлением продукции в регион  В  2018 году снизилось количество нарушений на 31%, к уровню 2017 года В 2018 году осмотрено 720 автотранспортных средств,  осмотрено более 100 тонн продукции, пресечено 64 нарушения, наложено 155 тысяч рублей штрафных санкций, из оборота изъято 2 тонны некачественной и опасной продукции. Пресечена перевозка 10 партий КРС – 66 голов, 1 партия свиней – 10 голов, 2 партии птицы – 910 голов.  </vt:lpstr>
      <vt:lpstr> Контроль на рынках и ярмарках выходного дня</vt:lpstr>
      <vt:lpstr>           Контроль в торговой сети  В торговых сетях увеличилось количество нарушений в 2 раза.   В 2018 году проведено 20 контрольных мероприятий, возбуждено 12 административных дел, наложено штрафов на 870 тысяч рублей, на сегодня взыскано 535 тыс.рублей, из оборота изъято 1,1 тонны опасной продукции Причины: реализация опасной и некачественной продукции (сальмонеллез, патогенная микрофлора)  Не организован входной контроль и процедура подтверждения безопасности продукции, низкий уровень работы уполномоченных лиц      </vt:lpstr>
      <vt:lpstr>            Участие в проверках прокуратуры   В  2018 году количество нарушений увеличилось в 2 раза к уровню 2017 года  К административной ответственности привлечено 42 юридических лица и индивидуальных предпринимателя, наложено 87 тысяч рублей штрафных санкций, из оборота изъято 0,4 тонны опасной мясной продукции    </vt:lpstr>
      <vt:lpstr>   Надзор за выполнением профилактических мероприятий против заразных болезней животных  Количество нарушений в 2018 году к уровню 2017 года увеличилось на 6%, в связи с ухудшением эпизоотической обстановки в соседних регионах и усилением профилактических мероприятий За не привод животных на обязательные профилактические обработки против заразных заболеваний животных к ответственности привлечен – 56 гражданина; За отсутствие обязательной вакцинации против бешенства животных к ответственности привлечено – 24 гражданина; За нарушение правил утилизации биологических отходов к  ответственности привлечено – 6 юридических лиц и граждан. Наложено штрафных санкций 566 тысяч рублей, увеличение в 10 раз.</vt:lpstr>
      <vt:lpstr>        По результатам надзорных мероприятий количество выявленной опасной продукции в 2018 году снизилось на 24% В 2018 году из оборота изъято 7,3 тонны, из которых направлено: - на утилизацию 4,3 тонны;  - на промышленную переработку 0,3 тонны;  - на реализацию 2,7 тонны.    </vt:lpstr>
      <vt:lpstr> Риск – ориентированный надзор  Постановлением Правительства Ульяновской области от 13.12.2018 № 645 утверждены критерии отнесения деятельности юридических лиц и индивидуальных предпринимателей к определенной категории риска. План проведения контрольно-надзорных мероприятий на 2019 год утвержден генеральной прокуратурой РФ в количестве 342 проверки с учетом категории риска.</vt:lpstr>
      <vt:lpstr>Слайд 55</vt:lpstr>
      <vt:lpstr>Слайд 56</vt:lpstr>
      <vt:lpstr>         Под контролем ветеринарной службы в 2018 году экспортировано в Туркменистан, Донецкую народную Республику, страны Таможенного экономического Союза  на 4 % больше : - молочной продукции 737,7 тонн - рыбной продукции 52 тонны - кормов для животных 8552 тонны   В 2018 году на территорию региона поступило в 2.5 раза больше скота из Германии, Венгрии, Канады, Франции и Украины завезено: - 7 партий КРС в количестве 1292 голов;  - 1 партия свиней в количестве 43 голов; - 1 партия малька форели в количестве 50 тыс.шт. По результатам проведенных карантинных мероприятий животные признаны клинически здоровыми </vt:lpstr>
      <vt:lpstr>Слайд 58</vt:lpstr>
      <vt:lpstr>Слайд 59</vt:lpstr>
      <vt:lpstr>Слайд 60</vt:lpstr>
      <vt:lpstr> Контроль без взаимодействия с хозяйствующими субъектами</vt:lpstr>
      <vt:lpstr>Контроль качества и безопасности пищевых продуктов</vt:lpstr>
      <vt:lpstr>  Ветеринарно-санитарная экспертиза</vt:lpstr>
      <vt:lpstr>Слайд 64</vt:lpstr>
      <vt:lpstr>Слайд 65</vt:lpstr>
      <vt:lpstr>Слайд 66</vt:lpstr>
      <vt:lpstr>Слайд 67</vt:lpstr>
      <vt:lpstr>Лабораторная деятельность</vt:lpstr>
      <vt:lpstr>   Подтвердили компетентность испытательных лабораторий с расширением области аккредитации на соответствие Международного стандарта ГОСТ  ИСО\МЭК-17025</vt:lpstr>
      <vt:lpstr> План государственного задания  по лабораторно-диагностической деятельности выполнен своевременно и в полном объёме </vt:lpstr>
      <vt:lpstr>Расширен перечень лабораторных услуг:</vt:lpstr>
      <vt:lpstr>Слайд 72</vt:lpstr>
      <vt:lpstr>Слайд 73</vt:lpstr>
      <vt:lpstr>Слайд 74</vt:lpstr>
      <vt:lpstr>Основные направления расходов отрасли  в 2018 году</vt:lpstr>
      <vt:lpstr>   Заработная плата  в 2018 году увеличена на 20%  </vt:lpstr>
      <vt:lpstr>Укрепление материально-технической базы</vt:lpstr>
      <vt:lpstr> Во исполнение поручения Губернатора Ульяновской области от 21.12.2017 года по итогам Чрезвычайной противоэпизоотической комиссии Ульяновской области в 2018 году приобретен передвижной пункт ветеринарного контроля</vt:lpstr>
      <vt:lpstr> Текущий ремонт</vt:lpstr>
      <vt:lpstr>  Повышение эффективности деятельности </vt:lpstr>
      <vt:lpstr>Поддержка молодых специалистов</vt:lpstr>
      <vt:lpstr>  Повышение квалификации</vt:lpstr>
      <vt:lpstr>Результаты антикоррупционной работы в государственной ветеринарной службе Ульяновской области </vt:lpstr>
      <vt:lpstr>Основные направления антикоррупционной работы</vt:lpstr>
      <vt:lpstr>   Итоги антикоррупционной работы</vt:lpstr>
      <vt:lpstr>    Итоги проведения седьмой региональной недели антикоррупционных инициатив и Дней справедливости и созидания в государственной ветеринарной службе Ульяновской области</vt:lpstr>
      <vt:lpstr>Во исполнение поручения Губернатора Ульяновской области от 20.11.2017 № 1076-р «О некоторых мерах по повышению эффективности реализации государственной молодёжной политики на территории Ульяновской области» В 2018 году создано Молодёжное Агентство ветеринарии Ульяновской области, основная задача которого работа со студентами ВУЗов, СУЗов и школьниками. </vt:lpstr>
      <vt:lpstr>Активная гражданская позиция</vt:lpstr>
      <vt:lpstr>Слайд 89</vt:lpstr>
      <vt:lpstr>  Форум добровольцев-зоозащитников «БлагоДарю»</vt:lpstr>
      <vt:lpstr>Слайд 91</vt:lpstr>
      <vt:lpstr>Иванов день, с.Лебяжье, 9 июня</vt:lpstr>
      <vt:lpstr> 1030-летие Крещения Руси</vt:lpstr>
      <vt:lpstr>День памяти небесного покровителя Симбирского края - Андрея Блаженного, Христа ради юродивого чудотворца</vt:lpstr>
      <vt:lpstr>«Для животных человек - это Бог. Как мы просим помощи у Бога, так они просят помощи у человека»  Паисий Святогорец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</dc:creator>
  <cp:lastModifiedBy>Пользователь</cp:lastModifiedBy>
  <cp:revision>601</cp:revision>
  <dcterms:created xsi:type="dcterms:W3CDTF">2016-02-08T11:16:14Z</dcterms:created>
  <dcterms:modified xsi:type="dcterms:W3CDTF">2019-03-06T12:42:54Z</dcterms:modified>
</cp:coreProperties>
</file>