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7" r:id="rId2"/>
    <p:sldId id="356" r:id="rId3"/>
    <p:sldId id="354" r:id="rId4"/>
    <p:sldId id="330" r:id="rId5"/>
    <p:sldId id="355" r:id="rId6"/>
    <p:sldId id="349" r:id="rId7"/>
    <p:sldId id="332" r:id="rId8"/>
    <p:sldId id="353" r:id="rId9"/>
    <p:sldId id="334" r:id="rId10"/>
    <p:sldId id="358" r:id="rId11"/>
    <p:sldId id="357" r:id="rId12"/>
    <p:sldId id="270" r:id="rId13"/>
    <p:sldId id="325" r:id="rId14"/>
    <p:sldId id="323" r:id="rId15"/>
    <p:sldId id="359" r:id="rId16"/>
    <p:sldId id="396" r:id="rId17"/>
    <p:sldId id="394" r:id="rId18"/>
    <p:sldId id="275" r:id="rId19"/>
    <p:sldId id="360" r:id="rId20"/>
    <p:sldId id="362" r:id="rId21"/>
    <p:sldId id="364" r:id="rId22"/>
    <p:sldId id="361" r:id="rId23"/>
    <p:sldId id="365" r:id="rId24"/>
    <p:sldId id="368" r:id="rId25"/>
    <p:sldId id="371" r:id="rId26"/>
    <p:sldId id="373" r:id="rId27"/>
    <p:sldId id="374" r:id="rId28"/>
    <p:sldId id="375" r:id="rId29"/>
    <p:sldId id="380" r:id="rId30"/>
    <p:sldId id="381" r:id="rId31"/>
    <p:sldId id="383" r:id="rId32"/>
    <p:sldId id="391" r:id="rId33"/>
    <p:sldId id="384" r:id="rId34"/>
    <p:sldId id="385" r:id="rId35"/>
    <p:sldId id="388" r:id="rId36"/>
    <p:sldId id="390" r:id="rId37"/>
    <p:sldId id="366" r:id="rId38"/>
    <p:sldId id="393" r:id="rId39"/>
    <p:sldId id="367" r:id="rId40"/>
    <p:sldId id="280" r:id="rId41"/>
    <p:sldId id="301" r:id="rId42"/>
    <p:sldId id="302" r:id="rId43"/>
    <p:sldId id="317" r:id="rId44"/>
    <p:sldId id="321" r:id="rId45"/>
    <p:sldId id="346" r:id="rId46"/>
    <p:sldId id="347" r:id="rId47"/>
    <p:sldId id="348" r:id="rId48"/>
    <p:sldId id="324" r:id="rId49"/>
    <p:sldId id="392" r:id="rId50"/>
    <p:sldId id="335" r:id="rId51"/>
    <p:sldId id="340" r:id="rId52"/>
    <p:sldId id="337" r:id="rId53"/>
    <p:sldId id="339" r:id="rId54"/>
    <p:sldId id="341" r:id="rId55"/>
    <p:sldId id="342" r:id="rId56"/>
    <p:sldId id="343" r:id="rId57"/>
    <p:sldId id="344" r:id="rId58"/>
    <p:sldId id="327" r:id="rId59"/>
  </p:sldIdLst>
  <p:sldSz cx="9144000" cy="6858000" type="screen4x3"/>
  <p:notesSz cx="9928225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168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4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2E5DE71-A660-4FB3-8A88-3B5DF93CBA1D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C418686-9EC4-4AF8-9E0B-174A54BF0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9A0AF46-34B9-4391-8656-A5E0949C4FFF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3850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371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4762492-DD19-4D61-B8E9-E861E9DC0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93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74F28F-B109-47A9-849F-C15FB04DE4C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BB21D-9B61-42AC-9744-7EB8E584A872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C05E0-0F4F-4771-9D4C-D5BB591A5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F3FD2-307D-4BCB-8C23-2A413A2F83A4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63D1C-565F-40B1-8DE2-2391E27BF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1D59C-D58C-4991-ACE1-8CAD5263713A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1BD04-E0E8-4561-8D4E-1D4009897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79388" y="125413"/>
            <a:ext cx="8785225" cy="60007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6796C-A09B-4C1A-AD19-3AEF6109B6E9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8A54E-0AB7-4198-BB99-D26F1F900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2383-8F7B-4D86-BB25-87B50B7C1102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6198C-8D9F-40C8-8D3B-5F4FDA3C5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AF34E-3F3B-455B-A2BE-3CC9D6DBE312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5F835-7F00-40B1-BBF6-BCE64BD358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9F6F1-5DF4-4F46-A6B2-3449F60D09FD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27FA-CBB5-4F55-9677-A69FF3C9A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EFE5-0C75-4F25-8D7C-418CD394CADE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F3ACC-0393-45CF-9236-A48196041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A626C-D5AE-4FFC-9B26-15970557C0CB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1E6FA-FE7A-48E2-AE77-9B2F17BB8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71522-B659-4711-ACEA-D128296E73F3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02F3C-BAD3-4AED-A922-3CD0A69CC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11FC-6424-4588-8A8E-9C4405B8CCFA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4395B-709F-438B-A200-627F250B0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FD873-8E47-4642-B900-95BC8DAE1EDE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AECC-B9E1-4FBF-9DF2-8932CF301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6788B6-AB89-4590-ACC0-38DEAF3AE754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589666-BCDB-4792-A559-56CFCE1BB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Содержимое 3" descr="ГербСчетнойПалаты cop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0"/>
            <a:ext cx="24526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934905"/>
            <a:ext cx="9144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905">
                <a:solidFill>
                  <a:schemeClr val="tx1"/>
                </a:solidFill>
              </a:ln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Об итогах дея</a:t>
            </a: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тельности Счётной палаты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Ульяновской области в 2017 году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905">
                <a:solidFill>
                  <a:schemeClr val="tx1"/>
                </a:solidFill>
              </a:ln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BE3472-0FD2-4D91-AD62-CE1AE2510A51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4071938" y="4510088"/>
            <a:ext cx="48577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Председатель</a:t>
            </a:r>
          </a:p>
          <a:p>
            <a:r>
              <a:rPr lang="ru-RU" sz="3200" b="1"/>
              <a:t>Счётной палаты </a:t>
            </a:r>
          </a:p>
          <a:p>
            <a:r>
              <a:rPr lang="ru-RU" sz="3200" b="1"/>
              <a:t>Ульяновской области </a:t>
            </a:r>
          </a:p>
          <a:p>
            <a:r>
              <a:rPr lang="ru-RU" sz="3200" b="1"/>
              <a:t>И.И. Егоров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433467"/>
          </a:xfrm>
          <a:extLst/>
        </p:spPr>
        <p:txBody>
          <a:bodyPr/>
          <a:lstStyle/>
          <a:p>
            <a:pPr marL="0" indent="0" algn="just" eaLnBrk="1" hangingPunct="1">
              <a:buFont typeface="Arial" charset="0"/>
              <a:buNone/>
              <a:defRPr/>
            </a:pP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В 2017 г. по итогам контрольных мероприятий, проведённых Счётной палатой Ульяновской области, было возмещено средств и устранено нарушений на сумму </a:t>
            </a:r>
            <a:r>
              <a:rPr lang="ru-RU" sz="3600" b="1" u="sng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29,2 </a:t>
            </a:r>
            <a:r>
              <a:rPr lang="ru-RU" sz="3600" b="1" u="sng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млн.руб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., в </a:t>
            </a:r>
            <a:r>
              <a:rPr lang="ru-RU" sz="36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т.ч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.:</a:t>
            </a:r>
          </a:p>
          <a:p>
            <a:pPr algn="just" eaLnBrk="1" hangingPunct="1">
              <a:buFontTx/>
              <a:buChar char="-"/>
              <a:defRPr/>
            </a:pP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возмещено денежными средствами и работами 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17,8 </a:t>
            </a:r>
            <a:r>
              <a:rPr lang="ru-RU" sz="36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млн.руб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.,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 </a:t>
            </a:r>
          </a:p>
          <a:p>
            <a:pPr algn="just" eaLnBrk="1" hangingPunct="1">
              <a:buFontTx/>
              <a:buChar char="-"/>
              <a:defRPr/>
            </a:pP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устранено нарушений на 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11,4 </a:t>
            </a:r>
            <a:r>
              <a:rPr lang="ru-RU" sz="36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млн.руб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429660"/>
            <a:ext cx="8229600" cy="11430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негосударственных организаций и индивидуальных предпринимателей, возместивших в 2013-2017 годах ущерб, нанесённый бюджету, государственным учреждениям и государственным предприятиям</a:t>
            </a:r>
          </a:p>
        </p:txBody>
      </p:sp>
      <p:graphicFrame>
        <p:nvGraphicFramePr>
          <p:cNvPr id="52248" name="Object 24"/>
          <p:cNvGraphicFramePr>
            <a:graphicFrameLocks noGrp="1"/>
          </p:cNvGraphicFramePr>
          <p:nvPr>
            <p:ph idx="1"/>
          </p:nvPr>
        </p:nvGraphicFramePr>
        <p:xfrm>
          <a:off x="611188" y="1911350"/>
          <a:ext cx="8208962" cy="4546600"/>
        </p:xfrm>
        <a:graphic>
          <a:graphicData uri="http://schemas.openxmlformats.org/presentationml/2006/ole">
            <p:oleObj spid="_x0000_s52248" name="Worksheet" r:id="rId3" imgW="9991776" imgH="553415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должностных лиц, привлечённых к ответственности по итогам контрольных мероприятий Счётной палаты в 2013 - 2017 годах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439" name="Object 151"/>
          <p:cNvGraphicFramePr>
            <a:graphicFrameLocks noGrp="1"/>
          </p:cNvGraphicFramePr>
          <p:nvPr>
            <p:ph idx="1"/>
          </p:nvPr>
        </p:nvGraphicFramePr>
        <p:xfrm>
          <a:off x="500063" y="1573213"/>
          <a:ext cx="8229600" cy="4521200"/>
        </p:xfrm>
        <a:graphic>
          <a:graphicData uri="http://schemas.openxmlformats.org/presentationml/2006/ole">
            <p:oleObj spid="_x0000_s12439" name="Worksheet" r:id="rId3" imgW="8686800" imgH="477196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892" y="260648"/>
            <a:ext cx="7992888" cy="1296974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Уголовные и административные дела, возбуждённые по материалам проверок Счётной палаты Ульяновской области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idx="1"/>
          </p:nvPr>
        </p:nvSpPr>
        <p:spPr>
          <a:xfrm>
            <a:off x="395288" y="2492375"/>
            <a:ext cx="8229600" cy="3532188"/>
          </a:xfrm>
        </p:spPr>
        <p:txBody>
          <a:bodyPr anchor="ctr"/>
          <a:lstStyle/>
          <a:p>
            <a:pPr marL="0" indent="538163" algn="just">
              <a:buFont typeface="Arial" charset="0"/>
              <a:buNone/>
            </a:pPr>
            <a:r>
              <a:rPr lang="ru-RU" sz="2800" smtClean="0"/>
              <a:t>По результатам контрольных мероприятий, проведённых Счётной палатой Ульяновской области в 2017 году, было возбуждено </a:t>
            </a:r>
            <a:r>
              <a:rPr lang="ru-RU" sz="2800" b="1" smtClean="0"/>
              <a:t>одно</a:t>
            </a:r>
            <a:r>
              <a:rPr lang="ru-RU" sz="2800" smtClean="0"/>
              <a:t> </a:t>
            </a:r>
            <a:r>
              <a:rPr lang="ru-RU" sz="2800" b="1" smtClean="0"/>
              <a:t>уголовное дело </a:t>
            </a:r>
            <a:r>
              <a:rPr lang="ru-RU" sz="2800" smtClean="0"/>
              <a:t>и </a:t>
            </a:r>
            <a:r>
              <a:rPr lang="ru-RU" sz="2800" b="1" smtClean="0"/>
              <a:t>10 административных дел, </a:t>
            </a:r>
            <a:r>
              <a:rPr lang="ru-RU" sz="2800" smtClean="0"/>
              <a:t>в том числе 5 дел - Управлением Федеральной антимонопольной службы по Ульяновской области.</a:t>
            </a:r>
          </a:p>
          <a:p>
            <a:pPr marL="0" indent="538163" algn="just">
              <a:buFont typeface="Arial" charset="0"/>
              <a:buNone/>
            </a:pPr>
            <a:r>
              <a:rPr lang="ru-RU" sz="2800" b="1" smtClean="0"/>
              <a:t>9 должностным лицам </a:t>
            </a:r>
            <a:r>
              <a:rPr lang="ru-RU" sz="2800" smtClean="0"/>
              <a:t>назначены  административные наказания  в виде </a:t>
            </a:r>
            <a:r>
              <a:rPr lang="ru-RU" sz="2800" b="1" smtClean="0"/>
              <a:t>штрафов</a:t>
            </a:r>
            <a:r>
              <a:rPr lang="ru-RU" sz="280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D8A3F-E766-49C5-B768-DE82768C970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329642" cy="909314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Взаимодействие со Счётной палатой Российской Федерации в 2017 году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8125" y="6381750"/>
            <a:ext cx="2133600" cy="365125"/>
          </a:xfrm>
        </p:spPr>
        <p:txBody>
          <a:bodyPr/>
          <a:lstStyle/>
          <a:p>
            <a:pPr>
              <a:defRPr/>
            </a:pPr>
            <a:fld id="{0EBEE062-4837-4E11-B917-81DCA1D5851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Ульяновской области проведены со Счетной палатой Российской Федерации контрольные  мероприятия:</a:t>
            </a:r>
          </a:p>
          <a:p>
            <a:pPr algn="just">
              <a:defRPr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эффективности обеспечения привлечения к труду осуждённых к лишению свободы;</a:t>
            </a:r>
          </a:p>
          <a:p>
            <a:pPr algn="just">
              <a:defRPr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использования средств, предоставленных из федерального бюджета в рамках Приоритетного проекта «Формирование комфортной городской среды» и субсидий в рамках Приоритетного проекта «Ипотека и арендное жилье»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charset="0"/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908" y="131648"/>
            <a:ext cx="8607564" cy="1317366"/>
          </a:xfrm>
          <a:extLst/>
        </p:spPr>
        <p:txBody>
          <a:bodyPr/>
          <a:lstStyle/>
          <a:p>
            <a:pPr>
              <a:defRPr/>
            </a:pPr>
            <a:r>
              <a:rPr lang="ru-RU" sz="2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Ульяновской области в 2017 году  проведено совместное  контрольное  мероприятие со Счетной палатой Российской Федерации</a:t>
            </a:r>
          </a:p>
        </p:txBody>
      </p:sp>
      <p:sp>
        <p:nvSpPr>
          <p:cNvPr id="65539" name="Содержимое 2"/>
          <p:cNvSpPr>
            <a:spLocks noGrp="1"/>
          </p:cNvSpPr>
          <p:nvPr>
            <p:ph idx="1"/>
          </p:nvPr>
        </p:nvSpPr>
        <p:spPr>
          <a:xfrm>
            <a:off x="212725" y="1557338"/>
            <a:ext cx="8718550" cy="4902200"/>
          </a:xfrm>
        </p:spPr>
        <p:txBody>
          <a:bodyPr anchor="ctr"/>
          <a:lstStyle/>
          <a:p>
            <a:pPr marL="0" indent="0" algn="just">
              <a:buFont typeface="Arial" charset="0"/>
              <a:buNone/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alt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40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BEA445-FFC7-4324-B5A4-CED5A5BD65A2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sp>
        <p:nvSpPr>
          <p:cNvPr id="65541" name="Прямоугольник 2"/>
          <p:cNvSpPr>
            <a:spLocks noChangeArrowheads="1"/>
          </p:cNvSpPr>
          <p:nvPr/>
        </p:nvSpPr>
        <p:spPr bwMode="auto">
          <a:xfrm>
            <a:off x="323850" y="1550988"/>
            <a:ext cx="8496300" cy="53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«Проверка обоснованности и целевого использования средств, предоставленных в виде межбюджетных трансфертов из федерального бюджета в рамках Приоритетного проекта «Формирование комфортной городской среды» и субсидий в рамках Приоритетного проекта «Ипотека и арендное жилье»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Объем проверенных средств: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2 242,7 млн. рублей.</a:t>
            </a:r>
            <a:endParaRPr lang="ru-RU" altLang="ru-RU" sz="2400">
              <a:latin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Общая сумма выявленных нарушений: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83,6 млн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, из которых 82,3 млн. рублей – нарушения при осуществлении государственных (муниципальных) закупок.</a:t>
            </a:r>
          </a:p>
          <a:p>
            <a:pPr algn="just">
              <a:lnSpc>
                <a:spcPct val="115000"/>
              </a:lnSpc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Возмещено в бюджет и устранено нарушений по итогам проверки: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5586,85 тыс. рублей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сад: г. Ульяновск, 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Засвияжский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жилой квартал «Запад - 1»</a:t>
            </a:r>
          </a:p>
        </p:txBody>
      </p:sp>
      <p:sp>
        <p:nvSpPr>
          <p:cNvPr id="3" name="Номер слайда 2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C17C07-3B5C-43E8-A653-B74A4D29AB8A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pic>
        <p:nvPicPr>
          <p:cNvPr id="66564" name="Рисунок 4" descr="C:\Users\sp110-3\Desktop\фото Д.С\SAM_94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268413"/>
            <a:ext cx="7740650" cy="54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3996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Автомобильная дорога по проспекту Ульяновский (Ливанова), г. Ульяновск</a:t>
            </a:r>
          </a:p>
        </p:txBody>
      </p:sp>
      <p:pic>
        <p:nvPicPr>
          <p:cNvPr id="67587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98575"/>
            <a:ext cx="7777162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контрольного мероприятия - ОГБПОУ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Жадовский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сельскохозяйственный техникум»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E1427-D346-4FFE-9C49-9AE523949BA0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проверенных средств: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59,3 млн. рублей.</a:t>
            </a:r>
            <a:endParaRPr lang="ru-RU" altLang="ru-RU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выявленных нарушений: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11,6 млн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Возмещено в бюджет и устранено нарушений по итогам проверки: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3739,0 тыс. рублей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контрольного мероприятия - ОГБПОУ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Жадовский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сельскохозяйственный техникум»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DC24B-471E-475F-B39D-657F5A413378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проверки было установлено, что в Учреждении фактически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вёлся бухгалтерский учёт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Отсутствовали числившиеся на балансе Учреждения: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единиц сельскохозяйственной и автомобильной техники,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 голов скота.</a:t>
            </a:r>
            <a:endParaRPr lang="ru-RU" altLang="ru-RU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882352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контрольных мероприятий, проведённых Счётной палатой Ульяновской области в 2013 - 2017 гг.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224" name="Object 24"/>
          <p:cNvGraphicFramePr>
            <a:graphicFrameLocks/>
          </p:cNvGraphicFramePr>
          <p:nvPr/>
        </p:nvGraphicFramePr>
        <p:xfrm>
          <a:off x="457200" y="1079500"/>
          <a:ext cx="8120063" cy="5641975"/>
        </p:xfrm>
        <a:graphic>
          <a:graphicData uri="http://schemas.openxmlformats.org/presentationml/2006/ole">
            <p:oleObj spid="_x0000_s51224" name="Worksheet" r:id="rId3" imgW="11782543" imgH="8124938" progId="Excel.Sheet.8">
              <p:embed/>
            </p:oleObj>
          </a:graphicData>
        </a:graphic>
      </p:graphicFrame>
      <p:sp>
        <p:nvSpPr>
          <p:cNvPr id="51227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07EC28-6FF6-4B39-81E0-6486579A00E8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Коровники, находившиеся на балансе Техникума</a:t>
            </a:r>
          </a:p>
        </p:txBody>
      </p:sp>
      <p:sp>
        <p:nvSpPr>
          <p:cNvPr id="2" name="Номер слайда 1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CE1E13-766E-4CA8-A71D-ADCCCE856B2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70660" name="Рисунок 3" descr="D:\Общая папка\Жадовский техникум\Жадовский техникум 1\Основные Средства\ФОТО Учхоз ЖСХТ\DSCF35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7638"/>
            <a:ext cx="4824413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Рисунок 4" descr="D:\Общая папка\Жадовский техникум\Жадовский техникум 1\Основные Средства\ФОТО Учхоз ЖСХТ\DSCF35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5875" y="3429000"/>
            <a:ext cx="49942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 Учхоза Техникума</a:t>
            </a:r>
            <a:endParaRPr lang="ru-RU" altLang="ru-RU" sz="2800" dirty="0"/>
          </a:p>
        </p:txBody>
      </p:sp>
      <p:sp>
        <p:nvSpPr>
          <p:cNvPr id="2" name="Номер слайда 1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C0214E-061B-41F2-AF88-D9B7D6A78E2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71684" name="Рисунок 7" descr="D:\Общая папка\Жадовский техникум\Жадовский техникум 1\Основные Средства\ФОТО Учхоз ЖСХТ\DSCF35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96975"/>
            <a:ext cx="82296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Счётная палата направила материалы проверки в правоохранительные органы</a:t>
            </a:r>
          </a:p>
        </p:txBody>
      </p:sp>
      <p:sp>
        <p:nvSpPr>
          <p:cNvPr id="72707" name="Объект 8"/>
          <p:cNvSpPr>
            <a:spLocks noGrp="1"/>
          </p:cNvSpPr>
          <p:nvPr>
            <p:ph idx="1"/>
          </p:nvPr>
        </p:nvSpPr>
        <p:spPr>
          <a:xfrm>
            <a:off x="457200" y="1423988"/>
            <a:ext cx="8229600" cy="4932362"/>
          </a:xfrm>
        </p:spPr>
        <p:txBody>
          <a:bodyPr/>
          <a:lstStyle/>
          <a:p>
            <a:pPr marL="0" indent="354013" algn="just">
              <a:buFont typeface="Arial" charset="0"/>
              <a:buNone/>
            </a:pPr>
            <a:r>
              <a:rPr lang="ru-RU" sz="2800" b="1" smtClean="0"/>
              <a:t>Прокуратура Ульяновской области проинформировала Счётную палату, что «материал проверки приобщён к материалам возбужденного 10.11.2016 уголовного дела по ч.1 ст.160 УК РФ по факту присвоения и растраты должностными лицами техникума материальных ценностей, фальсификации официальных документов, незаконным выплатам заработной платы и по другим фактам».</a:t>
            </a:r>
          </a:p>
          <a:p>
            <a:pPr marL="0" indent="354013" algn="just">
              <a:buFont typeface="Arial" charset="0"/>
              <a:buNone/>
            </a:pPr>
            <a:r>
              <a:rPr lang="ru-RU" sz="2800" b="1" smtClean="0"/>
              <a:t>Кроме того, возбужденно 10.04.2017 уголовное дело по факту хищения денежных средств ОГБПОУ «Жадовский сельскохозяйственный техникум».</a:t>
            </a:r>
            <a:endParaRPr lang="ru-RU" sz="280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7AF4C5-4120-4CEC-B1A3-72E050E30D21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9223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проверено использование средств,  выделенных на строительство ФОК в МО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Новомалыклинский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3FF653-CC9D-42EB-831F-B15B85A896BF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5" name="Объект 4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проверенных средств: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142,4 млн. рублей.</a:t>
            </a:r>
            <a:endParaRPr lang="ru-RU" altLang="ru-RU" sz="3000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выявленных нарушений: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96,6 млн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 которых нарушения Федерального закона №44-ФЗ при осуществлении государственных (муниципальных) закупок – 93,9 </a:t>
            </a:r>
            <a:r>
              <a:rPr lang="ru-RU" alt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Возмещено в бюджет и устранено нарушений по итогам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проверки: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8 015,6 тыс. рублей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ФОК в МО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Новомалыклинский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DE6A0-3568-4843-833F-DDDD0E204F74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  <p:pic>
        <p:nvPicPr>
          <p:cNvPr id="7475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052513"/>
            <a:ext cx="87757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проверено использование средств,  выделенных в 2016 году на ремонт автомобильных дорог в 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Инзенском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Ульяновском, 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Цильнинском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9B7C5-FF21-41CF-8376-107A8D5C5413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75780" name="Объект 4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Объем проверенных средств: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71,1 млн. рублей.</a:t>
            </a:r>
            <a:endParaRPr lang="ru-RU" altLang="ru-RU" sz="3000" smtClean="0">
              <a:latin typeface="Times New Roman" pitchFamily="18" charset="0"/>
            </a:endParaRP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Общая сумма выявленных нарушений: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4,2 млн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Выявлены факты оплаты администрацией МО «Ульяновский район» дорожных работ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, произведённых с нарушением технологии.</a:t>
            </a:r>
            <a:endParaRPr lang="ru-RU" sz="30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726771-ECA2-4454-A79F-00F0B5148657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  <p:sp>
        <p:nvSpPr>
          <p:cNvPr id="4" name="Скругленный прямоугольник 3">
            <a:extLst>
              <a:ext uri="{FF2B5EF4-FFF2-40B4-BE49-F238E27FC236}"/>
            </a:extLst>
          </p:cNvPr>
          <p:cNvSpPr/>
          <p:nvPr/>
        </p:nvSpPr>
        <p:spPr>
          <a:xfrm>
            <a:off x="457200" y="266700"/>
            <a:ext cx="8383588" cy="608965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Берёзовая,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Ишеевка</a:t>
            </a:r>
          </a:p>
          <a:p>
            <a:pPr algn="just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804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81075"/>
            <a:ext cx="756126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0192F1-FEC3-4495-8ADB-8C70B08995DD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4" name="Скругленный прямоугольник 3">
            <a:extLst>
              <a:ext uri="{FF2B5EF4-FFF2-40B4-BE49-F238E27FC236}"/>
            </a:extLst>
          </p:cNvPr>
          <p:cNvSpPr/>
          <p:nvPr/>
        </p:nvSpPr>
        <p:spPr>
          <a:xfrm>
            <a:off x="457200" y="457200"/>
            <a:ext cx="8383588" cy="608965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Берёзовая,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Ишеевка</a:t>
            </a: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7828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268413"/>
            <a:ext cx="76327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проверено использование субсидий, субвенций,  выделенных в 2016 году МО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г.Димитровград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EC2D9-8DFE-47C0-B087-4D6CC61EDE81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78852" name="Объект 4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Объем проверенных средств: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195,3 млн. рублей.</a:t>
            </a:r>
            <a:endParaRPr lang="ru-RU" altLang="ru-RU" sz="3000" smtClean="0">
              <a:latin typeface="Times New Roman" pitchFamily="18" charset="0"/>
            </a:endParaRP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Общая сумма выявленных нарушений: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1,6 млн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Неэффективные расходы –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0,9 млн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Выявлены факты оплаты невыполненных дорожных работ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 и работ, произведённых с нарушением технологии.</a:t>
            </a:r>
            <a:endParaRPr lang="ru-RU" sz="300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87325" y="1588"/>
            <a:ext cx="885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 «Город Димитровград» </a:t>
            </a:r>
          </a:p>
        </p:txBody>
      </p:sp>
      <p:sp>
        <p:nvSpPr>
          <p:cNvPr id="79875" name="Прямоугольник 1"/>
          <p:cNvSpPr>
            <a:spLocks noChangeArrowheads="1"/>
          </p:cNvSpPr>
          <p:nvPr/>
        </p:nvSpPr>
        <p:spPr bwMode="auto">
          <a:xfrm>
            <a:off x="257175" y="4365625"/>
            <a:ext cx="84963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altLang="ru-RU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Два комплекта детского оборудования (2 игровых комплекса, 2 качели, 2 скамьи, 2 урны, 2 тренажера для ног, 2 тренажера для спины и рук), приобретённые по контракту от 07.09.2016 с ООО «Солнечная долина», на общую сумму 299,1 тыс. рублей, не были установлены на дворовых территориях. Комплекты находились  фактически по адресу: г. Димитровград, ул. Куйбышева, д. 146.</a:t>
            </a:r>
            <a:endParaRPr lang="ru-RU" altLang="ru-RU" sz="2000" b="1">
              <a:cs typeface="Times New Roman" pitchFamily="18" charset="0"/>
            </a:endParaRPr>
          </a:p>
        </p:txBody>
      </p:sp>
      <p:pic>
        <p:nvPicPr>
          <p:cNvPr id="79876" name="Рисунок 5" descr="DSCN85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511175"/>
            <a:ext cx="439261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Рисунок 6" descr="DSCN85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9163" y="482600"/>
            <a:ext cx="404018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0404" y="195263"/>
            <a:ext cx="9144000" cy="11430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подготовленных Счётной палатой 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экспертных заключений на нормативные правовые акты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2013 – 2017 гг.</a:t>
            </a:r>
          </a:p>
        </p:txBody>
      </p:sp>
      <p:graphicFrame>
        <p:nvGraphicFramePr>
          <p:cNvPr id="49177" name="Object 25"/>
          <p:cNvGraphicFramePr>
            <a:graphicFrameLocks/>
          </p:cNvGraphicFramePr>
          <p:nvPr/>
        </p:nvGraphicFramePr>
        <p:xfrm>
          <a:off x="0" y="1338263"/>
          <a:ext cx="8613775" cy="4775200"/>
        </p:xfrm>
        <a:graphic>
          <a:graphicData uri="http://schemas.openxmlformats.org/presentationml/2006/ole">
            <p:oleObj spid="_x0000_s49177" name="Worksheet" r:id="rId3" imgW="9296400" imgH="5152927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87325" y="1588"/>
            <a:ext cx="885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 «Город Димитровград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80899" name="Прямоугольник 1"/>
          <p:cNvSpPr>
            <a:spLocks noChangeArrowheads="1"/>
          </p:cNvSpPr>
          <p:nvPr/>
        </p:nvSpPr>
        <p:spPr bwMode="auto">
          <a:xfrm>
            <a:off x="323850" y="4397375"/>
            <a:ext cx="84963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Три игровых комплекса, приобретённые по контракту от 26.10.2016 с ООО «ДетСтрой», на общую сумму 190,0 тыс. рублей, не были установлены на дворовых территориях. Комплексы находились фактически по адресу: г. Димитровград, пер. Енисейский, д. 1 б.</a:t>
            </a:r>
            <a:endParaRPr lang="ru-RU" altLang="ru-RU" sz="2400" b="1">
              <a:cs typeface="Times New Roman" pitchFamily="18" charset="0"/>
            </a:endParaRPr>
          </a:p>
        </p:txBody>
      </p:sp>
      <p:pic>
        <p:nvPicPr>
          <p:cNvPr id="80900" name="Рисунок 3" descr="DSCN85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598488"/>
            <a:ext cx="4060825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Рисунок 4" descr="DSCN85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4863" y="598488"/>
            <a:ext cx="407670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Рисунок 3" descr="IMG_20170413_1122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498475"/>
            <a:ext cx="41767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Рисунок 5" descr="image-0-02-04-2c30d23ad08fdd4852f12afc7eca8560ffb9ae664d17c58faad2b2172a4821c8-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4200" y="498475"/>
            <a:ext cx="4616450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Прямоугольник 2"/>
          <p:cNvSpPr>
            <a:spLocks noChangeArrowheads="1"/>
          </p:cNvSpPr>
          <p:nvPr/>
        </p:nvSpPr>
        <p:spPr bwMode="auto">
          <a:xfrm>
            <a:off x="61913" y="4508500"/>
            <a:ext cx="88217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/>
            <a:r>
              <a:rPr lang="ru-RU" sz="2200">
                <a:latin typeface="Times New Roman" pitchFamily="18" charset="0"/>
                <a:cs typeface="Times New Roman" pitchFamily="18" charset="0"/>
              </a:rPr>
              <a:t>Более шести месяцев не был установлен остановочный павильон, приобретённый МКУ «Городские дороги» по муниципальному контракту от 22.07.2016.</a:t>
            </a:r>
          </a:p>
          <a:p>
            <a:pPr indent="449263" algn="just"/>
            <a:r>
              <a:rPr lang="ru-RU" sz="2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>
                <a:latin typeface="Times New Roman" pitchFamily="18" charset="0"/>
              </a:rPr>
              <a:t>В течение </a:t>
            </a:r>
            <a:r>
              <a:rPr lang="en-US" altLang="ru-RU" sz="2200" b="1">
                <a:latin typeface="Times New Roman" pitchFamily="18" charset="0"/>
              </a:rPr>
              <a:t>I </a:t>
            </a:r>
            <a:r>
              <a:rPr lang="ru-RU" altLang="ru-RU" sz="2200" b="1">
                <a:latin typeface="Times New Roman" pitchFamily="18" charset="0"/>
              </a:rPr>
              <a:t>полугодия 2017 года</a:t>
            </a:r>
            <a:r>
              <a:rPr lang="en-US" altLang="ru-RU" sz="2200" b="1">
                <a:latin typeface="Times New Roman" pitchFamily="18" charset="0"/>
              </a:rPr>
              <a:t> </a:t>
            </a:r>
            <a:r>
              <a:rPr lang="ru-RU" altLang="ru-RU" sz="2200" b="1">
                <a:latin typeface="Times New Roman" pitchFamily="18" charset="0"/>
              </a:rPr>
              <a:t>всё закупленное в 2016 году за счёт средств областного бюджета, но неустановленное ранее оборудование в г.Димитровграде было введено в эксплуатацию.</a:t>
            </a:r>
            <a:endParaRPr lang="ru-RU" altLang="ru-RU" sz="2200" b="1">
              <a:latin typeface="Arial" charset="0"/>
            </a:endParaRPr>
          </a:p>
        </p:txBody>
      </p:sp>
      <p:sp>
        <p:nvSpPr>
          <p:cNvPr id="6" name="TextBox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0" y="29497"/>
            <a:ext cx="8856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 «Город Димитровград»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проверено использование средств, выделенных в 2016 году и </a:t>
            </a:r>
            <a:r>
              <a:rPr lang="en-US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полугодии 2017 года МО «</a:t>
            </a:r>
            <a:r>
              <a:rPr 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Карсунский</a:t>
            </a: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B0C0A9-046C-4DA5-86EA-3D25541AD312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82948" name="Объект 4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Объем проверенных средств: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541,8 млн. рублей.</a:t>
            </a:r>
            <a:endParaRPr lang="ru-RU" altLang="ru-RU" sz="3000" smtClean="0">
              <a:latin typeface="Times New Roman" pitchFamily="18" charset="0"/>
              <a:cs typeface="Times New Roman" pitchFamily="18" charset="0"/>
            </a:endParaRPr>
          </a:p>
          <a:p>
            <a:pPr marL="0" indent="354013"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Общая сумма выявленных нарушений: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25,4 млн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в т.ч. 24,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0 млн. рублей – нарушения при реализации ФЦП «Устойчивое развитие сельских территорий на 2014-2017 годы и на период до 2020 года» (далее – Программа)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МО «</a:t>
            </a:r>
            <a:r>
              <a:rPr lang="ru-RU" alt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Карсунский</a:t>
            </a: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 район»</a:t>
            </a:r>
            <a:b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</a:b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На момент проверки Счётной палаты (июль 2017 г.) некоторые участники Программы практически еще не начали строительство зданий</a:t>
            </a:r>
          </a:p>
        </p:txBody>
      </p:sp>
      <p:sp>
        <p:nvSpPr>
          <p:cNvPr id="83971" name="Номер слайда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446D12-449A-4F36-BE90-C630E291B930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83972" name="Рисунок 8" descr="IMG_26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00213"/>
            <a:ext cx="83534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TextBox 1"/>
          <p:cNvSpPr txBox="1">
            <a:spLocks noChangeArrowheads="1"/>
          </p:cNvSpPr>
          <p:nvPr/>
        </p:nvSpPr>
        <p:spPr bwMode="auto">
          <a:xfrm>
            <a:off x="141288" y="5445125"/>
            <a:ext cx="90027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Строительство жилого дома должно было быть завершено до 27.04.2017 года.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30" y="188640"/>
            <a:ext cx="8229600" cy="432048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МО «</a:t>
            </a:r>
            <a:r>
              <a:rPr lang="ru-RU" alt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Карсунский</a:t>
            </a: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 район»</a:t>
            </a:r>
          </a:p>
        </p:txBody>
      </p:sp>
      <p:sp>
        <p:nvSpPr>
          <p:cNvPr id="84995" name="Номер слайда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06FB03-B86B-4319-8028-8F68C078745B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84996" name="Рисунок 5" descr="IMG_25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92150"/>
            <a:ext cx="8418513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Box 1"/>
          <p:cNvSpPr txBox="1">
            <a:spLocks noChangeArrowheads="1"/>
          </p:cNvSpPr>
          <p:nvPr/>
        </p:nvSpPr>
        <p:spPr bwMode="auto">
          <a:xfrm>
            <a:off x="120650" y="5749925"/>
            <a:ext cx="90027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Строительство жилого дома должно было быть завершено до 25.04.2017 года.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471"/>
          </a:xfrm>
          <a:extLst/>
        </p:spPr>
        <p:txBody>
          <a:bodyPr/>
          <a:lstStyle/>
          <a:p>
            <a:pPr>
              <a:defRPr/>
            </a:pP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МО «</a:t>
            </a:r>
            <a:r>
              <a:rPr lang="ru-RU" altLang="ru-RU" sz="2800" b="1" dirty="0" err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Карсунский</a:t>
            </a:r>
            <a:r>
              <a:rPr lang="ru-RU" alt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 район»</a:t>
            </a:r>
          </a:p>
        </p:txBody>
      </p:sp>
      <p:sp>
        <p:nvSpPr>
          <p:cNvPr id="86019" name="Номер слайда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056A68-2CFC-4BDB-9B41-C977439BA464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86020" name="Рисунок 4" descr="IMG_25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728663"/>
            <a:ext cx="8343900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TextBox 1"/>
          <p:cNvSpPr txBox="1">
            <a:spLocks noChangeArrowheads="1"/>
          </p:cNvSpPr>
          <p:nvPr/>
        </p:nvSpPr>
        <p:spPr bwMode="auto">
          <a:xfrm>
            <a:off x="141288" y="5445125"/>
            <a:ext cx="90027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Строительство жилого дома должно было быть завершено до 25.04.2017 года.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омер слайда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A8FDF7-4610-44F2-9A56-3FAE3C5CFD69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87043" name="Рисунок 2" descr="IMG_2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98563"/>
            <a:ext cx="858837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TextBox 1"/>
          <p:cNvSpPr txBox="1">
            <a:spLocks noChangeArrowheads="1"/>
          </p:cNvSpPr>
          <p:nvPr/>
        </p:nvSpPr>
        <p:spPr bwMode="auto">
          <a:xfrm>
            <a:off x="0" y="628650"/>
            <a:ext cx="90455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700" b="1">
                <a:latin typeface="Times New Roman" pitchFamily="18" charset="0"/>
                <a:cs typeface="Times New Roman" pitchFamily="18" charset="0"/>
              </a:rPr>
              <a:t>Субсидии в сумме 453,6 тыс.рублей были выделены на приобретение жилья</a:t>
            </a:r>
            <a:endParaRPr lang="ru-RU" altLang="ru-RU" sz="1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457200" y="185328"/>
            <a:ext cx="8229600" cy="56917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sz="2800" b="1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МО «Карсунский район»</a:t>
            </a:r>
            <a:endParaRPr lang="ru-RU" altLang="ru-RU" sz="2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39574"/>
            <a:ext cx="8928992" cy="1127150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3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со Счетной палатой Российской Федерации и Советом </a:t>
            </a:r>
            <a:r>
              <a:rPr lang="ru-RU" sz="2300" b="1" dirty="0" err="1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</a:t>
            </a:r>
            <a:r>
              <a:rPr lang="ru-RU" sz="23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счётных органов при ней</a:t>
            </a:r>
          </a:p>
        </p:txBody>
      </p:sp>
      <p:sp>
        <p:nvSpPr>
          <p:cNvPr id="88067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8E36F5-AADB-4DCF-B461-2AE22FADE599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107504" y="2348881"/>
            <a:ext cx="8928992" cy="338171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354013" algn="just" eaLnBrk="1" fontAlgn="auto" hangingPunct="1"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2017 года в городе Ульяновске проведён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межрегиональный круглый стол «Опыт работы объединений (советов, ассоциаций) контрольно-счётных органов в субъектах Российской Федерации»,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котором принял участие Аудитор Счетной палаты Российской Федерации В.С. Катренко.</a:t>
            </a:r>
          </a:p>
          <a:p>
            <a:pPr indent="354013" algn="just" eaLnBrk="1" fontAlgn="auto" hangingPunct="1"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Параллельно, при поддержке и активном участии Губернатора, Законодательного Собрания и Счётной палаты Ульяновской области прошла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Конференции Союза МКСО,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которой приняли участие около 170 сотрудников региональных и муниципальных контрольно-счётных органов России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4" y="141534"/>
            <a:ext cx="8928992" cy="1127150"/>
          </a:xfrm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Конференция членов Союза муниципальных контрольно-счетных органов (город Ульяновск, 14-15 июня 2017 года)</a:t>
            </a:r>
            <a:r>
              <a:rPr lang="ru-RU" sz="22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</a:t>
            </a:r>
            <a:br>
              <a:rPr lang="ru-RU" sz="22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2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091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C865EE-9D41-457C-BA9C-36CF5F566D98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89092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365250"/>
            <a:ext cx="892810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107950" y="6092825"/>
            <a:ext cx="89281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sz="22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36525"/>
            <a:ext cx="8928992" cy="1996331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Конференция членов Союза муниципальных контрольно-счетных органов (город Ульяновск, 14-15 июня 2017 года)</a:t>
            </a:r>
            <a:r>
              <a:rPr lang="ru-RU" sz="22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</a:t>
            </a:r>
            <a:br>
              <a:rPr lang="ru-RU" sz="22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n w="10541" cmpd="sng">
                  <a:solidFill>
                    <a:prstClr val="black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Пленарное заседание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115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AFFF41-2360-41A5-AB11-A2938138493E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pic>
        <p:nvPicPr>
          <p:cNvPr id="9011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84313"/>
            <a:ext cx="83629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sp>
        <p:nvSpPr>
          <p:cNvPr id="36903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sp>
        <p:nvSpPr>
          <p:cNvPr id="1029" name="Rectangl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Объём средств,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проверенных Счётной палатой Ульяновской области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 проведении контрольных мероприятий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2013 – 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гг., млн. руб.</a:t>
            </a:r>
            <a:r>
              <a:rPr lang="ru-RU" sz="2400" b="1" dirty="0">
                <a:ln w="0" cmpd="sng">
                  <a:noFill/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6900" name="Object 36"/>
          <p:cNvGraphicFramePr>
            <a:graphicFrameLocks/>
          </p:cNvGraphicFramePr>
          <p:nvPr/>
        </p:nvGraphicFramePr>
        <p:xfrm>
          <a:off x="395288" y="1490663"/>
          <a:ext cx="8088312" cy="4718050"/>
        </p:xfrm>
        <a:graphic>
          <a:graphicData uri="http://schemas.openxmlformats.org/presentationml/2006/ole">
            <p:oleObj spid="_x0000_s36900" name="Worksheet" r:id="rId3" imgW="8086641" imgH="4724417" progId="Excel.Sheet.8">
              <p:embed/>
            </p:oleObj>
          </a:graphicData>
        </a:graphic>
      </p:graphicFrame>
      <p:sp>
        <p:nvSpPr>
          <p:cNvPr id="36905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BA76F3-864F-4319-91DF-F382AA2DEBC6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8643937" cy="4999037"/>
          </a:xfrm>
        </p:spPr>
        <p:txBody>
          <a:bodyPr anchor="ctr"/>
          <a:lstStyle/>
          <a:p>
            <a:pPr marL="0" indent="0" algn="just" eaLnBrk="1" hangingPunct="1">
              <a:buFont typeface="Arial" charset="0"/>
              <a:buNone/>
              <a:defRPr/>
            </a:pPr>
            <a:r>
              <a:rPr lang="ru-RU" b="1" dirty="0"/>
              <a:t>	В 2017 году вышло 9 публикаций об опыте работы органов государственного и муниципального внешнего финансового контроля Ульяновской области в федеральных журналах:</a:t>
            </a:r>
          </a:p>
          <a:p>
            <a:pPr algn="just" eaLnBrk="1" hangingPunct="1">
              <a:defRPr/>
            </a:pPr>
            <a:r>
              <a:rPr lang="ru-RU" b="1" dirty="0"/>
              <a:t>«Вестник АКСОР»,</a:t>
            </a:r>
          </a:p>
          <a:p>
            <a:pPr algn="just" eaLnBrk="1" hangingPunct="1">
              <a:defRPr/>
            </a:pPr>
            <a:r>
              <a:rPr lang="ru-RU" b="1" dirty="0"/>
              <a:t>«Государственный аудит. Право. Экономика»,</a:t>
            </a:r>
          </a:p>
          <a:p>
            <a:pPr algn="just" eaLnBrk="1" hangingPunct="1">
              <a:defRPr/>
            </a:pPr>
            <a:r>
              <a:rPr lang="ru-RU" b="1" dirty="0"/>
              <a:t>«</a:t>
            </a:r>
            <a:r>
              <a:rPr lang="ru-RU" b="1" dirty="0" err="1"/>
              <a:t>Финконтроль</a:t>
            </a:r>
            <a:r>
              <a:rPr lang="ru-RU" b="1" dirty="0"/>
              <a:t>»,</a:t>
            </a:r>
          </a:p>
          <a:p>
            <a:pPr algn="just" eaLnBrk="1" hangingPunct="1">
              <a:defRPr/>
            </a:pPr>
            <a:r>
              <a:rPr lang="ru-RU" b="1" dirty="0"/>
              <a:t>«Муниципальная власть».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54201"/>
            <a:ext cx="91440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освещение </a:t>
            </a:r>
          </a:p>
          <a:p>
            <a:pPr algn="ctr"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Счётной палаты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16015-24A8-41F3-8DDA-90C9626F107A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571636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работы контрольно-счётных органов муниципальных образований Ульяновской области в 2017 году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812925"/>
          <a:ext cx="822960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7048">
                  <a:extLst>
                    <a:ext uri="{9D8B030D-6E8A-4147-A177-3AD203B41FA5}"/>
                  </a:extLst>
                </a:gridCol>
                <a:gridCol w="1882552">
                  <a:extLst>
                    <a:ext uri="{9D8B030D-6E8A-4147-A177-3AD203B41FA5}"/>
                  </a:extLst>
                </a:gridCol>
              </a:tblGrid>
              <a:tr h="48421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2017 г.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882975">
                <a:tc>
                  <a:txBody>
                    <a:bodyPr/>
                    <a:lstStyle/>
                    <a:p>
                      <a:r>
                        <a:rPr lang="ru-RU" sz="2800" dirty="0"/>
                        <a:t>Проведено контрольных и экспертно-аналитических мероприятий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702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882975">
                <a:tc>
                  <a:txBody>
                    <a:bodyPr/>
                    <a:lstStyle/>
                    <a:p>
                      <a:r>
                        <a:rPr lang="ru-RU" sz="2800" dirty="0"/>
                        <a:t>Сумма </a:t>
                      </a:r>
                      <a:r>
                        <a:rPr lang="ru-RU" sz="2800" dirty="0" err="1"/>
                        <a:t>ревизированных</a:t>
                      </a:r>
                      <a:r>
                        <a:rPr lang="ru-RU" sz="2800" dirty="0"/>
                        <a:t> средств, </a:t>
                      </a:r>
                      <a:r>
                        <a:rPr lang="ru-RU" sz="2800" dirty="0" err="1"/>
                        <a:t>млн.руб</a:t>
                      </a:r>
                      <a:r>
                        <a:rPr lang="ru-RU" sz="28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3 717,9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8829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/>
                        <a:t>Объем выявленных нарушений, </a:t>
                      </a:r>
                      <a:r>
                        <a:rPr lang="ru-RU" sz="2800" dirty="0" err="1"/>
                        <a:t>млн.руб</a:t>
                      </a:r>
                      <a:r>
                        <a:rPr lang="ru-RU" sz="28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504,1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11439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/>
                        <a:t>Выявлено неэффективное использование средств, </a:t>
                      </a:r>
                      <a:r>
                        <a:rPr lang="ru-RU" sz="2800" dirty="0" err="1"/>
                        <a:t>млн.руб</a:t>
                      </a:r>
                      <a:r>
                        <a:rPr lang="ru-RU" sz="28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185,8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341932"/>
          </a:xfrm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работы контрольно-счётных органов муниципальных образований Ульяновской области в 2017 году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19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7048">
                  <a:extLst>
                    <a:ext uri="{9D8B030D-6E8A-4147-A177-3AD203B41FA5}"/>
                  </a:extLst>
                </a:gridCol>
                <a:gridCol w="1882552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2017 г.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1094616">
                <a:tc>
                  <a:txBody>
                    <a:bodyPr/>
                    <a:lstStyle/>
                    <a:p>
                      <a:r>
                        <a:rPr lang="ru-RU" sz="2800" dirty="0"/>
                        <a:t>Возмещено средств и устранено нарушений по результатам</a:t>
                      </a:r>
                      <a:r>
                        <a:rPr lang="ru-RU" sz="2800" baseline="0" dirty="0"/>
                        <a:t> работы МКСО</a:t>
                      </a:r>
                      <a:r>
                        <a:rPr lang="ru-RU" sz="2800" dirty="0"/>
                        <a:t>, </a:t>
                      </a:r>
                      <a:r>
                        <a:rPr lang="ru-RU" sz="2800" dirty="0" err="1"/>
                        <a:t>млн.руб</a:t>
                      </a:r>
                      <a:r>
                        <a:rPr lang="ru-RU" sz="28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489,9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1080120">
                <a:tc>
                  <a:txBody>
                    <a:bodyPr/>
                    <a:lstStyle/>
                    <a:p>
                      <a:r>
                        <a:rPr lang="ru-RU" sz="2800" dirty="0"/>
                        <a:t>Количество материалов, направленных МКСО в органы прокуратуры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309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12241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/>
                        <a:t>Количество публикаций в СМИ о результатах</a:t>
                      </a:r>
                      <a:r>
                        <a:rPr lang="ru-RU" sz="2800" baseline="0" dirty="0"/>
                        <a:t> работы МКСО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172</a:t>
                      </a: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контрольных мероприятий, проведённых контрольно-счётными органами муниципальных образований Ульяновской области в 2013 - 2017 годах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772" name="Object 52"/>
          <p:cNvGraphicFramePr>
            <a:graphicFrameLocks noGrp="1"/>
          </p:cNvGraphicFramePr>
          <p:nvPr>
            <p:ph idx="1"/>
          </p:nvPr>
        </p:nvGraphicFramePr>
        <p:xfrm>
          <a:off x="500063" y="1298575"/>
          <a:ext cx="8104187" cy="5514975"/>
        </p:xfrm>
        <a:graphic>
          <a:graphicData uri="http://schemas.openxmlformats.org/presentationml/2006/ole">
            <p:oleObj spid="_x0000_s30772" name="Worksheet" r:id="rId3" imgW="11791984" imgH="972496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6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4868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-15911" y="-27384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Объём средств,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проверенных 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контрольно-счётными органами муниципальных образований 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Ульяновской области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 проведении контрольных мероприятий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2013 – 2017 годах, млн. руб.</a:t>
            </a:r>
            <a:r>
              <a:rPr lang="ru-RU" sz="2400" b="1" dirty="0">
                <a:ln w="0" cmpd="sng">
                  <a:noFill/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4865" name="Object 49"/>
          <p:cNvGraphicFramePr>
            <a:graphicFrameLocks/>
          </p:cNvGraphicFramePr>
          <p:nvPr/>
        </p:nvGraphicFramePr>
        <p:xfrm>
          <a:off x="395288" y="1758950"/>
          <a:ext cx="8078787" cy="4699000"/>
        </p:xfrm>
        <a:graphic>
          <a:graphicData uri="http://schemas.openxmlformats.org/presentationml/2006/ole">
            <p:oleObj spid="_x0000_s34865" name="Worksheet" r:id="rId3" imgW="8077200" imgH="4705234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2019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j-ea"/>
                <a:cs typeface="+mj-cs"/>
              </a:rPr>
              <a:t>Сумма финансовых нарушений,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+mn-lt"/>
              <a:ea typeface="+mj-ea"/>
              <a:cs typeface="+mj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j-ea"/>
                <a:cs typeface="+mj-cs"/>
              </a:rPr>
              <a:t>выявленных контрольно-счётными органами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j-ea"/>
                <a:cs typeface="+mj-cs"/>
              </a:rPr>
              <a:t>муниципальных образований Ульяновской области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j-ea"/>
                <a:cs typeface="+mj-cs"/>
              </a:rPr>
              <a:t>в ходе контрольных мероприятий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j-ea"/>
                <a:cs typeface="+mj-cs"/>
              </a:rPr>
              <a:t>в 2013 – 2017 годах, млн. руб.</a:t>
            </a:r>
          </a:p>
        </p:txBody>
      </p:sp>
      <p:graphicFrame>
        <p:nvGraphicFramePr>
          <p:cNvPr id="42016" name="Object 32"/>
          <p:cNvGraphicFramePr>
            <a:graphicFrameLocks/>
          </p:cNvGraphicFramePr>
          <p:nvPr/>
        </p:nvGraphicFramePr>
        <p:xfrm>
          <a:off x="190500" y="1268413"/>
          <a:ext cx="8702675" cy="5473700"/>
        </p:xfrm>
        <a:graphic>
          <a:graphicData uri="http://schemas.openxmlformats.org/presentationml/2006/ole">
            <p:oleObj spid="_x0000_s42016" name="Worksheet" r:id="rId3" imgW="10010657" imgH="6800772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4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3044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0" y="14799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j-lt"/>
                <a:ea typeface="+mj-ea"/>
                <a:cs typeface="+mj-cs"/>
              </a:rPr>
              <a:t>Сумма неэффективного использования бюджетных средств,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+mj-lt"/>
              <a:ea typeface="+mj-ea"/>
              <a:cs typeface="+mj-cs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j-lt"/>
                <a:ea typeface="+mj-ea"/>
                <a:cs typeface="+mj-cs"/>
              </a:rPr>
              <a:t>выявленная 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контрольно-счётными органами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муниципальных образований 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j-lt"/>
                <a:ea typeface="+mj-ea"/>
                <a:cs typeface="+mj-cs"/>
              </a:rPr>
              <a:t>Ульяновской области в ходе контрольных мероприятий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j-lt"/>
                <a:ea typeface="+mj-ea"/>
                <a:cs typeface="+mj-cs"/>
              </a:rPr>
              <a:t>в 2013 – 2017 годах, млн. руб. </a:t>
            </a:r>
          </a:p>
        </p:txBody>
      </p:sp>
      <p:graphicFrame>
        <p:nvGraphicFramePr>
          <p:cNvPr id="43041" name="Object 33"/>
          <p:cNvGraphicFramePr>
            <a:graphicFrameLocks/>
          </p:cNvGraphicFramePr>
          <p:nvPr/>
        </p:nvGraphicFramePr>
        <p:xfrm>
          <a:off x="611188" y="836613"/>
          <a:ext cx="7632700" cy="5689600"/>
        </p:xfrm>
        <a:graphic>
          <a:graphicData uri="http://schemas.openxmlformats.org/presentationml/2006/ole">
            <p:oleObj spid="_x0000_s43041" name="Worksheet" r:id="rId3" imgW="11801424" imgH="728656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12"/>
            <a:ext cx="9144000" cy="1071562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n-ea"/>
                <a:cs typeface="+mn-cs"/>
              </a:rPr>
              <a:t>Возмещено денежных средств и устранено нарушений по итогам контрольных мероприятий, проведённых контрольно-счётными органами муниципальных образований 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n-ea"/>
                <a:cs typeface="+mn-cs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n-lt"/>
                <a:ea typeface="+mn-ea"/>
                <a:cs typeface="+mn-cs"/>
              </a:rPr>
              <a:t>Ульяновской области в 2013-2017 годах, млн.руб.</a:t>
            </a:r>
          </a:p>
        </p:txBody>
      </p:sp>
      <p:graphicFrame>
        <p:nvGraphicFramePr>
          <p:cNvPr id="44067" name="Object 35"/>
          <p:cNvGraphicFramePr>
            <a:graphicFrameLocks noGrp="1"/>
          </p:cNvGraphicFramePr>
          <p:nvPr>
            <p:ph idx="1"/>
          </p:nvPr>
        </p:nvGraphicFramePr>
        <p:xfrm>
          <a:off x="250825" y="1844675"/>
          <a:ext cx="8713788" cy="4752975"/>
        </p:xfrm>
        <a:graphic>
          <a:graphicData uri="http://schemas.openxmlformats.org/presentationml/2006/ole">
            <p:oleObj spid="_x0000_s44067" name="Worksheet" r:id="rId4" imgW="8734543" imgH="450529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992888" cy="1296974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</a:rPr>
              <a:t>Административные дела, возбуждённые по материалам проверок контрольно-счётных органов муниципальных образований Ульяновской области</a:t>
            </a:r>
          </a:p>
        </p:txBody>
      </p:sp>
      <p:sp>
        <p:nvSpPr>
          <p:cNvPr id="100355" name="Содержимое 2"/>
          <p:cNvSpPr>
            <a:spLocks noGrp="1"/>
          </p:cNvSpPr>
          <p:nvPr>
            <p:ph idx="1"/>
          </p:nvPr>
        </p:nvSpPr>
        <p:spPr>
          <a:xfrm>
            <a:off x="395288" y="2492375"/>
            <a:ext cx="8229600" cy="3532188"/>
          </a:xfrm>
        </p:spPr>
        <p:txBody>
          <a:bodyPr anchor="ctr"/>
          <a:lstStyle/>
          <a:p>
            <a:pPr marL="0" indent="538163" algn="just">
              <a:buFont typeface="Arial" charset="0"/>
              <a:buNone/>
            </a:pPr>
            <a:r>
              <a:rPr lang="ru-RU" smtClean="0"/>
              <a:t>По материалам проверок, проведённых муниципальными контрольно-счётными органами, в 2017 году было составлено </a:t>
            </a:r>
            <a:r>
              <a:rPr lang="ru-RU" b="1" smtClean="0"/>
              <a:t>48 административных протоколов</a:t>
            </a:r>
            <a:r>
              <a:rPr lang="ru-RU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7241D-6ADB-4E50-B4F4-16A4DA1DC2B6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68" y="269322"/>
            <a:ext cx="8607564" cy="1317366"/>
          </a:xfrm>
          <a:extLst/>
        </p:spPr>
        <p:txBody>
          <a:bodyPr/>
          <a:lstStyle/>
          <a:p>
            <a:pPr>
              <a:defRPr/>
            </a:pPr>
            <a:r>
              <a:rPr lang="ru-RU" sz="2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будет проверено использование средств, выделенных на реализацию государственных программ Ульяновской области и приоритетных  проектов:</a:t>
            </a:r>
          </a:p>
        </p:txBody>
      </p:sp>
      <p:sp>
        <p:nvSpPr>
          <p:cNvPr id="101379" name="Содержимое 2"/>
          <p:cNvSpPr>
            <a:spLocks noGrp="1"/>
          </p:cNvSpPr>
          <p:nvPr>
            <p:ph idx="1"/>
          </p:nvPr>
        </p:nvSpPr>
        <p:spPr>
          <a:xfrm>
            <a:off x="206375" y="1628775"/>
            <a:ext cx="8718550" cy="4989513"/>
          </a:xfrm>
        </p:spPr>
        <p:txBody>
          <a:bodyPr anchor="ctr"/>
          <a:lstStyle/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Ремонт автомобильных дорог в муниципальных образованиях Ульяновской области - (ГП «Развитие транспортной системы Ульяновской области» на 2014-2020 годы) ;</a:t>
            </a:r>
          </a:p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Ремонт дворовых территорий в МО «город Ульяновск» - (ПП «Формирование комфортной городской среды»);</a:t>
            </a:r>
          </a:p>
        </p:txBody>
      </p:sp>
      <p:sp>
        <p:nvSpPr>
          <p:cNvPr id="101380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8999A8-C031-4ED8-ACF3-D5AB4C698234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01" name="Object 25"/>
          <p:cNvGraphicFramePr>
            <a:graphicFrameLocks/>
          </p:cNvGraphicFramePr>
          <p:nvPr/>
        </p:nvGraphicFramePr>
        <p:xfrm>
          <a:off x="31750" y="1773238"/>
          <a:ext cx="8613775" cy="4775200"/>
        </p:xfrm>
        <a:graphic>
          <a:graphicData uri="http://schemas.openxmlformats.org/presentationml/2006/ole">
            <p:oleObj spid="_x0000_s50201" name="Worksheet" r:id="rId3" imgW="9296400" imgH="5152927" progId="Excel.Sheet.8">
              <p:embed/>
            </p:oleObj>
          </a:graphicData>
        </a:graphic>
      </p:graphicFrame>
      <p:sp>
        <p:nvSpPr>
          <p:cNvPr id="6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" y="429660"/>
            <a:ext cx="8229600" cy="11430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объектов, 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проверенных Счётной палатой при проведении контрольных мероприятий 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2013-2017 годах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68" y="269322"/>
            <a:ext cx="8607564" cy="1317366"/>
          </a:xfrm>
          <a:extLst/>
        </p:spPr>
        <p:txBody>
          <a:bodyPr/>
          <a:lstStyle/>
          <a:p>
            <a:pPr>
              <a:defRPr/>
            </a:pPr>
            <a:r>
              <a:rPr lang="ru-RU" sz="2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будет проверено использование средств, выделенных на реализацию государственных программ Ульяновской области и приоритетных  проектов:</a:t>
            </a:r>
          </a:p>
        </p:txBody>
      </p:sp>
      <p:sp>
        <p:nvSpPr>
          <p:cNvPr id="102403" name="Содержимое 2"/>
          <p:cNvSpPr>
            <a:spLocks noGrp="1"/>
          </p:cNvSpPr>
          <p:nvPr>
            <p:ph idx="1"/>
          </p:nvPr>
        </p:nvSpPr>
        <p:spPr>
          <a:xfrm>
            <a:off x="206375" y="1628775"/>
            <a:ext cx="8718550" cy="4989513"/>
          </a:xfrm>
        </p:spPr>
        <p:txBody>
          <a:bodyPr anchor="ctr"/>
          <a:lstStyle/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Строительство водоводов в муниципальных образованиях Ульяновской области - (ГП «Развитие жилищно-коммунального хозяйства и повышение энергетической эффективности в Ульяновской области на 2014-2018 годы» (п/п Чистая вода)»;</a:t>
            </a:r>
          </a:p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Ремонт гидротехнических сооружений в муниципальных образованиях Ульяновской области - (ГП «Охрана окружающей среды и восстановление природных ресурсов в Ульяновской области» на 2014-2020 годы)</a:t>
            </a:r>
          </a:p>
        </p:txBody>
      </p:sp>
      <p:sp>
        <p:nvSpPr>
          <p:cNvPr id="102404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B20C12-4AA4-4476-B625-0D9265147DDC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767" y="295266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в ходе контрольных мероприятий будет проверено:</a:t>
            </a:r>
          </a:p>
        </p:txBody>
      </p:sp>
      <p:sp>
        <p:nvSpPr>
          <p:cNvPr id="103427" name="Содержимое 2"/>
          <p:cNvSpPr>
            <a:spLocks noGrp="1"/>
          </p:cNvSpPr>
          <p:nvPr>
            <p:ph idx="1"/>
          </p:nvPr>
        </p:nvSpPr>
        <p:spPr>
          <a:xfrm>
            <a:off x="261938" y="1628775"/>
            <a:ext cx="8424862" cy="4679950"/>
          </a:xfrm>
        </p:spPr>
        <p:txBody>
          <a:bodyPr anchor="ctr"/>
          <a:lstStyle/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Использование средств областного бюджета выделенных на реконструкцию части здания – нежилых помещений под размещение Государственного архива Ульяновской области;</a:t>
            </a:r>
          </a:p>
          <a:p>
            <a:pPr algn="just"/>
            <a:endParaRPr lang="ru-RU" alt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Использование средств областного бюджета, выделенных на строительство общеобразовательной организации на 1000 ученических мест в микрорайоне «Запад-1» в Засвияжском районе города Ульяновска</a:t>
            </a:r>
          </a:p>
        </p:txBody>
      </p:sp>
      <p:sp>
        <p:nvSpPr>
          <p:cNvPr id="103428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9AD419-5BC0-4618-93FF-A8C3EDCDDD7A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9141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будут  проведены комплексные проверки учреждений здравоохранения:</a:t>
            </a:r>
          </a:p>
        </p:txBody>
      </p:sp>
      <p:sp>
        <p:nvSpPr>
          <p:cNvPr id="104451" name="Содержимое 2"/>
          <p:cNvSpPr>
            <a:spLocks noGrp="1"/>
          </p:cNvSpPr>
          <p:nvPr>
            <p:ph idx="1"/>
          </p:nvPr>
        </p:nvSpPr>
        <p:spPr>
          <a:xfrm>
            <a:off x="255588" y="2068513"/>
            <a:ext cx="8424862" cy="2720975"/>
          </a:xfrm>
        </p:spPr>
        <p:txBody>
          <a:bodyPr anchor="ctr"/>
          <a:lstStyle/>
          <a:p>
            <a:pPr algn="just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ГУЗ «Ульяновская областная клиническая больница»;</a:t>
            </a:r>
          </a:p>
          <a:p>
            <a:pPr algn="just"/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ГУЗ «Центральная городская клиническая больница»</a:t>
            </a:r>
          </a:p>
        </p:txBody>
      </p:sp>
      <p:sp>
        <p:nvSpPr>
          <p:cNvPr id="104452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6452EA-C62E-49F8-8B12-F828FAC57D6D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9141"/>
            <a:ext cx="8229600" cy="1285884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будут  проведены комплексные проверки образовательных учреждений:</a:t>
            </a:r>
          </a:p>
        </p:txBody>
      </p:sp>
      <p:sp>
        <p:nvSpPr>
          <p:cNvPr id="105475" name="Содержимое 2"/>
          <p:cNvSpPr>
            <a:spLocks noGrp="1"/>
          </p:cNvSpPr>
          <p:nvPr>
            <p:ph idx="1"/>
          </p:nvPr>
        </p:nvSpPr>
        <p:spPr>
          <a:xfrm>
            <a:off x="273050" y="1858963"/>
            <a:ext cx="8424863" cy="3730625"/>
          </a:xfrm>
        </p:spPr>
        <p:txBody>
          <a:bodyPr anchor="ctr"/>
          <a:lstStyle/>
          <a:p>
            <a:pPr algn="just"/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ОГАПОУ «Ульяновский авиационный колледж - Межрегиональный центр компетенций»</a:t>
            </a:r>
          </a:p>
        </p:txBody>
      </p:sp>
      <p:sp>
        <p:nvSpPr>
          <p:cNvPr id="105476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66482C6-4C40-477D-9F00-488FF2F19B5F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5059"/>
            <a:ext cx="8229600" cy="1797040"/>
          </a:xfrm>
          <a:extLst/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совместно с МКСО</a:t>
            </a:r>
            <a:b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 году будут проведены комплексные контрольные мероприятия в муниципальных образованиях:</a:t>
            </a:r>
          </a:p>
        </p:txBody>
      </p:sp>
      <p:sp>
        <p:nvSpPr>
          <p:cNvPr id="106499" name="Содержимое 2"/>
          <p:cNvSpPr>
            <a:spLocks noGrp="1"/>
          </p:cNvSpPr>
          <p:nvPr>
            <p:ph idx="1"/>
          </p:nvPr>
        </p:nvSpPr>
        <p:spPr>
          <a:xfrm>
            <a:off x="457200" y="2205038"/>
            <a:ext cx="8229600" cy="3311525"/>
          </a:xfrm>
        </p:spPr>
        <p:txBody>
          <a:bodyPr anchor="ctr"/>
          <a:lstStyle/>
          <a:p>
            <a:r>
              <a:rPr lang="ru-RU" altLang="ru-RU" sz="280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Сурский район»;</a:t>
            </a:r>
          </a:p>
          <a:p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«Новоспасский район»;</a:t>
            </a:r>
          </a:p>
          <a:p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«Чердаклинский район»;</a:t>
            </a:r>
          </a:p>
          <a:p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«Мелекесский район»;</a:t>
            </a:r>
          </a:p>
          <a:p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«Барышский район»</a:t>
            </a:r>
          </a:p>
        </p:txBody>
      </p:sp>
      <p:sp>
        <p:nvSpPr>
          <p:cNvPr id="106500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0CE8C1-1D68-442F-B1A6-2F797EDD71A3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1316087"/>
          </a:xfrm>
          <a:extLst/>
        </p:spPr>
        <p:txBody>
          <a:bodyPr/>
          <a:lstStyle/>
          <a:p>
            <a:pPr>
              <a:lnSpc>
                <a:spcPts val="3500"/>
              </a:lnSpc>
              <a:defRPr/>
            </a:pPr>
            <a:r>
              <a:rPr lang="ru-RU" sz="2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 будут проведены контрольные мероприятия в отношении учреждений:</a:t>
            </a:r>
          </a:p>
        </p:txBody>
      </p:sp>
      <p:sp>
        <p:nvSpPr>
          <p:cNvPr id="107523" name="Содержимое 2"/>
          <p:cNvSpPr>
            <a:spLocks noGrp="1"/>
          </p:cNvSpPr>
          <p:nvPr>
            <p:ph idx="1"/>
          </p:nvPr>
        </p:nvSpPr>
        <p:spPr>
          <a:xfrm>
            <a:off x="179388" y="1757363"/>
            <a:ext cx="8623300" cy="4294187"/>
          </a:xfrm>
        </p:spPr>
        <p:txBody>
          <a:bodyPr anchor="ctr"/>
          <a:lstStyle/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ОГКУ «Управление делами Ульяновской области»;</a:t>
            </a:r>
          </a:p>
          <a:p>
            <a:pPr algn="just"/>
            <a:endParaRPr lang="ru-RU" alt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ОГАУ «Издательский дом «Ульяновская правда»;</a:t>
            </a:r>
          </a:p>
          <a:p>
            <a:pPr algn="just"/>
            <a:endParaRPr lang="ru-RU" alt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ОГКУ «Корпорация развития интернет-технологий МФЦ представления государственных и муниципальных услуг Ульяновской области»</a:t>
            </a:r>
          </a:p>
        </p:txBody>
      </p:sp>
      <p:sp>
        <p:nvSpPr>
          <p:cNvPr id="107524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0B42BE-A121-4A33-AF40-D8701B090E21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440160"/>
          </a:xfrm>
          <a:extLst/>
        </p:spPr>
        <p:txBody>
          <a:bodyPr/>
          <a:lstStyle/>
          <a:p>
            <a:pPr>
              <a:defRPr/>
            </a:pPr>
            <a:r>
              <a:rPr lang="ru-RU" sz="28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в 2018 году будут проведены проверки финансово-хозяйственной деятельности учреждений:</a:t>
            </a:r>
          </a:p>
        </p:txBody>
      </p:sp>
      <p:sp>
        <p:nvSpPr>
          <p:cNvPr id="108547" name="Содержимое 2"/>
          <p:cNvSpPr>
            <a:spLocks noGrp="1"/>
          </p:cNvSpPr>
          <p:nvPr>
            <p:ph idx="1"/>
          </p:nvPr>
        </p:nvSpPr>
        <p:spPr>
          <a:xfrm>
            <a:off x="452438" y="2997200"/>
            <a:ext cx="8229600" cy="2922588"/>
          </a:xfrm>
        </p:spPr>
        <p:txBody>
          <a:bodyPr anchor="ctr"/>
          <a:lstStyle/>
          <a:p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ОГАУ «Региональный градостроительный центр»;</a:t>
            </a:r>
          </a:p>
          <a:p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ОГКУ «Региональный земельно-имущественный информационный центр»</a:t>
            </a:r>
          </a:p>
          <a:p>
            <a:endParaRPr lang="ru-RU" alt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548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EC0534-8CC9-4A8F-A9AE-8C17451F86BE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725" y="260648"/>
            <a:ext cx="8607564" cy="1317366"/>
          </a:xfrm>
          <a:extLst/>
        </p:spPr>
        <p:txBody>
          <a:bodyPr/>
          <a:lstStyle/>
          <a:p>
            <a:pPr>
              <a:defRPr/>
            </a:pPr>
            <a:r>
              <a:rPr lang="ru-RU" sz="2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Счётной палатой Ульяновской области в 2018 году  запланированы параллельные и совместные со Счетной палатой Российской Федерации экспертно-аналитические  мероприятия</a:t>
            </a:r>
          </a:p>
        </p:txBody>
      </p:sp>
      <p:sp>
        <p:nvSpPr>
          <p:cNvPr id="109571" name="Содержимое 2"/>
          <p:cNvSpPr>
            <a:spLocks noGrp="1"/>
          </p:cNvSpPr>
          <p:nvPr>
            <p:ph idx="1"/>
          </p:nvPr>
        </p:nvSpPr>
        <p:spPr>
          <a:xfrm>
            <a:off x="212725" y="1844675"/>
            <a:ext cx="8718550" cy="4511675"/>
          </a:xfrm>
        </p:spPr>
        <p:txBody>
          <a:bodyPr anchor="ctr"/>
          <a:lstStyle/>
          <a:p>
            <a:pPr marL="0" indent="0" algn="just">
              <a:buFont typeface="Arial" charset="0"/>
              <a:buNone/>
            </a:pP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«Анализ и оценка расходов по финансированию и материально-техническому оснащению деятельности мировых судей в 2012-2017 гг.»;</a:t>
            </a:r>
          </a:p>
          <a:p>
            <a:pPr marL="0" indent="0" algn="just">
              <a:buFont typeface="Arial" charset="0"/>
              <a:buNone/>
            </a:pPr>
            <a:endParaRPr lang="ru-RU" altLang="ru-RU" sz="8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altLang="ru-RU" sz="300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3000" b="1" smtClean="0">
                <a:latin typeface="Times New Roman" pitchFamily="18" charset="0"/>
                <a:cs typeface="Times New Roman" pitchFamily="18" charset="0"/>
              </a:rPr>
              <a:t>Анализ использования субвенций на осуществление полномочий по первичному воинскому учету на территориях, где отсутствуют военные комиссариаты, выделенных в 2016-2017 гг.»</a:t>
            </a:r>
          </a:p>
        </p:txBody>
      </p:sp>
      <p:sp>
        <p:nvSpPr>
          <p:cNvPr id="109572" name="Номер слайда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D85B21-1BAD-4238-9632-443BD4441885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Содержимое 3" descr="ГербСчетнойПалаты cop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0"/>
            <a:ext cx="24526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934905"/>
            <a:ext cx="9144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905">
                <a:solidFill>
                  <a:schemeClr val="tx1"/>
                </a:solidFill>
              </a:ln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Об итогах дея</a:t>
            </a: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тельности Счётной палаты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>
                  <a:solidFill>
                    <a:schemeClr val="tx1"/>
                  </a:solidFill>
                </a:ln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Ульяновской области в 2017 году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1905">
                <a:solidFill>
                  <a:schemeClr val="tx1"/>
                </a:solidFill>
              </a:ln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A6FC45-523D-44A9-BBE0-D985C782C821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110597" name="TextBox 4"/>
          <p:cNvSpPr txBox="1">
            <a:spLocks noChangeArrowheads="1"/>
          </p:cNvSpPr>
          <p:nvPr/>
        </p:nvSpPr>
        <p:spPr bwMode="auto">
          <a:xfrm>
            <a:off x="4071938" y="4510088"/>
            <a:ext cx="48577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Председатель</a:t>
            </a:r>
          </a:p>
          <a:p>
            <a:r>
              <a:rPr lang="ru-RU" sz="3200" b="1"/>
              <a:t>Счётной палаты </a:t>
            </a:r>
          </a:p>
          <a:p>
            <a:r>
              <a:rPr lang="ru-RU" sz="3200" b="1"/>
              <a:t>Ульяновской области </a:t>
            </a:r>
          </a:p>
          <a:p>
            <a:r>
              <a:rPr lang="ru-RU" sz="3200" b="1"/>
              <a:t>И.И. Егоров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6715" y="90488"/>
            <a:ext cx="9144000" cy="1143000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нарушений, 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выявленных Счётной палатой Ульяновской области</a:t>
            </a:r>
            <a:b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2013 - 2017 гг.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086" name="Object 30"/>
          <p:cNvGraphicFramePr>
            <a:graphicFrameLocks/>
          </p:cNvGraphicFramePr>
          <p:nvPr/>
        </p:nvGraphicFramePr>
        <p:xfrm>
          <a:off x="0" y="1412875"/>
          <a:ext cx="9144000" cy="5308600"/>
        </p:xfrm>
        <a:graphic>
          <a:graphicData uri="http://schemas.openxmlformats.org/presentationml/2006/ole">
            <p:oleObj spid="_x0000_s45086" name="Worksheet" r:id="rId3" imgW="10572784" imgH="6705668" progId="Excel.Sheet.8">
              <p:embed/>
            </p:oleObj>
          </a:graphicData>
        </a:graphic>
      </p:graphicFrame>
      <p:sp>
        <p:nvSpPr>
          <p:cNvPr id="45089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A23A08-E30A-43C9-A302-140F375E33B4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5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38952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029" name="Rectangl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0" y="1822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финансовых нарушений,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выявленных Счётной палатой Ульяновской области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2013 – 2017 гг., млн. руб.</a:t>
            </a:r>
          </a:p>
        </p:txBody>
      </p:sp>
      <p:graphicFrame>
        <p:nvGraphicFramePr>
          <p:cNvPr id="38949" name="Object 37"/>
          <p:cNvGraphicFramePr>
            <a:graphicFrameLocks/>
          </p:cNvGraphicFramePr>
          <p:nvPr/>
        </p:nvGraphicFramePr>
        <p:xfrm>
          <a:off x="107950" y="1341438"/>
          <a:ext cx="8737600" cy="5516562"/>
        </p:xfrm>
        <a:graphic>
          <a:graphicData uri="http://schemas.openxmlformats.org/presentationml/2006/ole">
            <p:oleObj spid="_x0000_s38949" name="Worksheet" r:id="rId3" imgW="11734800" imgH="7743710" progId="Excel.Sheet.8">
              <p:embed/>
            </p:oleObj>
          </a:graphicData>
        </a:graphic>
      </p:graphicFrame>
      <p:sp>
        <p:nvSpPr>
          <p:cNvPr id="38954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22ECF0-BB9D-40F3-B4DF-760EC41B7584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0" y="0"/>
            <a:ext cx="9144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Структура нарушений,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выявленных Счётной палатой Ульяновской области в 2017 году</a:t>
            </a:r>
          </a:p>
        </p:txBody>
      </p:sp>
      <p:graphicFrame>
        <p:nvGraphicFramePr>
          <p:cNvPr id="47131" name="Object 27"/>
          <p:cNvGraphicFramePr>
            <a:graphicFrameLocks/>
          </p:cNvGraphicFramePr>
          <p:nvPr/>
        </p:nvGraphicFramePr>
        <p:xfrm>
          <a:off x="73025" y="779463"/>
          <a:ext cx="8831263" cy="5060950"/>
        </p:xfrm>
        <a:graphic>
          <a:graphicData uri="http://schemas.openxmlformats.org/presentationml/2006/ole">
            <p:oleObj spid="_x0000_s47131" name="Chart" r:id="rId3" imgW="8896384" imgH="5095918" progId="Excel.Chart.8">
              <p:embed/>
            </p:oleObj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0" y="5929313"/>
            <a:ext cx="91440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Общая сумма выявленных нарушений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318,2 млн. рублей</a:t>
            </a:r>
          </a:p>
        </p:txBody>
      </p:sp>
      <p:sp>
        <p:nvSpPr>
          <p:cNvPr id="47135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B39B27-E8AA-42FB-9393-9E63F197C22F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40999" name="Rectangle 3"/>
          <p:cNvSpPr>
            <a:spLocks noChangeArrowheads="1"/>
          </p:cNvSpPr>
          <p:nvPr/>
        </p:nvSpPr>
        <p:spPr bwMode="auto">
          <a:xfrm>
            <a:off x="0" y="468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029" name="Rectangl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0" y="-9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Сумма неэффективного использования бюджетных средств, </a:t>
            </a:r>
            <a:endParaRPr lang="en-US" sz="24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выявленная Счётной палатой Ульяновской области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2013 –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гг.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млн. руб</a:t>
            </a:r>
            <a:r>
              <a:rPr lang="ru-RU" sz="24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CC"/>
                </a:solidFill>
                <a:latin typeface="+mj-lt"/>
                <a:ea typeface="+mj-ea"/>
                <a:cs typeface="+mj-cs"/>
              </a:rPr>
              <a:t>. </a:t>
            </a:r>
          </a:p>
        </p:txBody>
      </p:sp>
      <p:graphicFrame>
        <p:nvGraphicFramePr>
          <p:cNvPr id="40996" name="Object 36"/>
          <p:cNvGraphicFramePr>
            <a:graphicFrameLocks/>
          </p:cNvGraphicFramePr>
          <p:nvPr/>
        </p:nvGraphicFramePr>
        <p:xfrm>
          <a:off x="209550" y="1200150"/>
          <a:ext cx="8696325" cy="4714875"/>
        </p:xfrm>
        <a:graphic>
          <a:graphicData uri="http://schemas.openxmlformats.org/presentationml/2006/ole">
            <p:oleObj spid="_x0000_s40996" name="Worksheet" r:id="rId3" imgW="8696241" imgH="4533938" progId="Excel.Sheet.8">
              <p:embed/>
            </p:oleObj>
          </a:graphicData>
        </a:graphic>
      </p:graphicFrame>
      <p:sp>
        <p:nvSpPr>
          <p:cNvPr id="41001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2B8B7A-86B5-4C52-9414-50DE71AF7022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3626</TotalTime>
  <Words>905</Words>
  <Application>Microsoft Office PowerPoint</Application>
  <PresentationFormat>Экран (4:3)</PresentationFormat>
  <Paragraphs>169</Paragraphs>
  <Slides>58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4" baseType="lpstr">
      <vt:lpstr>Calibri</vt:lpstr>
      <vt:lpstr>Arial</vt:lpstr>
      <vt:lpstr>Times New Roman</vt:lpstr>
      <vt:lpstr>Тема Office</vt:lpstr>
      <vt:lpstr>Worksheet</vt:lpstr>
      <vt:lpstr>Chart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счетная палата</dc:creator>
  <cp:lastModifiedBy>user</cp:lastModifiedBy>
  <cp:revision>218</cp:revision>
  <cp:lastPrinted>2018-02-21T05:58:28Z</cp:lastPrinted>
  <dcterms:created xsi:type="dcterms:W3CDTF">2015-01-29T10:27:39Z</dcterms:created>
  <dcterms:modified xsi:type="dcterms:W3CDTF">2018-02-21T10:06:11Z</dcterms:modified>
</cp:coreProperties>
</file>