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charts/chart3.xml" ContentType="application/vnd.openxmlformats-officedocument.drawingml.chart+xml"/>
  <Default Extension="xlsx" ContentType="application/vnd.openxmlformats-officedocument.spreadsheetml.sheet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62" r:id="rId4"/>
    <p:sldId id="321" r:id="rId5"/>
    <p:sldId id="259" r:id="rId6"/>
    <p:sldId id="281" r:id="rId7"/>
    <p:sldId id="263" r:id="rId8"/>
    <p:sldId id="264" r:id="rId9"/>
    <p:sldId id="283" r:id="rId10"/>
    <p:sldId id="282" r:id="rId11"/>
    <p:sldId id="284" r:id="rId12"/>
    <p:sldId id="326" r:id="rId13"/>
    <p:sldId id="318" r:id="rId14"/>
    <p:sldId id="319" r:id="rId15"/>
    <p:sldId id="325" r:id="rId16"/>
    <p:sldId id="322" r:id="rId17"/>
    <p:sldId id="310" r:id="rId18"/>
    <p:sldId id="309" r:id="rId19"/>
    <p:sldId id="291" r:id="rId20"/>
    <p:sldId id="292" r:id="rId21"/>
    <p:sldId id="293" r:id="rId22"/>
    <p:sldId id="312" r:id="rId23"/>
    <p:sldId id="277" r:id="rId24"/>
    <p:sldId id="266" r:id="rId25"/>
    <p:sldId id="295" r:id="rId26"/>
    <p:sldId id="267" r:id="rId27"/>
    <p:sldId id="298" r:id="rId28"/>
    <p:sldId id="278" r:id="rId29"/>
    <p:sldId id="268" r:id="rId30"/>
    <p:sldId id="328" r:id="rId31"/>
    <p:sldId id="269" r:id="rId32"/>
    <p:sldId id="327" r:id="rId33"/>
    <p:sldId id="302" r:id="rId34"/>
    <p:sldId id="323" r:id="rId35"/>
    <p:sldId id="324" r:id="rId36"/>
    <p:sldId id="271" r:id="rId37"/>
    <p:sldId id="303" r:id="rId38"/>
    <p:sldId id="316" r:id="rId39"/>
    <p:sldId id="305" r:id="rId40"/>
    <p:sldId id="315" r:id="rId41"/>
    <p:sldId id="273" r:id="rId42"/>
    <p:sldId id="276" r:id="rId43"/>
    <p:sldId id="275" r:id="rId44"/>
    <p:sldId id="306" r:id="rId45"/>
    <p:sldId id="279" r:id="rId46"/>
  </p:sldIdLst>
  <p:sldSz cx="12192000" cy="6858000"/>
  <p:notesSz cx="6797675" cy="9928225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6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Nas\&#1086;&#1073;&#1097;&#1072;&#1103;\&#1050;&#1054;&#1051;&#1051;&#1045;&#1043;&#1048;&#1071;%20&#1044;&#1045;&#1055;&#1040;&#1056;&#1058;&#1040;&#1052;&#1045;&#1053;&#1058;&#1040;,%20&#1089;&#1086;&#1074;&#1077;&#1097;&#1072;&#1085;&#1080;&#1103;\2022\&#1044;&#1080;&#1072;&#1075;&#1088;&#1072;&#1084;&#1084;&#1099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Nas\&#1086;&#1073;&#1097;&#1072;&#1103;\&#1050;&#1054;&#1051;&#1051;&#1045;&#1043;&#1048;&#1071;%20&#1044;&#1045;&#1055;&#1040;&#1056;&#1058;&#1040;&#1052;&#1045;&#1053;&#1058;&#1040;,%20&#1089;&#1086;&#1074;&#1077;&#1097;&#1072;&#1085;&#1080;&#1103;\2022\&#1044;&#1080;&#1072;&#1075;&#1088;&#1072;&#1084;&#1084;&#1099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Nas\&#1086;&#1073;&#1097;&#1072;&#1103;\&#1050;&#1054;&#1051;&#1051;&#1045;&#1043;&#1048;&#1071;%20&#1044;&#1045;&#1055;&#1040;&#1056;&#1058;&#1040;&#1052;&#1045;&#1053;&#1058;&#1040;,%20&#1089;&#1086;&#1074;&#1077;&#1097;&#1072;&#1085;&#1080;&#1103;\2022\&#1044;&#1080;&#1072;&#1075;&#1088;&#1072;&#1084;&#1084;&#1099;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2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Nas\&#1086;&#1073;&#1097;&#1072;&#1103;\&#1050;&#1054;&#1051;&#1051;&#1045;&#1043;&#1048;&#1071;%20&#1044;&#1045;&#1055;&#1040;&#1056;&#1058;&#1040;&#1052;&#1045;&#1053;&#1058;&#1040;,%20&#1089;&#1086;&#1074;&#1077;&#1097;&#1072;&#1085;&#1080;&#1103;\2022\&#1044;&#1080;&#1072;&#1075;&#1088;&#1072;&#1084;&#1084;&#1099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24956053859512836"/>
          <c:y val="7.6058589640236832E-2"/>
          <c:w val="0.73001483022354685"/>
          <c:h val="0.90225039966114196"/>
        </c:manualLayout>
      </c:layout>
      <c:barChart>
        <c:barDir val="bar"/>
        <c:grouping val="clustered"/>
        <c:ser>
          <c:idx val="0"/>
          <c:order val="0"/>
          <c:spPr>
            <a:solidFill>
              <a:srgbClr val="FF000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Лист1!$A$8:$A$21</c:f>
              <c:strCache>
                <c:ptCount val="14"/>
                <c:pt idx="0">
                  <c:v>Саратовская область</c:v>
                </c:pt>
                <c:pt idx="1">
                  <c:v>Пензенская область</c:v>
                </c:pt>
                <c:pt idx="2">
                  <c:v>Самарская область</c:v>
                </c:pt>
                <c:pt idx="3">
                  <c:v>Нижегородская обл</c:v>
                </c:pt>
                <c:pt idx="4">
                  <c:v>Республика Марий Эл</c:v>
                </c:pt>
                <c:pt idx="5">
                  <c:v>Оренбургская область</c:v>
                </c:pt>
                <c:pt idx="6">
                  <c:v>Республика Башкортастан</c:v>
                </c:pt>
                <c:pt idx="7">
                  <c:v>Республика Татарстан</c:v>
                </c:pt>
                <c:pt idx="8">
                  <c:v>Пермский край</c:v>
                </c:pt>
                <c:pt idx="9">
                  <c:v>Кировская область</c:v>
                </c:pt>
                <c:pt idx="10">
                  <c:v>Республика Мордовия</c:v>
                </c:pt>
                <c:pt idx="11">
                  <c:v>Республика Чувашия</c:v>
                </c:pt>
                <c:pt idx="12">
                  <c:v>Республика Удмуртия</c:v>
                </c:pt>
                <c:pt idx="13">
                  <c:v>Ульяновская область</c:v>
                </c:pt>
              </c:strCache>
            </c:strRef>
          </c:cat>
          <c:val>
            <c:numRef>
              <c:f>Лист1!$B$8:$B$21</c:f>
              <c:numCache>
                <c:formatCode>General</c:formatCode>
                <c:ptCount val="14"/>
                <c:pt idx="0">
                  <c:v>176</c:v>
                </c:pt>
                <c:pt idx="1">
                  <c:v>96</c:v>
                </c:pt>
                <c:pt idx="2">
                  <c:v>83</c:v>
                </c:pt>
                <c:pt idx="3">
                  <c:v>74</c:v>
                </c:pt>
                <c:pt idx="4">
                  <c:v>56</c:v>
                </c:pt>
                <c:pt idx="5">
                  <c:v>36</c:v>
                </c:pt>
                <c:pt idx="6">
                  <c:v>28</c:v>
                </c:pt>
                <c:pt idx="7">
                  <c:v>27</c:v>
                </c:pt>
                <c:pt idx="8">
                  <c:v>26</c:v>
                </c:pt>
                <c:pt idx="9">
                  <c:v>17</c:v>
                </c:pt>
                <c:pt idx="10">
                  <c:v>8</c:v>
                </c:pt>
                <c:pt idx="11">
                  <c:v>8</c:v>
                </c:pt>
                <c:pt idx="12">
                  <c:v>6</c:v>
                </c:pt>
                <c:pt idx="1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F5D-4BB6-8026-2954EB403143}"/>
            </c:ext>
          </c:extLst>
        </c:ser>
        <c:axId val="70666880"/>
        <c:axId val="70673152"/>
      </c:barChart>
      <c:dateAx>
        <c:axId val="70666880"/>
        <c:scaling>
          <c:orientation val="maxMin"/>
        </c:scaling>
        <c:axPos val="l"/>
        <c:numFmt formatCode="General" sourceLinked="0"/>
        <c:tickLblPos val="nextTo"/>
        <c:txPr>
          <a:bodyPr/>
          <a:lstStyle/>
          <a:p>
            <a:pPr>
              <a:defRPr sz="18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0673152"/>
        <c:crosses val="autoZero"/>
        <c:lblOffset val="100"/>
        <c:baseTimeUnit val="days"/>
        <c:majorUnit val="1"/>
      </c:dateAx>
      <c:valAx>
        <c:axId val="70673152"/>
        <c:scaling>
          <c:orientation val="minMax"/>
        </c:scaling>
        <c:axPos val="t"/>
        <c:majorGridlines/>
        <c:numFmt formatCode="General" sourceLinked="1"/>
        <c:tickLblPos val="nextTo"/>
        <c:crossAx val="70666880"/>
        <c:crosses val="autoZero"/>
        <c:crossBetween val="between"/>
      </c:valAx>
    </c:plotArea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6411047663980347"/>
          <c:y val="2.5430435579308085E-2"/>
          <c:w val="0.8358895233602005"/>
          <c:h val="0.6836686255639739"/>
        </c:manualLayout>
      </c:layout>
      <c:bar3DChart>
        <c:barDir val="col"/>
        <c:grouping val="clustered"/>
        <c:ser>
          <c:idx val="0"/>
          <c:order val="0"/>
          <c:spPr>
            <a:solidFill>
              <a:srgbClr val="FF000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Лист1!$A$27:$A$36</c:f>
              <c:strCache>
                <c:ptCount val="10"/>
                <c:pt idx="0">
                  <c:v>Саратовская область</c:v>
                </c:pt>
                <c:pt idx="1">
                  <c:v>Нижегородская обл</c:v>
                </c:pt>
                <c:pt idx="2">
                  <c:v>Самарская область</c:v>
                </c:pt>
                <c:pt idx="3">
                  <c:v>Республика Марий Эл</c:v>
                </c:pt>
                <c:pt idx="4">
                  <c:v>Пензенская область</c:v>
                </c:pt>
                <c:pt idx="5">
                  <c:v>Республика Татарстан</c:v>
                </c:pt>
                <c:pt idx="6">
                  <c:v>Пермский край</c:v>
                </c:pt>
                <c:pt idx="7">
                  <c:v>Республика Чувашия</c:v>
                </c:pt>
                <c:pt idx="8">
                  <c:v>Оренбургская область</c:v>
                </c:pt>
                <c:pt idx="9">
                  <c:v>Ульяновская область</c:v>
                </c:pt>
              </c:strCache>
            </c:strRef>
          </c:cat>
          <c:val>
            <c:numRef>
              <c:f>Лист1!$B$27:$B$36</c:f>
              <c:numCache>
                <c:formatCode>General</c:formatCode>
                <c:ptCount val="10"/>
                <c:pt idx="0">
                  <c:v>21</c:v>
                </c:pt>
                <c:pt idx="1">
                  <c:v>20</c:v>
                </c:pt>
                <c:pt idx="2">
                  <c:v>14</c:v>
                </c:pt>
                <c:pt idx="3">
                  <c:v>4</c:v>
                </c:pt>
                <c:pt idx="4">
                  <c:v>4</c:v>
                </c:pt>
                <c:pt idx="5">
                  <c:v>3</c:v>
                </c:pt>
                <c:pt idx="6">
                  <c:v>3</c:v>
                </c:pt>
                <c:pt idx="7">
                  <c:v>2</c:v>
                </c:pt>
                <c:pt idx="8">
                  <c:v>1</c:v>
                </c:pt>
                <c:pt idx="9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B9-4455-AED4-BA6498BBE2E1}"/>
            </c:ext>
          </c:extLst>
        </c:ser>
        <c:shape val="cylinder"/>
        <c:axId val="70812032"/>
        <c:axId val="70813568"/>
        <c:axId val="0"/>
      </c:bar3DChart>
      <c:catAx>
        <c:axId val="7081203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0813568"/>
        <c:crosses val="autoZero"/>
        <c:auto val="1"/>
        <c:lblAlgn val="ctr"/>
        <c:lblOffset val="100"/>
      </c:catAx>
      <c:valAx>
        <c:axId val="70813568"/>
        <c:scaling>
          <c:orientation val="minMax"/>
        </c:scaling>
        <c:axPos val="l"/>
        <c:majorGridlines/>
        <c:numFmt formatCode="General" sourceLinked="1"/>
        <c:tickLblPos val="nextTo"/>
        <c:crossAx val="70812032"/>
        <c:crosses val="autoZero"/>
        <c:crossBetween val="between"/>
      </c:valAx>
    </c:plotArea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spPr>
            <a:solidFill>
              <a:schemeClr val="accent1">
                <a:tint val="100000"/>
              </a:schemeClr>
            </a:solidFill>
            <a:ln>
              <a:noFill/>
            </a:ln>
          </c:spPr>
          <c:dLbls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Val val="1"/>
            <c:separator> </c:separator>
          </c:dLbls>
          <c:cat>
            <c:strRef>
              <c:f>'Лист1'!$A$3:$A$9</c:f>
              <c:strCache>
                <c:ptCount val="7"/>
                <c:pt idx="0">
                  <c:v>Оренбургская область</c:v>
                </c:pt>
                <c:pt idx="1">
                  <c:v>Саратовская область</c:v>
                </c:pt>
                <c:pt idx="2">
                  <c:v>Самарская область</c:v>
                </c:pt>
                <c:pt idx="3">
                  <c:v>Республика Бакортостан</c:v>
                </c:pt>
                <c:pt idx="4">
                  <c:v>Республика  Удмуртия</c:v>
                </c:pt>
                <c:pt idx="5">
                  <c:v>Республика Татарстан</c:v>
                </c:pt>
                <c:pt idx="6">
                  <c:v>Ульяновская область </c:v>
                </c:pt>
              </c:strCache>
            </c:strRef>
          </c:cat>
          <c:val>
            <c:numRef>
              <c:f>'Лист1'!$B$3:$B$9</c:f>
              <c:numCache>
                <c:formatCode>General</c:formatCode>
                <c:ptCount val="7"/>
                <c:pt idx="0">
                  <c:v>16</c:v>
                </c:pt>
                <c:pt idx="1">
                  <c:v>4</c:v>
                </c:pt>
                <c:pt idx="2">
                  <c:v>2</c:v>
                </c:pt>
                <c:pt idx="3">
                  <c:v>2</c:v>
                </c:pt>
                <c:pt idx="4">
                  <c:v>1</c:v>
                </c:pt>
                <c:pt idx="5">
                  <c:v>1</c:v>
                </c:pt>
                <c:pt idx="6">
                  <c:v>0</c:v>
                </c:pt>
              </c:numCache>
            </c:numRef>
          </c:val>
        </c:ser>
        <c:shape val="box"/>
        <c:axId val="69601152"/>
        <c:axId val="69602688"/>
        <c:axId val="0"/>
      </c:bar3DChart>
      <c:catAx>
        <c:axId val="6960115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200" b="1" i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69602688"/>
        <c:crosses val="autoZero"/>
        <c:auto val="1"/>
        <c:lblAlgn val="ctr"/>
        <c:lblOffset val="100"/>
        <c:tickMarkSkip val="1"/>
      </c:catAx>
      <c:valAx>
        <c:axId val="6960268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200" b="0" i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69601152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</c:chart>
  <c:spPr>
    <a:solidFill>
      <a:schemeClr val="bg1">
        <a:alpha val="0"/>
      </a:schemeClr>
    </a:solidFill>
    <a:ln w="9525" cap="flat" cmpd="sng" algn="ctr">
      <a:solidFill>
        <a:schemeClr val="tx1">
          <a:lumMod val="15000"/>
          <a:lumOff val="85000"/>
        </a:schemeClr>
      </a:solidFill>
      <a:round/>
    </a:ln>
  </c:spPr>
  <c:txPr>
    <a:bodyPr/>
    <a:lstStyle/>
    <a:p>
      <a:pPr>
        <a:defRPr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6444442175587973"/>
          <c:y val="4.3692153863245972E-2"/>
          <c:w val="0.79486592447106141"/>
          <c:h val="0.57387811610675765"/>
        </c:manualLayout>
      </c:layout>
      <c:bar3DChart>
        <c:barDir val="col"/>
        <c:grouping val="clustered"/>
        <c:ser>
          <c:idx val="0"/>
          <c:order val="0"/>
          <c:spPr>
            <a:solidFill>
              <a:srgbClr val="FF000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Лист1!$A$41:$A$53</c:f>
              <c:strCache>
                <c:ptCount val="13"/>
                <c:pt idx="0">
                  <c:v>Саратовская область</c:v>
                </c:pt>
                <c:pt idx="1">
                  <c:v>Пензенская область</c:v>
                </c:pt>
                <c:pt idx="2">
                  <c:v>Нижегородская обл</c:v>
                </c:pt>
                <c:pt idx="3">
                  <c:v>Республика Татарстан</c:v>
                </c:pt>
                <c:pt idx="4">
                  <c:v>Оренбургская область</c:v>
                </c:pt>
                <c:pt idx="5">
                  <c:v>Республика Мордовия</c:v>
                </c:pt>
                <c:pt idx="6">
                  <c:v>Республика Чувашия</c:v>
                </c:pt>
                <c:pt idx="7">
                  <c:v>Республика Башкортостан</c:v>
                </c:pt>
                <c:pt idx="8">
                  <c:v>Пермский край</c:v>
                </c:pt>
                <c:pt idx="9">
                  <c:v>Республика Удмуртия</c:v>
                </c:pt>
                <c:pt idx="10">
                  <c:v>Кировская область</c:v>
                </c:pt>
                <c:pt idx="11">
                  <c:v>Республика Марий Эл</c:v>
                </c:pt>
                <c:pt idx="12">
                  <c:v>Ульяновская область</c:v>
                </c:pt>
              </c:strCache>
            </c:strRef>
          </c:cat>
          <c:val>
            <c:numRef>
              <c:f>Лист1!$B$41:$B$53</c:f>
              <c:numCache>
                <c:formatCode>General</c:formatCode>
                <c:ptCount val="13"/>
                <c:pt idx="0">
                  <c:v>90</c:v>
                </c:pt>
                <c:pt idx="1">
                  <c:v>86</c:v>
                </c:pt>
                <c:pt idx="2">
                  <c:v>54</c:v>
                </c:pt>
                <c:pt idx="3">
                  <c:v>23</c:v>
                </c:pt>
                <c:pt idx="4">
                  <c:v>13</c:v>
                </c:pt>
                <c:pt idx="5">
                  <c:v>8</c:v>
                </c:pt>
                <c:pt idx="6">
                  <c:v>6</c:v>
                </c:pt>
                <c:pt idx="7">
                  <c:v>6</c:v>
                </c:pt>
                <c:pt idx="8">
                  <c:v>5</c:v>
                </c:pt>
                <c:pt idx="9">
                  <c:v>5</c:v>
                </c:pt>
                <c:pt idx="10">
                  <c:v>2</c:v>
                </c:pt>
                <c:pt idx="11">
                  <c:v>1</c:v>
                </c:pt>
                <c:pt idx="1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C26-4D5E-85A0-D0064EDEBDC6}"/>
            </c:ext>
          </c:extLst>
        </c:ser>
        <c:shape val="cylinder"/>
        <c:axId val="70874624"/>
        <c:axId val="70876160"/>
        <c:axId val="0"/>
      </c:bar3DChart>
      <c:catAx>
        <c:axId val="7087462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0876160"/>
        <c:crosses val="autoZero"/>
        <c:auto val="1"/>
        <c:lblAlgn val="ctr"/>
        <c:lblOffset val="100"/>
      </c:catAx>
      <c:valAx>
        <c:axId val="70876160"/>
        <c:scaling>
          <c:orientation val="minMax"/>
        </c:scaling>
        <c:axPos val="l"/>
        <c:majorGridlines/>
        <c:numFmt formatCode="General" sourceLinked="1"/>
        <c:tickLblPos val="nextTo"/>
        <c:crossAx val="70874624"/>
        <c:crosses val="autoZero"/>
        <c:crossBetween val="between"/>
      </c:valAx>
    </c:plotArea>
    <c:plotVisOnly val="1"/>
    <c:dispBlanksAs val="gap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Лист1!$A$75:$A$81</c:f>
              <c:strCache>
                <c:ptCount val="7"/>
                <c:pt idx="0">
                  <c:v>Саратовская область</c:v>
                </c:pt>
                <c:pt idx="1">
                  <c:v>Республика Башкортостан</c:v>
                </c:pt>
                <c:pt idx="2">
                  <c:v>Пермский край</c:v>
                </c:pt>
                <c:pt idx="3">
                  <c:v>Кировская область</c:v>
                </c:pt>
                <c:pt idx="4">
                  <c:v>Республика Марий Эл</c:v>
                </c:pt>
                <c:pt idx="5">
                  <c:v>Самарская область</c:v>
                </c:pt>
                <c:pt idx="6">
                  <c:v>Ульяновская область</c:v>
                </c:pt>
              </c:strCache>
            </c:strRef>
          </c:cat>
          <c:val>
            <c:numRef>
              <c:f>Лист1!$B$75:$B$81</c:f>
              <c:numCache>
                <c:formatCode>General</c:formatCode>
                <c:ptCount val="7"/>
                <c:pt idx="0">
                  <c:v>52</c:v>
                </c:pt>
                <c:pt idx="1">
                  <c:v>18</c:v>
                </c:pt>
                <c:pt idx="2">
                  <c:v>13</c:v>
                </c:pt>
                <c:pt idx="3">
                  <c:v>10</c:v>
                </c:pt>
                <c:pt idx="4">
                  <c:v>4</c:v>
                </c:pt>
                <c:pt idx="5">
                  <c:v>4</c:v>
                </c:pt>
                <c:pt idx="6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8D2-4B7A-99D2-46FF997E10EB}"/>
            </c:ext>
          </c:extLst>
        </c:ser>
        <c:shape val="box"/>
        <c:axId val="81795712"/>
        <c:axId val="81801600"/>
        <c:axId val="0"/>
      </c:bar3DChart>
      <c:catAx>
        <c:axId val="8179571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81801600"/>
        <c:crosses val="autoZero"/>
        <c:auto val="1"/>
        <c:lblAlgn val="ctr"/>
        <c:lblOffset val="100"/>
      </c:catAx>
      <c:valAx>
        <c:axId val="8180160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1795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 w="0" h="311150"/>
              <a:bevelB w="190500" h="19050"/>
            </a:sp3d>
          </c:spPr>
          <c:dLbls>
            <c:dLbl>
              <c:idx val="0"/>
              <c:layout>
                <c:manualLayout>
                  <c:x val="-2.1911149082768418E-3"/>
                  <c:y val="-4.641321529576638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B8E-4016-B98A-F62B7FED5C0B}"/>
                </c:ext>
              </c:extLst>
            </c:dLbl>
            <c:dLbl>
              <c:idx val="1"/>
              <c:layout>
                <c:manualLayout>
                  <c:x val="0"/>
                  <c:y val="-4.331877354757882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B8E-4016-B98A-F62B7FED5C0B}"/>
                </c:ext>
              </c:extLst>
            </c:dLbl>
            <c:dLbl>
              <c:idx val="2"/>
              <c:layout>
                <c:manualLayout>
                  <c:x val="2.1911149082768418E-3"/>
                  <c:y val="-7.426075465299192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B8E-4016-B98A-F62B7FED5C0B}"/>
                </c:ext>
              </c:extLst>
            </c:dLbl>
            <c:dLbl>
              <c:idx val="3"/>
              <c:layout>
                <c:manualLayout>
                  <c:x val="4.3822298165536533E-3"/>
                  <c:y val="-7.426075465299192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B8E-4016-B98A-F62B7FED5C0B}"/>
                </c:ext>
              </c:extLst>
            </c:dLbl>
            <c:dLbl>
              <c:idx val="4"/>
              <c:layout>
                <c:manualLayout>
                  <c:x val="8.7644596331073882E-3"/>
                  <c:y val="-0.1206737263111124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B8E-4016-B98A-F62B7FED5C0B}"/>
                </c:ext>
              </c:extLst>
            </c:dLbl>
            <c:dLbl>
              <c:idx val="5"/>
              <c:layout>
                <c:manualLayout>
                  <c:x val="2.1911149082769338E-3"/>
                  <c:y val="-0.1547099055270678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B8E-4016-B98A-F62B7FED5C0B}"/>
                </c:ext>
              </c:extLst>
            </c:dLbl>
            <c:dLbl>
              <c:idx val="6"/>
              <c:layout>
                <c:manualLayout>
                  <c:x val="-2.1911149082768418E-3"/>
                  <c:y val="-0.1701808960797728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B8E-4016-B98A-F62B7FED5C0B}"/>
                </c:ext>
              </c:extLst>
            </c:dLbl>
            <c:dLbl>
              <c:idx val="7"/>
              <c:layout>
                <c:manualLayout>
                  <c:x val="0"/>
                  <c:y val="-0.1949344809641044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B8E-4016-B98A-F62B7FED5C0B}"/>
                </c:ext>
              </c:extLst>
            </c:dLbl>
            <c:dLbl>
              <c:idx val="8"/>
              <c:layout>
                <c:manualLayout>
                  <c:x val="1.3146689449661056E-2"/>
                  <c:y val="-0.2134996696273522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B8E-4016-B98A-F62B7FED5C0B}"/>
                </c:ext>
              </c:extLst>
            </c:dLbl>
            <c:dLbl>
              <c:idx val="9"/>
              <c:layout>
                <c:manualLayout>
                  <c:x val="2.1911149082768418E-3"/>
                  <c:y val="-0.3001372167225084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B8E-4016-B98A-F62B7FED5C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anchor="t" anchorCtr="1"/>
              <a:lstStyle/>
              <a:p>
                <a:pPr>
                  <a:defRPr sz="12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Лист1!$A$58:$A$67</c:f>
              <c:strCache>
                <c:ptCount val="10"/>
                <c:pt idx="0">
                  <c:v>Новомалыклинский район</c:v>
                </c:pt>
                <c:pt idx="1">
                  <c:v>Цильнинский район</c:v>
                </c:pt>
                <c:pt idx="2">
                  <c:v>Старомайнский район</c:v>
                </c:pt>
                <c:pt idx="3">
                  <c:v>г.Ульяновск</c:v>
                </c:pt>
                <c:pt idx="4">
                  <c:v>Чердаклинский район</c:v>
                </c:pt>
                <c:pt idx="5">
                  <c:v>Сурский район</c:v>
                </c:pt>
                <c:pt idx="6">
                  <c:v>Николаевский район</c:v>
                </c:pt>
                <c:pt idx="7">
                  <c:v>Ульяновский район</c:v>
                </c:pt>
                <c:pt idx="8">
                  <c:v>Барышский район</c:v>
                </c:pt>
                <c:pt idx="9">
                  <c:v>Радищевский район</c:v>
                </c:pt>
              </c:strCache>
            </c:strRef>
          </c:cat>
          <c:val>
            <c:numRef>
              <c:f>Лист1!$B$58:$B$67</c:f>
              <c:numCache>
                <c:formatCode>0%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1.0000000000000005E-2</c:v>
                </c:pt>
                <c:pt idx="3">
                  <c:v>1.0000000000000005E-2</c:v>
                </c:pt>
                <c:pt idx="4" formatCode="0.00%">
                  <c:v>2.1000000000000012E-2</c:v>
                </c:pt>
                <c:pt idx="5">
                  <c:v>3.0000000000000002E-2</c:v>
                </c:pt>
                <c:pt idx="6" formatCode="0.00%">
                  <c:v>3.500000000000001E-2</c:v>
                </c:pt>
                <c:pt idx="7" formatCode="0.00%">
                  <c:v>4.2000000000000023E-2</c:v>
                </c:pt>
                <c:pt idx="8" formatCode="0.00%">
                  <c:v>4.2000000000000023E-2</c:v>
                </c:pt>
                <c:pt idx="9">
                  <c:v>7.0000000000000021E-2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FB8E-4016-B98A-F62B7FED5C0B}"/>
            </c:ext>
          </c:extLst>
        </c:ser>
        <c:shape val="box"/>
        <c:axId val="87610112"/>
        <c:axId val="87612416"/>
        <c:axId val="0"/>
      </c:bar3DChart>
      <c:catAx>
        <c:axId val="8761011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7612416"/>
        <c:crosses val="autoZero"/>
        <c:auto val="1"/>
        <c:lblAlgn val="ctr"/>
        <c:lblOffset val="100"/>
      </c:catAx>
      <c:valAx>
        <c:axId val="87612416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87610112"/>
        <c:crosses val="autoZero"/>
        <c:crossBetween val="between"/>
      </c:valAx>
    </c:plotArea>
    <c:plotVisOnly val="1"/>
    <c:dispBlanksAs val="gap"/>
  </c:chart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2-02-16T10:51:01" idx="1">
    <p:pos x="7611" y="1129"/>
    <p:text>16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4606F5-6880-4726-842A-0DBF67CE062B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4E2097-2AB9-45B9-A5CF-ACAEF213AD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5939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E2097-2AB9-45B9-A5CF-ACAEF213AD8D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89382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E2097-2AB9-45B9-A5CF-ACAEF213AD8D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89382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E2097-2AB9-45B9-A5CF-ACAEF213AD8D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89382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E2097-2AB9-45B9-A5CF-ACAEF213AD8D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89382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E2097-2AB9-45B9-A5CF-ACAEF213AD8D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893820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E2097-2AB9-45B9-A5CF-ACAEF213AD8D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733272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E2097-2AB9-45B9-A5CF-ACAEF213AD8D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893820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E2097-2AB9-45B9-A5CF-ACAEF213AD8D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50153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D480C75-E163-49ED-B089-EBF97B4989C7}" type="datetime1">
              <a:rPr lang="ru-RU"/>
              <a:pPr>
                <a:defRPr/>
              </a:pPr>
              <a:t>16.02.2022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750AABD-0926-4894-AA74-A5C6CF054C9B}" type="datetime1">
              <a:rPr lang="ru-RU"/>
              <a:pPr>
                <a:defRPr/>
              </a:pPr>
              <a:t>16.02.2022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DEA9D9C-9EDE-46CA-B984-7B550C1B6750}" type="datetime1">
              <a:rPr lang="ru-RU"/>
              <a:pPr>
                <a:defRPr/>
              </a:pPr>
              <a:t>16.02.2022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x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 bwMode="auto">
          <a:xfrm>
            <a:off x="609600" y="274680"/>
            <a:ext cx="109723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pPr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 bwMode="auto">
          <a:xfrm>
            <a:off x="609600" y="1600200"/>
            <a:ext cx="1097232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>
              <a:defRPr/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6F95C278-6C6F-4DB9-8931-E726CEC52C12}" type="datetime1">
              <a:rPr lang="ru-RU"/>
              <a:pPr>
                <a:defRPr/>
              </a:pPr>
              <a:t>16.02.2022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8BDED15-FC81-4823-8BC3-2893DBB78FFC}" type="datetime1">
              <a:rPr lang="ru-RU"/>
              <a:pPr>
                <a:defRPr/>
              </a:pPr>
              <a:t>16.02.2022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CEFEDA9-6DBB-45AA-9073-9B4688BD2585}" type="datetime1">
              <a:rPr lang="ru-RU"/>
              <a:pPr>
                <a:defRPr/>
              </a:pPr>
              <a:t>16.02.2022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E42D950-3020-4BC6-B1C9-EB9B1E968ECB}" type="datetime1">
              <a:rPr lang="ru-RU"/>
              <a:pPr>
                <a:defRPr/>
              </a:pPr>
              <a:t>16.02.2022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06C7C01-B7FD-419B-B2FB-C1CAC75A9C81}" type="datetime1">
              <a:rPr lang="ru-RU"/>
              <a:pPr>
                <a:defRPr/>
              </a:pPr>
              <a:t>16.02.2022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930F335-D4F8-4DA6-AD50-842282F45210}" type="datetime1">
              <a:rPr lang="ru-RU"/>
              <a:pPr>
                <a:defRPr/>
              </a:pPr>
              <a:t>16.02.2022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B2063B0-1595-42E5-B664-843D13F2701A}" type="datetime1">
              <a:rPr lang="ru-RU"/>
              <a:pPr>
                <a:defRPr/>
              </a:pPr>
              <a:t>16.02.2022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7684E725-7822-4DD8-BAE0-2B74E72DA941}" type="datetime1">
              <a:rPr lang="ru-RU"/>
              <a:pPr>
                <a:defRPr/>
              </a:pPr>
              <a:t>16.02.2022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A873DF8-FADF-4C2E-ABAB-86CCAF728150}" type="datetime1">
              <a:rPr lang="ru-RU"/>
              <a:pPr>
                <a:defRPr/>
              </a:pPr>
              <a:t>16.02.2022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13.pn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1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4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41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/>
          <p:nvPr/>
        </p:nvSpPr>
        <p:spPr bwMode="auto">
          <a:xfrm>
            <a:off x="0" y="2537011"/>
            <a:ext cx="12192001" cy="432098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5"/>
          <p:cNvSpPr/>
          <p:nvPr/>
        </p:nvSpPr>
        <p:spPr bwMode="auto">
          <a:xfrm>
            <a:off x="1320640" y="5305279"/>
            <a:ext cx="2845252" cy="14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7"/>
          <p:cNvSpPr/>
          <p:nvPr/>
        </p:nvSpPr>
        <p:spPr bwMode="auto">
          <a:xfrm>
            <a:off x="1199456" y="2852936"/>
            <a:ext cx="965560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FF00"/>
                </a:solidFill>
                <a:latin typeface="Arial Black"/>
                <a:ea typeface="Times New Roman"/>
                <a:cs typeface="Times New Roman"/>
              </a:rPr>
              <a:t>«Отчет о результатах деятельности государственной ветеринарной службы Ульяновской области за 2021 год, задачи на 2022 год.»</a:t>
            </a:r>
            <a:endParaRPr lang="ru-RU" sz="3200" dirty="0">
              <a:solidFill>
                <a:srgbClr val="FFFF00"/>
              </a:solidFill>
              <a:latin typeface="Arial Black"/>
            </a:endParaRPr>
          </a:p>
        </p:txBody>
      </p:sp>
      <p:sp>
        <p:nvSpPr>
          <p:cNvPr id="7" name="Дуга 9"/>
          <p:cNvSpPr/>
          <p:nvPr/>
        </p:nvSpPr>
        <p:spPr bwMode="auto">
          <a:xfrm rot="8691890">
            <a:off x="7958476" y="-1788597"/>
            <a:ext cx="5400000" cy="5400000"/>
          </a:xfrm>
          <a:prstGeom prst="arc">
            <a:avLst>
              <a:gd name="adj1" fmla="val 16200000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Дуга 10"/>
          <p:cNvSpPr/>
          <p:nvPr/>
        </p:nvSpPr>
        <p:spPr bwMode="auto">
          <a:xfrm rot="2764495">
            <a:off x="-3097702" y="3032626"/>
            <a:ext cx="3600000" cy="3600000"/>
          </a:xfrm>
          <a:prstGeom prst="arc">
            <a:avLst>
              <a:gd name="adj1" fmla="val 16200000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Хорда 13"/>
          <p:cNvSpPr/>
          <p:nvPr/>
        </p:nvSpPr>
        <p:spPr bwMode="auto">
          <a:xfrm rot="6771097">
            <a:off x="6675195" y="5021092"/>
            <a:ext cx="2641828" cy="2641828"/>
          </a:xfrm>
          <a:prstGeom prst="chord">
            <a:avLst>
              <a:gd name="adj1" fmla="val 2700000"/>
              <a:gd name="adj2" fmla="val 16200000"/>
            </a:avLst>
          </a:prstGeom>
          <a:blipFill>
            <a:blip r:embed="rId2" cstate="print">
              <a:alphaModFix amt="22000"/>
            </a:blip>
            <a:tile tx="0" ty="0" sx="70000" sy="7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Хорда 12"/>
          <p:cNvSpPr/>
          <p:nvPr/>
        </p:nvSpPr>
        <p:spPr bwMode="auto">
          <a:xfrm rot="6774081">
            <a:off x="6773648" y="5143658"/>
            <a:ext cx="2444923" cy="2444923"/>
          </a:xfrm>
          <a:prstGeom prst="chord">
            <a:avLst>
              <a:gd name="adj1" fmla="val 2700000"/>
              <a:gd name="adj2" fmla="val 16200000"/>
            </a:avLst>
          </a:prstGeom>
          <a:solidFill>
            <a:srgbClr val="140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Дуга 15"/>
          <p:cNvSpPr/>
          <p:nvPr/>
        </p:nvSpPr>
        <p:spPr bwMode="auto">
          <a:xfrm rot="10800000">
            <a:off x="10624800" y="-1878127"/>
            <a:ext cx="3134400" cy="3756253"/>
          </a:xfrm>
          <a:prstGeom prst="arc">
            <a:avLst>
              <a:gd name="adj1" fmla="val 16200000"/>
              <a:gd name="adj2" fmla="val 0"/>
            </a:avLst>
          </a:prstGeom>
          <a:blipFill>
            <a:blip r:embed="rId2" cstate="print">
              <a:alphaModFix amt="22000"/>
            </a:blip>
            <a:tile tx="0" ty="0" sx="50000" sy="50000" flip="none" algn="ctr"/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4"/>
          <p:cNvSpPr/>
          <p:nvPr/>
        </p:nvSpPr>
        <p:spPr bwMode="auto">
          <a:xfrm>
            <a:off x="2809875" y="627216"/>
            <a:ext cx="76581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002060"/>
                </a:solidFill>
                <a:latin typeface="Arial Black"/>
                <a:cs typeface="Times New Roman"/>
              </a:rPr>
              <a:t>АГЕНТСТВО ВЕТЕРИНАРИИ УЛЬЯНОВСКОЙ ОБЛАСТИ</a:t>
            </a:r>
            <a:endParaRPr lang="ru-RU" sz="3600">
              <a:solidFill>
                <a:srgbClr val="002060"/>
              </a:solidFill>
              <a:latin typeface="Arial Black"/>
            </a:endParaRPr>
          </a:p>
        </p:txBody>
      </p:sp>
      <p:sp>
        <p:nvSpPr>
          <p:cNvPr id="13" name="Хорда 17"/>
          <p:cNvSpPr/>
          <p:nvPr/>
        </p:nvSpPr>
        <p:spPr bwMode="auto">
          <a:xfrm rot="1297614">
            <a:off x="11765642" y="2196128"/>
            <a:ext cx="632599" cy="632599"/>
          </a:xfrm>
          <a:prstGeom prst="chord">
            <a:avLst>
              <a:gd name="adj1" fmla="val 2700000"/>
              <a:gd name="adj2" fmla="val 16200000"/>
            </a:avLst>
          </a:prstGeom>
          <a:solidFill>
            <a:srgbClr val="140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4" name="Рисунок 4"/>
          <p:cNvPicPr>
            <a:picLocks noChangeAspect="1"/>
          </p:cNvPicPr>
          <p:nvPr/>
        </p:nvPicPr>
        <p:blipFill>
          <a:blip r:embed="rId3" cstate="print"/>
          <a:stretch/>
        </p:blipFill>
        <p:spPr bwMode="auto">
          <a:xfrm>
            <a:off x="1106107" y="391892"/>
            <a:ext cx="1625356" cy="1625356"/>
          </a:xfrm>
          <a:prstGeom prst="rect">
            <a:avLst/>
          </a:prstGeom>
        </p:spPr>
      </p:pic>
      <p:sp>
        <p:nvSpPr>
          <p:cNvPr id="15" name="Номер слайда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"/>
          <p:cNvSpPr/>
          <p:nvPr/>
        </p:nvSpPr>
        <p:spPr bwMode="auto">
          <a:xfrm>
            <a:off x="4943873" y="0"/>
            <a:ext cx="7409392" cy="6858000"/>
          </a:xfrm>
          <a:custGeom>
            <a:avLst/>
            <a:gdLst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0 w 7312268"/>
              <a:gd name="connsiteY3" fmla="*/ 6858000 h 6858000"/>
              <a:gd name="connsiteX4" fmla="*/ 0 w 7312268"/>
              <a:gd name="connsiteY4" fmla="*/ 0 h 6858000"/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1345223 w 7312268"/>
              <a:gd name="connsiteY3" fmla="*/ 6858000 h 6858000"/>
              <a:gd name="connsiteX4" fmla="*/ 0 w 7312268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2268" h="6858000" extrusionOk="0">
                <a:moveTo>
                  <a:pt x="0" y="0"/>
                </a:moveTo>
                <a:lnTo>
                  <a:pt x="7312268" y="0"/>
                </a:lnTo>
                <a:lnTo>
                  <a:pt x="7312268" y="6858000"/>
                </a:lnTo>
                <a:lnTo>
                  <a:pt x="1345223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559496" y="908720"/>
            <a:ext cx="4680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Биологическая безопасность</a:t>
            </a:r>
            <a:endParaRPr lang="ru-RU" sz="2400" dirty="0">
              <a:solidFill>
                <a:srgbClr val="002060"/>
              </a:solidFill>
              <a:latin typeface="Arial Black"/>
            </a:endParaRPr>
          </a:p>
        </p:txBody>
      </p:sp>
      <p:sp>
        <p:nvSpPr>
          <p:cNvPr id="8" name="Прямоугольник 19"/>
          <p:cNvSpPr/>
          <p:nvPr/>
        </p:nvSpPr>
        <p:spPr bwMode="auto">
          <a:xfrm>
            <a:off x="191344" y="3501008"/>
            <a:ext cx="559131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b="1" dirty="0" smtClean="0">
              <a:solidFill>
                <a:srgbClr val="002060"/>
              </a:solidFill>
              <a:latin typeface="Arial Black"/>
              <a:ea typeface="Calibri"/>
              <a:cs typeface="Times New Roman"/>
            </a:endParaRPr>
          </a:p>
          <a:p>
            <a:pPr>
              <a:defRPr/>
            </a:pPr>
            <a:r>
              <a:rPr lang="ru-RU" b="1" dirty="0" smtClean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Отобрано </a:t>
            </a:r>
            <a:r>
              <a:rPr lang="ru-RU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и исследовано 8419 проб биологического и патологического материала</a:t>
            </a:r>
            <a:endParaRPr dirty="0"/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252 пробы от кабанов добытых в результате охоты</a:t>
            </a:r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2 пробы от трупов кабанов</a:t>
            </a:r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 Black"/>
                <a:cs typeface="Times New Roman"/>
              </a:rPr>
              <a:t>Распространено 8215 листовок и памяток, опубликовано 13 статей в СМИ. Подписано 6 соглашений о межрегиональном взаимодействии</a:t>
            </a:r>
            <a:endParaRPr lang="ru-RU" dirty="0">
              <a:solidFill>
                <a:srgbClr val="002060"/>
              </a:solidFill>
              <a:latin typeface="Arial Black"/>
            </a:endParaRPr>
          </a:p>
        </p:txBody>
      </p:sp>
      <p:sp>
        <p:nvSpPr>
          <p:cNvPr id="9" name="Прямоугольник 20"/>
          <p:cNvSpPr/>
          <p:nvPr/>
        </p:nvSpPr>
        <p:spPr bwMode="auto">
          <a:xfrm>
            <a:off x="191344" y="2276872"/>
            <a:ext cx="564464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err="1" smtClean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Свинопоголовье</a:t>
            </a:r>
            <a:r>
              <a:rPr lang="ru-RU" b="1" dirty="0" smtClean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 в регионе – 202 тыс. голов, в том числе 156 тыс.голов </a:t>
            </a:r>
            <a:br>
              <a:rPr lang="ru-RU" b="1" dirty="0" smtClean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</a:br>
            <a:r>
              <a:rPr lang="ru-RU" b="1" dirty="0" smtClean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(77 %) содержатся в 6 предприятиях закрытого типа с высоким уровнем биологической защиты </a:t>
            </a:r>
            <a:endParaRPr lang="ru-RU" b="1" dirty="0">
              <a:solidFill>
                <a:srgbClr val="002060"/>
              </a:solidFill>
              <a:latin typeface="Arial Black"/>
              <a:ea typeface="Calibri"/>
              <a:cs typeface="Times New Roman"/>
            </a:endParaRPr>
          </a:p>
        </p:txBody>
      </p:sp>
      <p:sp>
        <p:nvSpPr>
          <p:cNvPr id="10" name="Прямоугольник 21"/>
          <p:cNvSpPr/>
          <p:nvPr/>
        </p:nvSpPr>
        <p:spPr bwMode="auto">
          <a:xfrm>
            <a:off x="0" y="2060848"/>
            <a:ext cx="5391819" cy="1780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10</a:t>
            </a:fld>
            <a:endParaRPr lang="ru-RU"/>
          </a:p>
        </p:txBody>
      </p:sp>
      <p:sp>
        <p:nvSpPr>
          <p:cNvPr id="18" name="Прямоугольник 20"/>
          <p:cNvSpPr/>
          <p:nvPr/>
        </p:nvSpPr>
        <p:spPr bwMode="auto">
          <a:xfrm>
            <a:off x="5519936" y="260648"/>
            <a:ext cx="67967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1"/>
                </a:solidFill>
                <a:latin typeface="Arial Black"/>
                <a:cs typeface="Arial"/>
              </a:rPr>
              <a:t>Количество случаев АЧС в ПФО - 72 </a:t>
            </a:r>
            <a:endParaRPr lang="ru-RU" sz="2400" dirty="0">
              <a:solidFill>
                <a:schemeClr val="bg1"/>
              </a:solidFill>
              <a:latin typeface="Arial Black"/>
              <a:cs typeface="Arial"/>
            </a:endParaRPr>
          </a:p>
        </p:txBody>
      </p:sp>
      <p:graphicFrame>
        <p:nvGraphicFramePr>
          <p:cNvPr id="19" name="Диаграмма 18"/>
          <p:cNvGraphicFramePr/>
          <p:nvPr/>
        </p:nvGraphicFramePr>
        <p:xfrm>
          <a:off x="6096000" y="692696"/>
          <a:ext cx="6240016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Прямоугольник 20"/>
          <p:cNvSpPr/>
          <p:nvPr/>
        </p:nvSpPr>
        <p:spPr bwMode="auto">
          <a:xfrm>
            <a:off x="6240017" y="6150114"/>
            <a:ext cx="59519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Arial Black"/>
                <a:cs typeface="Arial"/>
              </a:rPr>
              <a:t>Предотвращенный экономический ущерб 177 </a:t>
            </a:r>
            <a:r>
              <a:rPr lang="ru-RU" sz="2000" b="1" dirty="0" err="1">
                <a:solidFill>
                  <a:schemeClr val="bg1"/>
                </a:solidFill>
                <a:latin typeface="Arial Black"/>
                <a:cs typeface="Arial"/>
              </a:rPr>
              <a:t>млн.руб</a:t>
            </a:r>
            <a:endParaRPr lang="ru-RU" sz="2000" dirty="0">
              <a:solidFill>
                <a:schemeClr val="bg1"/>
              </a:solidFill>
              <a:latin typeface="Arial Black"/>
              <a:cs typeface="Arial"/>
            </a:endParaRPr>
          </a:p>
        </p:txBody>
      </p:sp>
      <p:pic>
        <p:nvPicPr>
          <p:cNvPr id="13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836712"/>
            <a:ext cx="936104" cy="831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"/>
          <p:cNvSpPr/>
          <p:nvPr/>
        </p:nvSpPr>
        <p:spPr bwMode="auto">
          <a:xfrm>
            <a:off x="5612495" y="0"/>
            <a:ext cx="6740769" cy="6858000"/>
          </a:xfrm>
          <a:custGeom>
            <a:avLst/>
            <a:gdLst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0 w 7312268"/>
              <a:gd name="connsiteY3" fmla="*/ 6858000 h 6858000"/>
              <a:gd name="connsiteX4" fmla="*/ 0 w 7312268"/>
              <a:gd name="connsiteY4" fmla="*/ 0 h 6858000"/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1345223 w 7312268"/>
              <a:gd name="connsiteY3" fmla="*/ 6858000 h 6858000"/>
              <a:gd name="connsiteX4" fmla="*/ 0 w 7312268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2268" h="6858000" extrusionOk="0">
                <a:moveTo>
                  <a:pt x="0" y="0"/>
                </a:moveTo>
                <a:lnTo>
                  <a:pt x="7312268" y="0"/>
                </a:lnTo>
                <a:lnTo>
                  <a:pt x="7312268" y="6858000"/>
                </a:lnTo>
                <a:lnTo>
                  <a:pt x="1345223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656037" y="1014727"/>
            <a:ext cx="436795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Биологическая безопасность</a:t>
            </a:r>
            <a:endParaRPr lang="ru-RU" sz="2400" dirty="0" smtClean="0">
              <a:solidFill>
                <a:srgbClr val="002060"/>
              </a:solidFill>
              <a:latin typeface="Arial Black"/>
            </a:endParaRPr>
          </a:p>
          <a:p>
            <a:pPr>
              <a:defRPr/>
            </a:pPr>
            <a:endParaRPr lang="ru-RU" sz="2800" dirty="0">
              <a:solidFill>
                <a:srgbClr val="002060"/>
              </a:solidFill>
              <a:latin typeface="Arial Black"/>
            </a:endParaRPr>
          </a:p>
        </p:txBody>
      </p:sp>
      <p:cxnSp>
        <p:nvCxnSpPr>
          <p:cNvPr id="7" name="Прямая соединительная линия 16"/>
          <p:cNvCxnSpPr>
            <a:cxnSpLocks/>
          </p:cNvCxnSpPr>
          <p:nvPr/>
        </p:nvCxnSpPr>
        <p:spPr bwMode="auto">
          <a:xfrm>
            <a:off x="5979904" y="3071742"/>
            <a:ext cx="866775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19"/>
          <p:cNvSpPr/>
          <p:nvPr/>
        </p:nvSpPr>
        <p:spPr bwMode="auto">
          <a:xfrm>
            <a:off x="216658" y="3573017"/>
            <a:ext cx="535818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Обследовано </a:t>
            </a:r>
            <a:r>
              <a:rPr lang="ru-RU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7 хозяйствующих </a:t>
            </a:r>
            <a:r>
              <a:rPr lang="ru-RU" b="1" dirty="0" smtClean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субъектов</a:t>
            </a:r>
          </a:p>
          <a:p>
            <a:pPr>
              <a:defRPr/>
            </a:pPr>
            <a:endParaRPr sz="500" dirty="0"/>
          </a:p>
          <a:p>
            <a:pPr>
              <a:defRPr/>
            </a:pPr>
            <a:r>
              <a:rPr lang="ru-RU" b="1" dirty="0" smtClean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Отобрано </a:t>
            </a:r>
            <a:r>
              <a:rPr lang="ru-RU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28 проб пищевой продукции и 45 проб биологического </a:t>
            </a:r>
            <a:r>
              <a:rPr lang="ru-RU" b="1" dirty="0" smtClean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материала</a:t>
            </a:r>
          </a:p>
          <a:p>
            <a:pPr>
              <a:defRPr/>
            </a:pPr>
            <a:endParaRPr sz="500" dirty="0"/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 Black"/>
                <a:cs typeface="Times New Roman"/>
              </a:rPr>
              <a:t>Выявлен 1 инфицированный объект риск отсутствовал карантин не накладывался</a:t>
            </a:r>
            <a:endParaRPr lang="ru-RU" dirty="0">
              <a:solidFill>
                <a:srgbClr val="002060"/>
              </a:solidFill>
              <a:latin typeface="Arial Black"/>
            </a:endParaRPr>
          </a:p>
        </p:txBody>
      </p:sp>
      <p:sp>
        <p:nvSpPr>
          <p:cNvPr id="9" name="Прямоугольник 20"/>
          <p:cNvSpPr/>
          <p:nvPr/>
        </p:nvSpPr>
        <p:spPr bwMode="auto">
          <a:xfrm>
            <a:off x="5951984" y="332656"/>
            <a:ext cx="56446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Arial Black"/>
                <a:cs typeface="Arial"/>
              </a:rPr>
              <a:t>Мониторинг АЧС в торговых сетях</a:t>
            </a:r>
            <a:endParaRPr lang="ru-RU" sz="2400" dirty="0">
              <a:solidFill>
                <a:schemeClr val="bg1"/>
              </a:solidFill>
              <a:latin typeface="Arial Black"/>
              <a:cs typeface="Arial"/>
            </a:endParaRPr>
          </a:p>
        </p:txBody>
      </p:sp>
      <p:sp>
        <p:nvSpPr>
          <p:cNvPr id="10" name="Прямоугольник 21"/>
          <p:cNvSpPr/>
          <p:nvPr/>
        </p:nvSpPr>
        <p:spPr bwMode="auto">
          <a:xfrm>
            <a:off x="335360" y="2780928"/>
            <a:ext cx="5391819" cy="1780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11</a:t>
            </a:fld>
            <a:endParaRPr lang="ru-RU"/>
          </a:p>
        </p:txBody>
      </p:sp>
      <p:pic>
        <p:nvPicPr>
          <p:cNvPr id="12" name="Рисунок 1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6312024" y="1340768"/>
            <a:ext cx="2569588" cy="1929414"/>
          </a:xfrm>
          <a:prstGeom prst="rect">
            <a:avLst/>
          </a:prstGeom>
        </p:spPr>
      </p:pic>
      <p:pic>
        <p:nvPicPr>
          <p:cNvPr id="14" name="Рисунок 7"/>
          <p:cNvPicPr>
            <a:picLocks noChangeAspect="1"/>
          </p:cNvPicPr>
          <p:nvPr/>
        </p:nvPicPr>
        <p:blipFill>
          <a:blip r:embed="rId3" cstate="print"/>
          <a:stretch/>
        </p:blipFill>
        <p:spPr bwMode="auto">
          <a:xfrm>
            <a:off x="6384032" y="3717032"/>
            <a:ext cx="2794000" cy="1571625"/>
          </a:xfrm>
          <a:prstGeom prst="rect">
            <a:avLst/>
          </a:prstGeom>
        </p:spPr>
      </p:pic>
      <p:pic>
        <p:nvPicPr>
          <p:cNvPr id="15" name="Рисунок 8"/>
          <p:cNvPicPr>
            <a:picLocks noChangeAspect="1"/>
          </p:cNvPicPr>
          <p:nvPr/>
        </p:nvPicPr>
        <p:blipFill>
          <a:blip r:embed="rId4" cstate="print"/>
          <a:stretch/>
        </p:blipFill>
        <p:spPr bwMode="auto">
          <a:xfrm>
            <a:off x="9298403" y="4293096"/>
            <a:ext cx="2893597" cy="1626766"/>
          </a:xfrm>
          <a:prstGeom prst="rect">
            <a:avLst/>
          </a:prstGeom>
        </p:spPr>
      </p:pic>
      <p:pic>
        <p:nvPicPr>
          <p:cNvPr id="16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1384" y="908720"/>
            <a:ext cx="936104" cy="831301"/>
          </a:xfrm>
          <a:prstGeom prst="rect">
            <a:avLst/>
          </a:prstGeom>
          <a:noFill/>
        </p:spPr>
      </p:pic>
      <p:pic>
        <p:nvPicPr>
          <p:cNvPr id="39938" name="Picture 2" descr="https://riavrn.ru/upload/medialibrary/a15/a15ca9e343ecac7b03f8bed2c3b3f0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92344" y="1628800"/>
            <a:ext cx="2851801" cy="1900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"/>
          <p:cNvSpPr/>
          <p:nvPr/>
        </p:nvSpPr>
        <p:spPr bwMode="auto">
          <a:xfrm>
            <a:off x="5303912" y="0"/>
            <a:ext cx="6888088" cy="6858000"/>
          </a:xfrm>
          <a:custGeom>
            <a:avLst/>
            <a:gdLst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0 w 7312268"/>
              <a:gd name="connsiteY3" fmla="*/ 6858000 h 6858000"/>
              <a:gd name="connsiteX4" fmla="*/ 0 w 7312268"/>
              <a:gd name="connsiteY4" fmla="*/ 0 h 6858000"/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1345223 w 7312268"/>
              <a:gd name="connsiteY3" fmla="*/ 6858000 h 6858000"/>
              <a:gd name="connsiteX4" fmla="*/ 0 w 7312268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2268" h="6858000" extrusionOk="0">
                <a:moveTo>
                  <a:pt x="0" y="0"/>
                </a:moveTo>
                <a:lnTo>
                  <a:pt x="7312268" y="0"/>
                </a:lnTo>
                <a:lnTo>
                  <a:pt x="7312268" y="6858000"/>
                </a:lnTo>
                <a:lnTo>
                  <a:pt x="1345223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703512" y="836712"/>
            <a:ext cx="38560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/>
                <a:cs typeface="Times New Roman"/>
              </a:rPr>
              <a:t>Биологическая безопасность</a:t>
            </a:r>
            <a:endParaRPr lang="ru-RU" sz="2400" dirty="0">
              <a:solidFill>
                <a:srgbClr val="002060"/>
              </a:solidFill>
              <a:latin typeface="Arial Black"/>
            </a:endParaRPr>
          </a:p>
        </p:txBody>
      </p:sp>
      <p:sp>
        <p:nvSpPr>
          <p:cNvPr id="7" name="Прямоугольник 19"/>
          <p:cNvSpPr/>
          <p:nvPr/>
        </p:nvSpPr>
        <p:spPr bwMode="auto">
          <a:xfrm>
            <a:off x="158906" y="3031962"/>
            <a:ext cx="5519337" cy="640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 </a:t>
            </a:r>
            <a:endParaRPr/>
          </a:p>
          <a:p>
            <a:pPr>
              <a:defRPr/>
            </a:pPr>
            <a:endParaRPr lang="ru-RU" b="1">
              <a:solidFill>
                <a:srgbClr val="002060"/>
              </a:solidFill>
              <a:latin typeface="Arial Black"/>
              <a:cs typeface="Times New Roman"/>
            </a:endParaRPr>
          </a:p>
        </p:txBody>
      </p:sp>
      <p:sp>
        <p:nvSpPr>
          <p:cNvPr id="8" name="Прямоугольник 20"/>
          <p:cNvSpPr/>
          <p:nvPr/>
        </p:nvSpPr>
        <p:spPr bwMode="auto">
          <a:xfrm>
            <a:off x="158906" y="1843206"/>
            <a:ext cx="5369850" cy="11887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defRPr/>
            </a:pPr>
            <a:r>
              <a:rPr lang="ru-RU" sz="2200" b="1" dirty="0" smtClean="0">
                <a:solidFill>
                  <a:srgbClr val="002060"/>
                </a:solidFill>
                <a:latin typeface="Arial Black"/>
                <a:cs typeface="Arial"/>
              </a:rPr>
              <a:t>Высокопатогенный грипп </a:t>
            </a:r>
            <a:r>
              <a:rPr lang="ru-RU" sz="2200" b="1" dirty="0">
                <a:solidFill>
                  <a:srgbClr val="002060"/>
                </a:solidFill>
                <a:latin typeface="Arial Black"/>
                <a:cs typeface="Arial"/>
              </a:rPr>
              <a:t>птиц</a:t>
            </a:r>
            <a:endParaRPr lang="ru-RU" sz="2400" dirty="0">
              <a:solidFill>
                <a:srgbClr val="002060"/>
              </a:solidFill>
              <a:latin typeface="Arial Black"/>
              <a:cs typeface="Arial"/>
            </a:endParaRPr>
          </a:p>
        </p:txBody>
      </p:sp>
      <p:sp>
        <p:nvSpPr>
          <p:cNvPr id="9" name="Прямоугольник 21"/>
          <p:cNvSpPr/>
          <p:nvPr/>
        </p:nvSpPr>
        <p:spPr bwMode="auto">
          <a:xfrm>
            <a:off x="191344" y="2348880"/>
            <a:ext cx="5391819" cy="1780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52AE5BD-29F8-49DF-7503-E1864553ABDA}" type="slidenum">
              <a:rPr lang="ru-RU"/>
              <a:pPr>
                <a:defRPr/>
              </a:pPr>
              <a:t>12</a:t>
            </a:fld>
            <a:endParaRPr lang="ru-RU"/>
          </a:p>
        </p:txBody>
      </p:sp>
      <p:sp>
        <p:nvSpPr>
          <p:cNvPr id="11" name="Прямоугольник 13"/>
          <p:cNvSpPr/>
          <p:nvPr/>
        </p:nvSpPr>
        <p:spPr bwMode="auto">
          <a:xfrm>
            <a:off x="5574844" y="188649"/>
            <a:ext cx="6618632" cy="1005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>
                <a:solidFill>
                  <a:schemeClr val="bg1"/>
                </a:solidFill>
                <a:latin typeface="Arial Black"/>
                <a:cs typeface="Times New Roman"/>
              </a:rPr>
              <a:t>Количество выявленных неблагополучных пунктов по высокопатогенному гриппу птиц в ПФО - 26</a:t>
            </a:r>
            <a:endParaRPr lang="ru-RU" sz="2000">
              <a:solidFill>
                <a:schemeClr val="bg1"/>
              </a:solidFill>
              <a:latin typeface="Arial Black"/>
            </a:endParaRPr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/>
        </p:nvGraphicFramePr>
        <p:xfrm>
          <a:off x="6132087" y="1442621"/>
          <a:ext cx="6066407" cy="39117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119336" y="2636912"/>
            <a:ext cx="6096000" cy="40164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700" b="1" dirty="0" smtClean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В режиме предприятия закрытого типа в регионе работает 9 предприятий, в которых содержится 613 тыс.гол. птицы</a:t>
            </a:r>
          </a:p>
          <a:p>
            <a:pPr>
              <a:defRPr/>
            </a:pPr>
            <a:endParaRPr lang="ru-RU" sz="1700" b="1" dirty="0" smtClean="0">
              <a:solidFill>
                <a:srgbClr val="002060"/>
              </a:solidFill>
              <a:latin typeface="Arial Black"/>
              <a:ea typeface="Calibri"/>
              <a:cs typeface="Times New Roman"/>
            </a:endParaRPr>
          </a:p>
          <a:p>
            <a:pPr>
              <a:defRPr/>
            </a:pPr>
            <a:r>
              <a:rPr lang="ru-RU" sz="1700" b="1" dirty="0" smtClean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В рамках мониторинга исследовано 4344 пробы от домашней птицы, 12 проб от дикой птицы, 10 проб от </a:t>
            </a:r>
            <a:r>
              <a:rPr lang="ru-RU" sz="1700" b="1" dirty="0" err="1" smtClean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синатропной</a:t>
            </a:r>
            <a:r>
              <a:rPr lang="ru-RU" sz="1700" b="1" dirty="0" smtClean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 птицы.</a:t>
            </a:r>
          </a:p>
          <a:p>
            <a:pPr>
              <a:defRPr/>
            </a:pPr>
            <a:endParaRPr lang="ru-RU" sz="1700" b="1" dirty="0" smtClean="0">
              <a:solidFill>
                <a:srgbClr val="002060"/>
              </a:solidFill>
              <a:latin typeface="Arial Black"/>
              <a:cs typeface="Times New Roman"/>
            </a:endParaRPr>
          </a:p>
          <a:p>
            <a:pPr>
              <a:defRPr/>
            </a:pPr>
            <a:r>
              <a:rPr lang="ru-RU" sz="1700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С ноября 2021 года Ульяновская область имеет статус региона «благополучный без вакцинации»</a:t>
            </a:r>
            <a:endParaRPr lang="ru-RU" sz="1700" dirty="0" smtClean="0">
              <a:solidFill>
                <a:srgbClr val="002060"/>
              </a:solidFill>
              <a:latin typeface="Arial Black"/>
            </a:endParaRPr>
          </a:p>
          <a:p>
            <a:pPr>
              <a:defRPr/>
            </a:pPr>
            <a:endParaRPr lang="ru-RU" sz="1700" dirty="0" smtClean="0">
              <a:solidFill>
                <a:srgbClr val="002060"/>
              </a:solidFill>
              <a:latin typeface="Arial Black"/>
            </a:endParaRPr>
          </a:p>
          <a:p>
            <a:pPr>
              <a:defRPr/>
            </a:pPr>
            <a:r>
              <a:rPr lang="ru-RU" sz="1700" dirty="0" smtClean="0">
                <a:solidFill>
                  <a:srgbClr val="002060"/>
                </a:solidFill>
                <a:latin typeface="Arial Black"/>
              </a:rPr>
              <a:t>обследовано 21 хозяйство занимающихся разведением, содержанием и продажей домашней птицы. </a:t>
            </a:r>
            <a:endParaRPr lang="ru-RU" sz="1700" dirty="0">
              <a:solidFill>
                <a:srgbClr val="002060"/>
              </a:solidFill>
              <a:latin typeface="Arial Black"/>
            </a:endParaRPr>
          </a:p>
        </p:txBody>
      </p:sp>
      <p:pic>
        <p:nvPicPr>
          <p:cNvPr id="14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400" y="836712"/>
            <a:ext cx="864096" cy="76735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"/>
          <p:cNvSpPr/>
          <p:nvPr/>
        </p:nvSpPr>
        <p:spPr bwMode="auto">
          <a:xfrm>
            <a:off x="5591944" y="0"/>
            <a:ext cx="6740769" cy="6858000"/>
          </a:xfrm>
          <a:custGeom>
            <a:avLst/>
            <a:gdLst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0 w 7312268"/>
              <a:gd name="connsiteY3" fmla="*/ 6858000 h 6858000"/>
              <a:gd name="connsiteX4" fmla="*/ 0 w 7312268"/>
              <a:gd name="connsiteY4" fmla="*/ 0 h 6858000"/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1345223 w 7312268"/>
              <a:gd name="connsiteY3" fmla="*/ 6858000 h 6858000"/>
              <a:gd name="connsiteX4" fmla="*/ 0 w 7312268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2268" h="6858000" extrusionOk="0">
                <a:moveTo>
                  <a:pt x="0" y="0"/>
                </a:moveTo>
                <a:lnTo>
                  <a:pt x="7312268" y="0"/>
                </a:lnTo>
                <a:lnTo>
                  <a:pt x="7312268" y="6858000"/>
                </a:lnTo>
                <a:lnTo>
                  <a:pt x="1345223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631504" y="476672"/>
            <a:ext cx="3856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/>
                <a:cs typeface="Times New Roman"/>
              </a:rPr>
              <a:t>Биологическая безопасность</a:t>
            </a:r>
            <a:endParaRPr lang="ru-RU" sz="2400" dirty="0">
              <a:solidFill>
                <a:srgbClr val="002060"/>
              </a:solidFill>
              <a:latin typeface="Arial Black"/>
            </a:endParaRPr>
          </a:p>
        </p:txBody>
      </p:sp>
      <p:cxnSp>
        <p:nvCxnSpPr>
          <p:cNvPr id="7" name="Прямая соединительная линия 16"/>
          <p:cNvCxnSpPr>
            <a:cxnSpLocks/>
          </p:cNvCxnSpPr>
          <p:nvPr/>
        </p:nvCxnSpPr>
        <p:spPr bwMode="auto">
          <a:xfrm>
            <a:off x="5979904" y="3071742"/>
            <a:ext cx="866775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19"/>
          <p:cNvSpPr/>
          <p:nvPr/>
        </p:nvSpPr>
        <p:spPr bwMode="auto">
          <a:xfrm>
            <a:off x="216658" y="4158701"/>
            <a:ext cx="53581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Дана оценка : Ветеринарная служба готова к ликвидации очагов заразных, в том числе особо опасных заболеваний </a:t>
            </a:r>
            <a:endParaRPr lang="ru-RU" sz="2000" dirty="0">
              <a:solidFill>
                <a:srgbClr val="002060"/>
              </a:solidFill>
              <a:latin typeface="Arial Black"/>
            </a:endParaRPr>
          </a:p>
        </p:txBody>
      </p:sp>
      <p:sp>
        <p:nvSpPr>
          <p:cNvPr id="9" name="Прямоугольник 20"/>
          <p:cNvSpPr/>
          <p:nvPr/>
        </p:nvSpPr>
        <p:spPr bwMode="auto">
          <a:xfrm>
            <a:off x="191344" y="1772816"/>
            <a:ext cx="564464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2060"/>
                </a:solidFill>
                <a:latin typeface="Arial Black"/>
                <a:cs typeface="Arial"/>
              </a:rPr>
              <a:t>Совместно с МЧС проведены тактико-специальные учения по теме «Ликвидация очага высокопатогенного гриппа </a:t>
            </a:r>
            <a:r>
              <a:rPr lang="ru-RU" sz="2000" b="1" dirty="0" smtClean="0">
                <a:solidFill>
                  <a:srgbClr val="002060"/>
                </a:solidFill>
                <a:latin typeface="Arial Black"/>
                <a:cs typeface="Arial"/>
              </a:rPr>
              <a:t>птиц, с.Тагай Майнский район</a:t>
            </a:r>
            <a:endParaRPr lang="ru-RU" sz="2000" dirty="0">
              <a:solidFill>
                <a:srgbClr val="002060"/>
              </a:solidFill>
              <a:latin typeface="Arial Black"/>
              <a:cs typeface="Arial"/>
            </a:endParaRPr>
          </a:p>
        </p:txBody>
      </p:sp>
      <p:sp>
        <p:nvSpPr>
          <p:cNvPr id="10" name="Прямоугольник 21"/>
          <p:cNvSpPr/>
          <p:nvPr/>
        </p:nvSpPr>
        <p:spPr bwMode="auto">
          <a:xfrm>
            <a:off x="220676" y="3657308"/>
            <a:ext cx="5391819" cy="1780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13</a:t>
            </a:fld>
            <a:endParaRPr lang="ru-RU"/>
          </a:p>
        </p:txBody>
      </p:sp>
      <p:pic>
        <p:nvPicPr>
          <p:cNvPr id="16" name="Рисунок 15" descr="изображение_viber_2021-06-24_15-59-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51984" y="764704"/>
            <a:ext cx="2983260" cy="1988840"/>
          </a:xfrm>
          <a:prstGeom prst="rect">
            <a:avLst/>
          </a:prstGeom>
        </p:spPr>
      </p:pic>
      <p:pic>
        <p:nvPicPr>
          <p:cNvPr id="17" name="Рисунок 16" descr="IMG_06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48328" y="2132856"/>
            <a:ext cx="2875246" cy="1916831"/>
          </a:xfrm>
          <a:prstGeom prst="rect">
            <a:avLst/>
          </a:prstGeom>
        </p:spPr>
      </p:pic>
      <p:pic>
        <p:nvPicPr>
          <p:cNvPr id="18" name="Рисунок 17" descr="IMG_06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2924944"/>
            <a:ext cx="2875248" cy="1916832"/>
          </a:xfrm>
          <a:prstGeom prst="rect">
            <a:avLst/>
          </a:prstGeom>
        </p:spPr>
      </p:pic>
      <p:pic>
        <p:nvPicPr>
          <p:cNvPr id="19" name="Рисунок 18" descr="IMG_072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120336" y="4293096"/>
            <a:ext cx="2945686" cy="1965324"/>
          </a:xfrm>
          <a:prstGeom prst="rect">
            <a:avLst/>
          </a:prstGeom>
        </p:spPr>
      </p:pic>
      <p:pic>
        <p:nvPicPr>
          <p:cNvPr id="20" name="Рисунок 19" descr="IMG_062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96000" y="4869160"/>
            <a:ext cx="2763221" cy="1843586"/>
          </a:xfrm>
          <a:prstGeom prst="rect">
            <a:avLst/>
          </a:prstGeom>
        </p:spPr>
      </p:pic>
      <p:pic>
        <p:nvPicPr>
          <p:cNvPr id="15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3392" y="404664"/>
            <a:ext cx="864096" cy="76735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6240016" y="188640"/>
            <a:ext cx="57606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err="1" smtClean="0">
                <a:solidFill>
                  <a:schemeClr val="bg1"/>
                </a:solidFill>
                <a:latin typeface="Arial Black"/>
                <a:cs typeface="Times New Roman"/>
              </a:rPr>
              <a:t>Тактико</a:t>
            </a:r>
            <a:r>
              <a:rPr lang="ru-RU" sz="2400" b="1" dirty="0" smtClean="0">
                <a:solidFill>
                  <a:schemeClr val="bg1"/>
                </a:solidFill>
                <a:latin typeface="Arial Black"/>
                <a:cs typeface="Times New Roman"/>
              </a:rPr>
              <a:t> - специальные учения</a:t>
            </a:r>
            <a:endParaRPr lang="ru-RU" sz="2400" dirty="0">
              <a:solidFill>
                <a:schemeClr val="bg1"/>
              </a:solidFill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"/>
          <p:cNvSpPr/>
          <p:nvPr/>
        </p:nvSpPr>
        <p:spPr bwMode="auto">
          <a:xfrm>
            <a:off x="4295800" y="0"/>
            <a:ext cx="7896200" cy="6858000"/>
          </a:xfrm>
          <a:custGeom>
            <a:avLst/>
            <a:gdLst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0 w 7312268"/>
              <a:gd name="connsiteY3" fmla="*/ 6858000 h 6858000"/>
              <a:gd name="connsiteX4" fmla="*/ 0 w 7312268"/>
              <a:gd name="connsiteY4" fmla="*/ 0 h 6858000"/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1345223 w 7312268"/>
              <a:gd name="connsiteY3" fmla="*/ 6858000 h 6858000"/>
              <a:gd name="connsiteX4" fmla="*/ 0 w 7312268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2268" h="6858000" extrusionOk="0">
                <a:moveTo>
                  <a:pt x="0" y="0"/>
                </a:moveTo>
                <a:lnTo>
                  <a:pt x="7312268" y="0"/>
                </a:lnTo>
                <a:lnTo>
                  <a:pt x="7312268" y="6858000"/>
                </a:lnTo>
                <a:lnTo>
                  <a:pt x="1345223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6168008" y="188640"/>
            <a:ext cx="38560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Arial Black"/>
                <a:cs typeface="Times New Roman"/>
              </a:rPr>
              <a:t>Бешенство</a:t>
            </a:r>
            <a:endParaRPr lang="ru-RU" sz="28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8" name="Прямоугольник 19"/>
          <p:cNvSpPr/>
          <p:nvPr/>
        </p:nvSpPr>
        <p:spPr bwMode="auto">
          <a:xfrm>
            <a:off x="119336" y="3284984"/>
            <a:ext cx="535818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Проведено 121 исследование  при подозрении на бешенство</a:t>
            </a:r>
          </a:p>
          <a:p>
            <a:pPr>
              <a:defRPr/>
            </a:pPr>
            <a:endParaRPr lang="ru-RU" sz="500" b="1" dirty="0" smtClean="0">
              <a:solidFill>
                <a:srgbClr val="002060"/>
              </a:solidFill>
              <a:latin typeface="Arial Black"/>
              <a:cs typeface="Times New Roman"/>
            </a:endParaRPr>
          </a:p>
          <a:p>
            <a:pPr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Разложено </a:t>
            </a:r>
            <a:r>
              <a:rPr lang="ru-RU" sz="1600" b="1" dirty="0">
                <a:solidFill>
                  <a:srgbClr val="002060"/>
                </a:solidFill>
                <a:latin typeface="Arial Black"/>
                <a:cs typeface="Times New Roman"/>
              </a:rPr>
              <a:t>180 тыс.доз вакцины против бешенства диких </a:t>
            </a:r>
            <a:r>
              <a:rPr lang="ru-RU" sz="1600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плотоядных</a:t>
            </a:r>
          </a:p>
          <a:p>
            <a:pPr>
              <a:defRPr/>
            </a:pPr>
            <a:endParaRPr lang="ru-RU" sz="500" b="1" dirty="0" smtClean="0">
              <a:solidFill>
                <a:srgbClr val="002060"/>
              </a:solidFill>
              <a:latin typeface="Arial Black"/>
              <a:ea typeface="Calibri"/>
              <a:cs typeface="Times New Roman"/>
            </a:endParaRPr>
          </a:p>
          <a:p>
            <a:pPr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Вакцинировано против бешенства :</a:t>
            </a:r>
          </a:p>
          <a:p>
            <a:pPr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84165 собак и кошек, в том числе 1348 животных без владельцев</a:t>
            </a:r>
          </a:p>
          <a:p>
            <a:pPr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24643 голов сельскохозяйственных животных.</a:t>
            </a:r>
          </a:p>
          <a:p>
            <a:pPr>
              <a:defRPr/>
            </a:pPr>
            <a:r>
              <a:rPr lang="ru-RU" sz="1600" b="1" dirty="0" err="1" smtClean="0">
                <a:solidFill>
                  <a:srgbClr val="002060"/>
                </a:solidFill>
                <a:latin typeface="Arial Black"/>
                <a:cs typeface="Times New Roman"/>
              </a:rPr>
              <a:t>Карантинировано</a:t>
            </a:r>
            <a:r>
              <a:rPr lang="ru-RU" sz="1600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 под наблюдением ветеринарных врачей 1055 животных</a:t>
            </a:r>
          </a:p>
          <a:p>
            <a:pPr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Выдано 1260 предостережений о проведении своевременной вакцинации</a:t>
            </a:r>
            <a:endParaRPr lang="ru-RU" sz="1600" dirty="0" smtClean="0"/>
          </a:p>
          <a:p>
            <a:pPr>
              <a:defRPr/>
            </a:pPr>
            <a:endParaRPr lang="ru-RU" b="1" dirty="0" smtClean="0">
              <a:solidFill>
                <a:srgbClr val="002060"/>
              </a:solidFill>
              <a:latin typeface="Arial Black"/>
              <a:cs typeface="Times New Roman"/>
            </a:endParaRPr>
          </a:p>
          <a:p>
            <a:pPr>
              <a:defRPr/>
            </a:pPr>
            <a:endParaRPr lang="ru-RU" sz="500" dirty="0" smtClean="0"/>
          </a:p>
          <a:p>
            <a:pPr>
              <a:defRPr/>
            </a:pPr>
            <a:endParaRPr lang="ru-RU" b="1" dirty="0">
              <a:solidFill>
                <a:srgbClr val="002060"/>
              </a:solidFill>
              <a:latin typeface="Arial Black"/>
              <a:cs typeface="Times New Roman"/>
            </a:endParaRPr>
          </a:p>
          <a:p>
            <a:pPr>
              <a:defRPr/>
            </a:pPr>
            <a:endParaRPr dirty="0"/>
          </a:p>
        </p:txBody>
      </p:sp>
      <p:sp>
        <p:nvSpPr>
          <p:cNvPr id="10" name="Прямоугольник 21"/>
          <p:cNvSpPr/>
          <p:nvPr/>
        </p:nvSpPr>
        <p:spPr bwMode="auto">
          <a:xfrm>
            <a:off x="0" y="2420888"/>
            <a:ext cx="4579180" cy="19032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14</a:t>
            </a:fld>
            <a:endParaRPr lang="ru-RU"/>
          </a:p>
        </p:txBody>
      </p:sp>
      <p:sp>
        <p:nvSpPr>
          <p:cNvPr id="18" name="Прямоугольник 20"/>
          <p:cNvSpPr/>
          <p:nvPr/>
        </p:nvSpPr>
        <p:spPr bwMode="auto">
          <a:xfrm>
            <a:off x="5159896" y="764704"/>
            <a:ext cx="70321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1"/>
                </a:solidFill>
                <a:latin typeface="Arial Black"/>
                <a:cs typeface="Arial"/>
              </a:rPr>
              <a:t>Количество случаев </a:t>
            </a:r>
            <a:r>
              <a:rPr lang="ru-RU" sz="2400" b="1" dirty="0" smtClean="0">
                <a:solidFill>
                  <a:schemeClr val="bg1"/>
                </a:solidFill>
                <a:latin typeface="Arial Black"/>
                <a:cs typeface="Arial"/>
              </a:rPr>
              <a:t>в </a:t>
            </a:r>
            <a:r>
              <a:rPr lang="ru-RU" sz="2400" b="1" dirty="0">
                <a:solidFill>
                  <a:schemeClr val="bg1"/>
                </a:solidFill>
                <a:latin typeface="Arial Black"/>
                <a:cs typeface="Arial"/>
              </a:rPr>
              <a:t>ПФО - 299 </a:t>
            </a:r>
            <a:endParaRPr lang="ru-RU" sz="2400" dirty="0">
              <a:solidFill>
                <a:schemeClr val="bg1"/>
              </a:solidFill>
              <a:latin typeface="Arial Black"/>
              <a:cs typeface="Arial"/>
            </a:endParaRPr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5735960" y="1196752"/>
          <a:ext cx="6660232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Прямоугольник 19"/>
          <p:cNvSpPr/>
          <p:nvPr/>
        </p:nvSpPr>
        <p:spPr bwMode="auto">
          <a:xfrm>
            <a:off x="5750768" y="5934670"/>
            <a:ext cx="6441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1"/>
                </a:solidFill>
                <a:latin typeface="Arial Black"/>
                <a:ea typeface="Calibri"/>
                <a:cs typeface="Times New Roman"/>
              </a:rPr>
              <a:t>Предотвращенный экономический ущерб составил 27 </a:t>
            </a:r>
            <a:r>
              <a:rPr lang="ru-RU" b="1" dirty="0" err="1">
                <a:solidFill>
                  <a:schemeClr val="bg1"/>
                </a:solidFill>
                <a:latin typeface="Arial Black"/>
                <a:ea typeface="Calibri"/>
                <a:cs typeface="Times New Roman"/>
              </a:rPr>
              <a:t>млн.руб</a:t>
            </a:r>
            <a:r>
              <a:rPr lang="ru-RU" b="1" dirty="0">
                <a:solidFill>
                  <a:schemeClr val="bg1"/>
                </a:solidFill>
                <a:latin typeface="Arial Black"/>
                <a:ea typeface="Calibri"/>
                <a:cs typeface="Times New Roman"/>
              </a:rPr>
              <a:t>.</a:t>
            </a:r>
            <a:endParaRPr lang="ru-RU" b="1" dirty="0">
              <a:solidFill>
                <a:schemeClr val="bg1"/>
              </a:solidFill>
              <a:latin typeface="Arial Black"/>
              <a:cs typeface="Times New Roman"/>
            </a:endParaRPr>
          </a:p>
          <a:p>
            <a:pPr>
              <a:defRPr/>
            </a:pPr>
            <a:endParaRPr dirty="0">
              <a:solidFill>
                <a:schemeClr val="bg1"/>
              </a:solidFill>
            </a:endParaRPr>
          </a:p>
        </p:txBody>
      </p:sp>
      <p:pic>
        <p:nvPicPr>
          <p:cNvPr id="14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1108620"/>
            <a:ext cx="864096" cy="767355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1559496" y="1052736"/>
            <a:ext cx="2952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Биологическая безопасность</a:t>
            </a:r>
            <a:endParaRPr lang="ru-RU" sz="2400" dirty="0" smtClean="0">
              <a:solidFill>
                <a:srgbClr val="002060"/>
              </a:solidFill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вал 49"/>
          <p:cNvSpPr/>
          <p:nvPr/>
        </p:nvSpPr>
        <p:spPr bwMode="auto">
          <a:xfrm rot="6835375">
            <a:off x="9844935" y="1129662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8"/>
          <p:cNvSpPr/>
          <p:nvPr/>
        </p:nvSpPr>
        <p:spPr bwMode="auto">
          <a:xfrm rot="6835375">
            <a:off x="6673492" y="1135753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47"/>
          <p:cNvSpPr/>
          <p:nvPr/>
        </p:nvSpPr>
        <p:spPr bwMode="auto">
          <a:xfrm rot="6835375">
            <a:off x="3493176" y="1158390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46"/>
          <p:cNvSpPr/>
          <p:nvPr/>
        </p:nvSpPr>
        <p:spPr bwMode="auto">
          <a:xfrm rot="6835375">
            <a:off x="333009" y="1097714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1"/>
          <p:cNvSpPr/>
          <p:nvPr/>
        </p:nvSpPr>
        <p:spPr bwMode="auto">
          <a:xfrm>
            <a:off x="-6982" y="2708920"/>
            <a:ext cx="12191999" cy="415606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b="1" dirty="0" smtClean="0">
              <a:solidFill>
                <a:schemeClr val="bg1"/>
              </a:solidFill>
              <a:latin typeface="Arial Black"/>
              <a:ea typeface="Calibri"/>
              <a:cs typeface="Times New Roman"/>
            </a:endParaRPr>
          </a:p>
        </p:txBody>
      </p:sp>
      <p:sp>
        <p:nvSpPr>
          <p:cNvPr id="9" name="Прямоугольник 19"/>
          <p:cNvSpPr/>
          <p:nvPr/>
        </p:nvSpPr>
        <p:spPr bwMode="auto">
          <a:xfrm>
            <a:off x="1127448" y="1412776"/>
            <a:ext cx="106163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Arial Black"/>
              </a:rPr>
              <a:t>Система экстренного реагирования о причинении животными вреда гражданам</a:t>
            </a:r>
            <a:endParaRPr lang="ru-RU" sz="2800" dirty="0">
              <a:solidFill>
                <a:srgbClr val="002060"/>
              </a:solidFill>
              <a:latin typeface="Arial Black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71401" y="2276872"/>
            <a:ext cx="11320599" cy="424847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algn="just">
              <a:lnSpc>
                <a:spcPct val="100000"/>
              </a:lnSpc>
            </a:pPr>
            <a:endParaRPr lang="ru-RU" b="1" spc="-1" dirty="0">
              <a:solidFill>
                <a:srgbClr val="000000"/>
              </a:solidFill>
              <a:latin typeface="Times New Roman"/>
            </a:endParaRPr>
          </a:p>
          <a:p>
            <a:pPr algn="l">
              <a:defRPr/>
            </a:pPr>
            <a:endParaRPr lang="ru-RU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l">
              <a:defRPr/>
            </a:pPr>
            <a:endParaRPr lang="ru-RU" dirty="0"/>
          </a:p>
        </p:txBody>
      </p:sp>
      <p:sp>
        <p:nvSpPr>
          <p:cNvPr id="13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F044650-7505-5959-9535-7C983740889F}" type="slidenum">
              <a:rPr lang="ru-RU"/>
              <a:pPr>
                <a:defRPr/>
              </a:pPr>
              <a:t>15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199456" y="2780928"/>
            <a:ext cx="102251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>
              <a:solidFill>
                <a:schemeClr val="bg1"/>
              </a:solidFill>
              <a:latin typeface="Arial Black"/>
              <a:ea typeface="Calibri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 Black"/>
                <a:ea typeface="Calibri"/>
                <a:cs typeface="Times New Roman"/>
              </a:rPr>
              <a:t>По поручению Губернатора созданы районные комиссии по расследованию случаев нападения животных на людей, выстроена система по их рассмотрению в течение 48 часов с принятием мер реагирования в соответствии со Схемой межведомственного взаимодействия. Утверждена решением СПЭК №6 от 21.05.2021</a:t>
            </a: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3719736" y="548680"/>
            <a:ext cx="63367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Биологическая безопасность</a:t>
            </a:r>
            <a:endParaRPr lang="ru-RU" sz="2400" dirty="0" smtClean="0">
              <a:solidFill>
                <a:srgbClr val="002060"/>
              </a:solidFill>
              <a:latin typeface="Arial Black"/>
            </a:endParaRPr>
          </a:p>
        </p:txBody>
      </p:sp>
      <p:pic>
        <p:nvPicPr>
          <p:cNvPr id="15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848528" y="260648"/>
            <a:ext cx="792088" cy="7034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ustomShape 2"/>
          <p:cNvSpPr/>
          <p:nvPr/>
        </p:nvSpPr>
        <p:spPr bwMode="auto">
          <a:xfrm>
            <a:off x="9984432" y="6356520"/>
            <a:ext cx="225648" cy="36432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  <a:defRPr/>
            </a:pPr>
            <a:endParaRPr lang="ru-RU" sz="1200" spc="-1">
              <a:latin typeface="PT Astra Serif"/>
            </a:endParaRPr>
          </a:p>
        </p:txBody>
      </p:sp>
      <p:sp>
        <p:nvSpPr>
          <p:cNvPr id="5" name="TextBox 13"/>
          <p:cNvSpPr>
            <a:spLocks/>
          </p:cNvSpPr>
          <p:nvPr/>
        </p:nvSpPr>
        <p:spPr bwMode="auto">
          <a:xfrm>
            <a:off x="1090180" y="281580"/>
            <a:ext cx="9830357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7675" algn="ctr">
              <a:defRPr/>
            </a:pPr>
            <a:r>
              <a:rPr lang="ru-RU" sz="1900" b="1">
                <a:latin typeface="Times New Roman"/>
                <a:cs typeface="Times New Roman"/>
              </a:rPr>
              <a:t>СХЕМА</a:t>
            </a:r>
            <a:endParaRPr/>
          </a:p>
          <a:p>
            <a:pPr indent="447675" algn="ctr">
              <a:defRPr/>
            </a:pPr>
            <a:r>
              <a:rPr lang="ru-RU" sz="1900" b="1">
                <a:latin typeface="Times New Roman"/>
                <a:cs typeface="Times New Roman"/>
              </a:rPr>
              <a:t>межведомственного взаимодействия по недопущению возникновения очагов бешенства на территории Ульяновской области, нанесения ущерба (укусов) гражданам</a:t>
            </a:r>
            <a:endParaRPr/>
          </a:p>
          <a:p>
            <a:pPr>
              <a:defRPr/>
            </a:pPr>
            <a:endParaRPr lang="ru-RU" sz="2000" b="1">
              <a:latin typeface="Times New Roman"/>
              <a:cs typeface="Times New Roman"/>
            </a:endParaRPr>
          </a:p>
          <a:p>
            <a:pPr>
              <a:defRPr/>
            </a:pPr>
            <a:endParaRPr lang="ru-RU" sz="2000" b="1">
              <a:latin typeface="Times New Roman"/>
              <a:cs typeface="Times New Roman"/>
            </a:endParaRPr>
          </a:p>
        </p:txBody>
      </p:sp>
      <p:grpSp>
        <p:nvGrpSpPr>
          <p:cNvPr id="2" name="Группа 17"/>
          <p:cNvGrpSpPr/>
          <p:nvPr/>
        </p:nvGrpSpPr>
        <p:grpSpPr bwMode="auto">
          <a:xfrm>
            <a:off x="601390" y="1269999"/>
            <a:ext cx="10494281" cy="5410557"/>
            <a:chOff x="809828" y="2528900"/>
            <a:chExt cx="7439427" cy="4895265"/>
          </a:xfrm>
        </p:grpSpPr>
        <p:sp>
          <p:nvSpPr>
            <p:cNvPr id="7" name="Скругленный прямоугольник 3"/>
            <p:cNvSpPr/>
            <p:nvPr/>
          </p:nvSpPr>
          <p:spPr bwMode="auto">
            <a:xfrm>
              <a:off x="1835696" y="2636912"/>
              <a:ext cx="3096344" cy="720080"/>
            </a:xfrm>
            <a:prstGeom prst="roundRect">
              <a:avLst>
                <a:gd name="adj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1400" b="1"/>
                <a:t>Медицинские организации Ульяновской области</a:t>
              </a:r>
              <a:endParaRPr lang="ru-RU" sz="1400"/>
            </a:p>
            <a:p>
              <a:pPr algn="ctr">
                <a:defRPr/>
              </a:pPr>
              <a:endParaRPr lang="ru-RU" sz="500"/>
            </a:p>
          </p:txBody>
        </p:sp>
        <p:sp>
          <p:nvSpPr>
            <p:cNvPr id="8" name="Скругленный прямоугольник 4"/>
            <p:cNvSpPr/>
            <p:nvPr/>
          </p:nvSpPr>
          <p:spPr bwMode="auto">
            <a:xfrm>
              <a:off x="5576723" y="2528900"/>
              <a:ext cx="2672532" cy="936104"/>
            </a:xfrm>
            <a:prstGeom prst="roundRect">
              <a:avLst>
                <a:gd name="adj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1400" b="1"/>
                <a:t>ФГБУЗ «Клиническая больница № 172 ФМБА «России» </a:t>
              </a:r>
              <a:endParaRPr/>
            </a:p>
            <a:p>
              <a:pPr algn="ctr">
                <a:defRPr/>
              </a:pPr>
              <a:endParaRPr lang="ru-RU" sz="500" b="1"/>
            </a:p>
          </p:txBody>
        </p:sp>
        <p:sp>
          <p:nvSpPr>
            <p:cNvPr id="9" name="Скругленный прямоугольник 5"/>
            <p:cNvSpPr/>
            <p:nvPr/>
          </p:nvSpPr>
          <p:spPr bwMode="auto">
            <a:xfrm>
              <a:off x="3419872" y="5020034"/>
              <a:ext cx="3024336" cy="792087"/>
            </a:xfrm>
            <a:prstGeom prst="roundRect">
              <a:avLst>
                <a:gd name="adj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1400" b="1"/>
                <a:t>ОГБУ Центры ветеринарии, районные ветеринарные станции  </a:t>
              </a:r>
              <a:endParaRPr/>
            </a:p>
            <a:p>
              <a:pPr algn="ctr">
                <a:defRPr/>
              </a:pPr>
              <a:endParaRPr lang="ru-RU" sz="500" b="1"/>
            </a:p>
          </p:txBody>
        </p:sp>
        <p:sp>
          <p:nvSpPr>
            <p:cNvPr id="10" name="Скругленный прямоугольник 6"/>
            <p:cNvSpPr/>
            <p:nvPr/>
          </p:nvSpPr>
          <p:spPr bwMode="auto">
            <a:xfrm>
              <a:off x="3364584" y="6837815"/>
              <a:ext cx="2059715" cy="586351"/>
            </a:xfrm>
            <a:prstGeom prst="roundRect">
              <a:avLst>
                <a:gd name="adj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1400" b="1"/>
                <a:t>Администрации муниципальных районов и городских округов</a:t>
              </a:r>
              <a:endParaRPr/>
            </a:p>
          </p:txBody>
        </p:sp>
        <p:sp>
          <p:nvSpPr>
            <p:cNvPr id="11" name="Скругленный прямоугольник 7"/>
            <p:cNvSpPr/>
            <p:nvPr/>
          </p:nvSpPr>
          <p:spPr bwMode="auto">
            <a:xfrm>
              <a:off x="809828" y="5028606"/>
              <a:ext cx="2520280" cy="792087"/>
            </a:xfrm>
            <a:prstGeom prst="roundRect">
              <a:avLst>
                <a:gd name="adj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1400" b="1"/>
                <a:t>ФБУЗ «Гигиены и эпидемиологии в Ульяновской области</a:t>
              </a:r>
              <a:endParaRPr/>
            </a:p>
            <a:p>
              <a:pPr algn="ctr">
                <a:defRPr/>
              </a:pPr>
              <a:endParaRPr lang="ru-RU" sz="500" b="1"/>
            </a:p>
          </p:txBody>
        </p:sp>
        <p:sp>
          <p:nvSpPr>
            <p:cNvPr id="12" name="Стрелка вниз 10"/>
            <p:cNvSpPr/>
            <p:nvPr/>
          </p:nvSpPr>
          <p:spPr bwMode="auto">
            <a:xfrm>
              <a:off x="3623304" y="3343275"/>
              <a:ext cx="636235" cy="1666882"/>
            </a:xfrm>
            <a:prstGeom prst="downArrow">
              <a:avLst>
                <a:gd name="adj1" fmla="val 50000"/>
                <a:gd name="adj2" fmla="val 82013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1300" b="1">
                <a:solidFill>
                  <a:schemeClr val="tx1"/>
                </a:solidFill>
              </a:endParaRPr>
            </a:p>
          </p:txBody>
        </p:sp>
        <p:sp>
          <p:nvSpPr>
            <p:cNvPr id="13" name="Двойная стрелка вверх/вниз 12"/>
            <p:cNvSpPr/>
            <p:nvPr/>
          </p:nvSpPr>
          <p:spPr bwMode="auto">
            <a:xfrm>
              <a:off x="4353722" y="5821999"/>
              <a:ext cx="432048" cy="1015816"/>
            </a:xfrm>
            <a:prstGeom prst="upDownArrow">
              <a:avLst>
                <a:gd name="adj1" fmla="val 29250"/>
                <a:gd name="adj2" fmla="val 47925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4" name="Стрелка вниз 15"/>
            <p:cNvSpPr/>
            <p:nvPr/>
          </p:nvSpPr>
          <p:spPr bwMode="auto">
            <a:xfrm rot="2396225">
              <a:off x="5498987" y="3359962"/>
              <a:ext cx="485618" cy="1863684"/>
            </a:xfrm>
            <a:prstGeom prst="downArrow">
              <a:avLst>
                <a:gd name="adj1" fmla="val 50000"/>
                <a:gd name="adj2" fmla="val 55633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1600" b="1">
                <a:solidFill>
                  <a:schemeClr val="tx1"/>
                </a:solidFill>
              </a:endParaRPr>
            </a:p>
          </p:txBody>
        </p:sp>
        <p:sp>
          <p:nvSpPr>
            <p:cNvPr id="15" name="Стрелка вниз 16"/>
            <p:cNvSpPr/>
            <p:nvPr/>
          </p:nvSpPr>
          <p:spPr bwMode="auto">
            <a:xfrm>
              <a:off x="2069968" y="3356992"/>
              <a:ext cx="663607" cy="1653165"/>
            </a:xfrm>
            <a:prstGeom prst="downArrow">
              <a:avLst>
                <a:gd name="adj1" fmla="val 50000"/>
                <a:gd name="adj2" fmla="val 82013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1400"/>
            </a:p>
          </p:txBody>
        </p:sp>
        <p:sp>
          <p:nvSpPr>
            <p:cNvPr id="16" name="Стрелка вниз 24"/>
            <p:cNvSpPr/>
            <p:nvPr/>
          </p:nvSpPr>
          <p:spPr bwMode="auto">
            <a:xfrm rot="10800000">
              <a:off x="4317101" y="3316740"/>
              <a:ext cx="754826" cy="1666881"/>
            </a:xfrm>
            <a:prstGeom prst="downArrow">
              <a:avLst>
                <a:gd name="adj1" fmla="val 50000"/>
                <a:gd name="adj2" fmla="val 82013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vert" rtlCol="0" anchor="ctr"/>
            <a:lstStyle/>
            <a:p>
              <a:pPr algn="ctr">
                <a:defRPr/>
              </a:pPr>
              <a:r>
                <a:rPr lang="ru-RU" sz="1300" b="1">
                  <a:solidFill>
                    <a:schemeClr val="tx1"/>
                  </a:solidFill>
                </a:rPr>
                <a:t>Результат наблюдения за животными</a:t>
              </a:r>
              <a:endParaRPr/>
            </a:p>
          </p:txBody>
        </p:sp>
      </p:grpSp>
      <p:sp>
        <p:nvSpPr>
          <p:cNvPr id="17" name="TextBox 22"/>
          <p:cNvSpPr>
            <a:spLocks/>
          </p:cNvSpPr>
          <p:nvPr/>
        </p:nvSpPr>
        <p:spPr bwMode="auto">
          <a:xfrm>
            <a:off x="7896200" y="0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400" b="1"/>
              <a:t>Утверждена решением СПЭК </a:t>
            </a:r>
            <a:endParaRPr/>
          </a:p>
          <a:p>
            <a:pPr algn="ctr">
              <a:defRPr/>
            </a:pPr>
            <a:r>
              <a:rPr lang="ru-RU" sz="1400" b="1"/>
              <a:t>№6 от 21.05.2021</a:t>
            </a:r>
            <a:endParaRPr/>
          </a:p>
        </p:txBody>
      </p:sp>
      <p:sp>
        <p:nvSpPr>
          <p:cNvPr id="18" name="Номер слайда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16</a:t>
            </a:fld>
            <a:endParaRPr lang="ru-RU"/>
          </a:p>
        </p:txBody>
      </p:sp>
      <p:pic>
        <p:nvPicPr>
          <p:cNvPr id="19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64552" y="188640"/>
            <a:ext cx="864096" cy="7673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auto">
          <a:xfrm>
            <a:off x="0" y="0"/>
            <a:ext cx="12192000" cy="170080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Равнобедренный треугольник 3"/>
          <p:cNvSpPr/>
          <p:nvPr/>
        </p:nvSpPr>
        <p:spPr bwMode="auto">
          <a:xfrm rot="10800000">
            <a:off x="2567608" y="1700808"/>
            <a:ext cx="505326" cy="435626"/>
          </a:xfrm>
          <a:prstGeom prst="triangle">
            <a:avLst>
              <a:gd name="adj" fmla="val 44351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1"/>
          <p:cNvSpPr/>
          <p:nvPr/>
        </p:nvSpPr>
        <p:spPr bwMode="auto">
          <a:xfrm>
            <a:off x="479376" y="836712"/>
            <a:ext cx="51322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C000"/>
                </a:solidFill>
                <a:latin typeface="Arial"/>
                <a:ea typeface="Calibri"/>
                <a:cs typeface="Arial"/>
              </a:rPr>
              <a:t>Бруцеллез</a:t>
            </a:r>
            <a:endParaRPr sz="2800" dirty="0">
              <a:solidFill>
                <a:srgbClr val="FFC000"/>
              </a:solidFill>
            </a:endParaRPr>
          </a:p>
        </p:txBody>
      </p:sp>
      <p:sp>
        <p:nvSpPr>
          <p:cNvPr id="11" name="Овал 14"/>
          <p:cNvSpPr/>
          <p:nvPr/>
        </p:nvSpPr>
        <p:spPr bwMode="auto">
          <a:xfrm rot="6835389">
            <a:off x="284659" y="3358255"/>
            <a:ext cx="900000" cy="900000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Овал 17"/>
          <p:cNvSpPr/>
          <p:nvPr/>
        </p:nvSpPr>
        <p:spPr bwMode="auto">
          <a:xfrm rot="6835389">
            <a:off x="284659" y="5083256"/>
            <a:ext cx="900000" cy="900000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17</a:t>
            </a:fld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19026" y="1953348"/>
            <a:ext cx="513225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5 регионах ПФО зарегистрировано 26 неблагополучных пунктов: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Саратовская область – 8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Пензенская область – 6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Самарская область – 6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Оренбургская область – 5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Пермский край – 1</a:t>
            </a:r>
          </a:p>
          <a:p>
            <a:endParaRPr lang="ru-RU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Ульяновская область благополучна по бруцеллезу .</a:t>
            </a:r>
          </a:p>
          <a:p>
            <a:endParaRPr lang="ru-RU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 2021 г. проведено 131.4 тыс. исследований на бруцеллез 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6096000" y="1763180"/>
            <a:ext cx="61206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ПФО туберкулез не зарегистрирован.</a:t>
            </a:r>
          </a:p>
          <a:p>
            <a:endParaRPr lang="ru-RU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Ульяновской области проведено 206,5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тыс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аллергических исследований на туберкулез. 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Выявлено 4 положительно реагирующих животных, при повторном исследовании у всех животных реакция выпала</a:t>
            </a:r>
          </a:p>
          <a:p>
            <a:endParaRPr lang="ru-RU" dirty="0"/>
          </a:p>
        </p:txBody>
      </p:sp>
      <p:sp>
        <p:nvSpPr>
          <p:cNvPr id="10" name="Равнобедренный треугольник 3"/>
          <p:cNvSpPr/>
          <p:nvPr/>
        </p:nvSpPr>
        <p:spPr bwMode="auto">
          <a:xfrm rot="10800000">
            <a:off x="8616280" y="1700808"/>
            <a:ext cx="505326" cy="435626"/>
          </a:xfrm>
          <a:prstGeom prst="triangle">
            <a:avLst>
              <a:gd name="adj" fmla="val 44351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"/>
          <p:cNvSpPr/>
          <p:nvPr/>
        </p:nvSpPr>
        <p:spPr bwMode="auto">
          <a:xfrm>
            <a:off x="6312024" y="764704"/>
            <a:ext cx="51322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C000"/>
                </a:solidFill>
                <a:latin typeface="Arial"/>
                <a:ea typeface="Calibri"/>
                <a:cs typeface="Arial"/>
              </a:rPr>
              <a:t>Туберкулез</a:t>
            </a:r>
            <a:endParaRPr sz="2800" dirty="0">
              <a:solidFill>
                <a:srgbClr val="FFC000"/>
              </a:solidFill>
            </a:endParaRPr>
          </a:p>
        </p:txBody>
      </p:sp>
      <p:pic>
        <p:nvPicPr>
          <p:cNvPr id="2050" name="Picture 2" descr="https://i1.wp.com/fermers.ru/sites/default/files/Tuberkulez/Tuberkulez-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1660" y="4361313"/>
            <a:ext cx="2861791" cy="19078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Эмкар – опасное заболевание крупного рогатого скот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961" y="4219216"/>
            <a:ext cx="2729373" cy="20499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Прямая соединительная линия 24"/>
          <p:cNvCxnSpPr>
            <a:cxnSpLocks/>
          </p:cNvCxnSpPr>
          <p:nvPr/>
        </p:nvCxnSpPr>
        <p:spPr bwMode="auto">
          <a:xfrm>
            <a:off x="5591944" y="1916832"/>
            <a:ext cx="0" cy="4352342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 bwMode="auto">
          <a:xfrm>
            <a:off x="3719736" y="260648"/>
            <a:ext cx="63367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Arial Black"/>
                <a:cs typeface="Times New Roman"/>
              </a:rPr>
              <a:t>Биологическая безопасность</a:t>
            </a:r>
            <a:endParaRPr lang="ru-RU" sz="2400" dirty="0" smtClean="0">
              <a:solidFill>
                <a:schemeClr val="bg1"/>
              </a:solidFill>
              <a:latin typeface="Arial Black"/>
            </a:endParaRPr>
          </a:p>
        </p:txBody>
      </p:sp>
      <p:pic>
        <p:nvPicPr>
          <p:cNvPr id="17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208568" y="260648"/>
            <a:ext cx="648072" cy="575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5298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"/>
          <p:cNvSpPr/>
          <p:nvPr/>
        </p:nvSpPr>
        <p:spPr bwMode="auto">
          <a:xfrm>
            <a:off x="5227125" y="0"/>
            <a:ext cx="6964875" cy="6858000"/>
          </a:xfrm>
          <a:custGeom>
            <a:avLst/>
            <a:gdLst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0 w 7312268"/>
              <a:gd name="connsiteY3" fmla="*/ 6858000 h 6858000"/>
              <a:gd name="connsiteX4" fmla="*/ 0 w 7312268"/>
              <a:gd name="connsiteY4" fmla="*/ 0 h 6858000"/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1345223 w 7312268"/>
              <a:gd name="connsiteY3" fmla="*/ 6858000 h 6858000"/>
              <a:gd name="connsiteX4" fmla="*/ 0 w 7312268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2268" h="6858000" extrusionOk="0">
                <a:moveTo>
                  <a:pt x="0" y="0"/>
                </a:moveTo>
                <a:lnTo>
                  <a:pt x="7312268" y="0"/>
                </a:lnTo>
                <a:lnTo>
                  <a:pt x="7312268" y="6858000"/>
                </a:lnTo>
                <a:lnTo>
                  <a:pt x="1345223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dirty="0"/>
              <a:t> ПФО</a:t>
            </a:r>
          </a:p>
        </p:txBody>
      </p:sp>
      <p:sp>
        <p:nvSpPr>
          <p:cNvPr id="8" name="Прямоугольник 19"/>
          <p:cNvSpPr/>
          <p:nvPr/>
        </p:nvSpPr>
        <p:spPr bwMode="auto">
          <a:xfrm>
            <a:off x="119336" y="3573016"/>
            <a:ext cx="6153117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1 </a:t>
            </a:r>
            <a:r>
              <a:rPr lang="ru-RU" sz="1600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сентября 2021 вступили в силу новые Ветеринарные правила профилактики и ликвидации лейкоза КРС</a:t>
            </a:r>
            <a:r>
              <a:rPr lang="ru-RU" sz="1600" b="1" dirty="0" smtClean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.</a:t>
            </a:r>
          </a:p>
          <a:p>
            <a:pPr>
              <a:defRPr/>
            </a:pPr>
            <a:endParaRPr lang="ru-RU" sz="500" b="1" dirty="0">
              <a:solidFill>
                <a:srgbClr val="002060"/>
              </a:solidFill>
              <a:latin typeface="Arial Black"/>
              <a:ea typeface="Calibri"/>
              <a:cs typeface="Times New Roman"/>
            </a:endParaRPr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 Основания для наложения карантина:</a:t>
            </a:r>
          </a:p>
          <a:p>
            <a:pPr marL="285750" indent="-285750">
              <a:defRPr/>
            </a:pPr>
            <a:r>
              <a:rPr lang="ru-RU" b="1" u="sng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выявление вирусоносителей</a:t>
            </a:r>
          </a:p>
          <a:p>
            <a:pPr>
              <a:defRPr/>
            </a:pPr>
            <a:endParaRPr lang="ru-RU" sz="1200" b="1" dirty="0">
              <a:solidFill>
                <a:srgbClr val="002060"/>
              </a:solidFill>
              <a:latin typeface="Arial Black"/>
              <a:ea typeface="Calibri"/>
              <a:cs typeface="Times New Roman"/>
            </a:endParaRPr>
          </a:p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Неблагополучный пункт – радиус от 1 км до 5 км</a:t>
            </a:r>
          </a:p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Инфицированные животные:</a:t>
            </a:r>
          </a:p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- менее 5 % - на убой</a:t>
            </a:r>
          </a:p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- более 5 % содержаться в резервации до конца использования </a:t>
            </a:r>
          </a:p>
          <a:p>
            <a:pPr>
              <a:defRPr/>
            </a:pPr>
            <a:endParaRPr lang="ru-RU" b="1" dirty="0">
              <a:solidFill>
                <a:srgbClr val="002060"/>
              </a:solidFill>
              <a:latin typeface="Arial Black"/>
              <a:cs typeface="Times New Roman"/>
            </a:endParaRPr>
          </a:p>
        </p:txBody>
      </p:sp>
      <p:sp>
        <p:nvSpPr>
          <p:cNvPr id="11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18</a:t>
            </a:fld>
            <a:endParaRPr lang="ru-RU"/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310979913"/>
              </p:ext>
            </p:extLst>
          </p:nvPr>
        </p:nvGraphicFramePr>
        <p:xfrm>
          <a:off x="6237424" y="984675"/>
          <a:ext cx="5649102" cy="4341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Прямоугольник 13"/>
          <p:cNvSpPr/>
          <p:nvPr/>
        </p:nvSpPr>
        <p:spPr bwMode="auto">
          <a:xfrm>
            <a:off x="5574844" y="188650"/>
            <a:ext cx="66171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bg1"/>
                </a:solidFill>
                <a:latin typeface="Arial Black"/>
                <a:cs typeface="Times New Roman"/>
              </a:rPr>
              <a:t>В ПФО выявлен 101 неблагополучный пункт по лейкозу КРС</a:t>
            </a:r>
            <a:endParaRPr lang="ru-RU" sz="20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1559496" y="548680"/>
            <a:ext cx="436795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Биологическая безопасность</a:t>
            </a:r>
            <a:endParaRPr lang="ru-RU" sz="2400" dirty="0" smtClean="0">
              <a:solidFill>
                <a:srgbClr val="002060"/>
              </a:solidFill>
              <a:latin typeface="Arial Black"/>
            </a:endParaRPr>
          </a:p>
          <a:p>
            <a:pPr>
              <a:defRPr/>
            </a:pPr>
            <a:endParaRPr lang="ru-RU" sz="2800" dirty="0">
              <a:solidFill>
                <a:srgbClr val="002060"/>
              </a:solidFill>
              <a:latin typeface="Arial Black"/>
            </a:endParaRPr>
          </a:p>
        </p:txBody>
      </p:sp>
      <p:pic>
        <p:nvPicPr>
          <p:cNvPr id="12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384" y="476672"/>
            <a:ext cx="864096" cy="767355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 bwMode="auto">
          <a:xfrm>
            <a:off x="1487488" y="1556792"/>
            <a:ext cx="244827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Лейкоз КРС</a:t>
            </a:r>
            <a:endParaRPr lang="ru-RU" sz="2400" dirty="0" smtClean="0">
              <a:solidFill>
                <a:srgbClr val="002060"/>
              </a:solidFill>
              <a:latin typeface="Arial Black"/>
            </a:endParaRPr>
          </a:p>
          <a:p>
            <a:pPr>
              <a:defRPr/>
            </a:pPr>
            <a:endParaRPr lang="ru-RU" sz="2800" dirty="0">
              <a:solidFill>
                <a:srgbClr val="002060"/>
              </a:solidFill>
              <a:latin typeface="Arial Black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19336" y="2132856"/>
            <a:ext cx="57606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Методы оздоровления:</a:t>
            </a:r>
          </a:p>
          <a:p>
            <a:pPr>
              <a:buFontTx/>
              <a:buChar char="-"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 плановые диагностические исследования животных старше 6 мес. – 100,8 тыс.голов </a:t>
            </a:r>
          </a:p>
          <a:p>
            <a:pPr>
              <a:buFontTx/>
              <a:buChar char="-"/>
              <a:defRPr/>
            </a:pPr>
            <a:r>
              <a:rPr lang="ru-RU" sz="1600" dirty="0" smtClean="0">
                <a:solidFill>
                  <a:srgbClr val="002060"/>
                </a:solidFill>
                <a:latin typeface="Arial Black"/>
              </a:rPr>
              <a:t> диагностические исследования методом ПЦР молодняка с 15 </a:t>
            </a:r>
            <a:r>
              <a:rPr lang="ru-RU" sz="1600" dirty="0" err="1" smtClean="0">
                <a:solidFill>
                  <a:srgbClr val="002060"/>
                </a:solidFill>
                <a:latin typeface="Arial Black"/>
              </a:rPr>
              <a:t>дн</a:t>
            </a:r>
            <a:r>
              <a:rPr lang="ru-RU" sz="1600" dirty="0" smtClean="0">
                <a:solidFill>
                  <a:srgbClr val="002060"/>
                </a:solidFill>
                <a:latin typeface="Arial Black"/>
              </a:rPr>
              <a:t>. возраста – 4457 голов</a:t>
            </a:r>
          </a:p>
          <a:p>
            <a:pPr>
              <a:defRPr/>
            </a:pPr>
            <a:endParaRPr lang="ru-RU" sz="2800" dirty="0">
              <a:solidFill>
                <a:srgbClr val="002060"/>
              </a:solidFill>
              <a:latin typeface="Arial Black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691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вал 49"/>
          <p:cNvSpPr/>
          <p:nvPr/>
        </p:nvSpPr>
        <p:spPr bwMode="auto">
          <a:xfrm rot="6835375">
            <a:off x="9844935" y="1129662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8"/>
          <p:cNvSpPr/>
          <p:nvPr/>
        </p:nvSpPr>
        <p:spPr bwMode="auto">
          <a:xfrm rot="6835375">
            <a:off x="6673492" y="1135753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47"/>
          <p:cNvSpPr/>
          <p:nvPr/>
        </p:nvSpPr>
        <p:spPr bwMode="auto">
          <a:xfrm rot="6835375">
            <a:off x="3493176" y="1158390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46"/>
          <p:cNvSpPr/>
          <p:nvPr/>
        </p:nvSpPr>
        <p:spPr bwMode="auto">
          <a:xfrm rot="6835375">
            <a:off x="470233" y="1129664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1"/>
          <p:cNvSpPr/>
          <p:nvPr/>
        </p:nvSpPr>
        <p:spPr bwMode="auto">
          <a:xfrm>
            <a:off x="1" y="2420888"/>
            <a:ext cx="12191999" cy="443711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" name="Прямоугольник 19"/>
          <p:cNvSpPr/>
          <p:nvPr/>
        </p:nvSpPr>
        <p:spPr bwMode="auto">
          <a:xfrm>
            <a:off x="1343472" y="980728"/>
            <a:ext cx="106163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Ящур</a:t>
            </a:r>
            <a:endParaRPr lang="ru-RU" sz="2800" dirty="0">
              <a:solidFill>
                <a:srgbClr val="002060"/>
              </a:solidFill>
              <a:latin typeface="Arial Black"/>
            </a:endParaRPr>
          </a:p>
        </p:txBody>
      </p:sp>
      <p:cxnSp>
        <p:nvCxnSpPr>
          <p:cNvPr id="10" name="Прямая соединительная линия 24"/>
          <p:cNvCxnSpPr>
            <a:cxnSpLocks/>
          </p:cNvCxnSpPr>
          <p:nvPr/>
        </p:nvCxnSpPr>
        <p:spPr bwMode="auto">
          <a:xfrm>
            <a:off x="6023992" y="2852936"/>
            <a:ext cx="0" cy="3363286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F044650-7505-5959-9535-7C983740889F}" type="slidenum">
              <a:rPr lang="ru-RU"/>
              <a:pPr>
                <a:defRPr/>
              </a:pPr>
              <a:t>19</a:t>
            </a:fld>
            <a:endParaRPr lang="ru-RU"/>
          </a:p>
        </p:txBody>
      </p:sp>
      <p:pic>
        <p:nvPicPr>
          <p:cNvPr id="14" name="Picture 3" descr="C:\Users\user\Downloads\ящу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99456" y="2996952"/>
            <a:ext cx="4539008" cy="2977106"/>
          </a:xfrm>
          <a:prstGeom prst="rect">
            <a:avLst/>
          </a:prstGeom>
          <a:noFill/>
        </p:spPr>
      </p:pic>
      <p:pic>
        <p:nvPicPr>
          <p:cNvPr id="15" name="Picture 5" descr="Весь крупнорогатый скот привьют из-за вспышки ящура в Казахстане и отдельны..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94847" y="2996952"/>
            <a:ext cx="5897153" cy="2880320"/>
          </a:xfrm>
          <a:prstGeom prst="rect">
            <a:avLst/>
          </a:prstGeom>
          <a:noFill/>
        </p:spPr>
      </p:pic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839416" y="1484784"/>
            <a:ext cx="10972800" cy="187220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srgbClr val="002060"/>
                </a:solidFill>
                <a:latin typeface="Arial Black"/>
                <a:cs typeface="Times New Roman"/>
              </a:rPr>
              <a:t>27.12.2021 год зарегистрирована вспышка ящура в Оренбургской области</a:t>
            </a:r>
            <a:br>
              <a:rPr lang="ru-RU" b="1" dirty="0">
                <a:solidFill>
                  <a:srgbClr val="002060"/>
                </a:solidFill>
                <a:latin typeface="Arial Black"/>
                <a:cs typeface="Times New Roman"/>
              </a:rPr>
            </a:br>
            <a:r>
              <a:rPr lang="ru-RU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14.01.2022 </a:t>
            </a:r>
            <a:r>
              <a:rPr lang="ru-RU" b="1" dirty="0">
                <a:solidFill>
                  <a:srgbClr val="002060"/>
                </a:solidFill>
                <a:latin typeface="Arial Black"/>
                <a:cs typeface="Times New Roman"/>
              </a:rPr>
              <a:t>официально подтверждена вспышка ящура на территории Республики Казахстан 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Ульяновская область является благополучным по ящуру с 1971 года – 50 лет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0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208568" y="260648"/>
            <a:ext cx="648072" cy="575517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 bwMode="auto">
          <a:xfrm>
            <a:off x="3575720" y="332656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/>
                <a:cs typeface="Times New Roman"/>
              </a:rPr>
              <a:t>Биологическая безопасность</a:t>
            </a:r>
            <a:endParaRPr lang="ru-RU" sz="2400" dirty="0">
              <a:solidFill>
                <a:srgbClr val="002060"/>
              </a:solidFill>
              <a:latin typeface="Arial Black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5360" y="6093296"/>
            <a:ext cx="10513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31.01.2022 года под председательством Губернатора Ульяновской области  Русских А.Ю. проведено заседание Чрезвычайной противоэпизоотической комиссии</a:t>
            </a:r>
            <a:endParaRPr lang="ru-RU" b="1" dirty="0">
              <a:solidFill>
                <a:schemeClr val="bg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/>
          <p:nvPr/>
        </p:nvSpPr>
        <p:spPr bwMode="auto">
          <a:xfrm>
            <a:off x="0" y="1909483"/>
            <a:ext cx="12192001" cy="494851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5"/>
          <p:cNvSpPr/>
          <p:nvPr/>
        </p:nvSpPr>
        <p:spPr bwMode="auto">
          <a:xfrm>
            <a:off x="1320640" y="5305279"/>
            <a:ext cx="2845252" cy="14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Дуга 9"/>
          <p:cNvSpPr/>
          <p:nvPr/>
        </p:nvSpPr>
        <p:spPr bwMode="auto">
          <a:xfrm rot="8691890">
            <a:off x="7958476" y="-1788597"/>
            <a:ext cx="5400000" cy="5400000"/>
          </a:xfrm>
          <a:prstGeom prst="arc">
            <a:avLst>
              <a:gd name="adj1" fmla="val 16200000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Дуга 10"/>
          <p:cNvSpPr/>
          <p:nvPr/>
        </p:nvSpPr>
        <p:spPr bwMode="auto">
          <a:xfrm rot="2764495">
            <a:off x="-3097702" y="3032626"/>
            <a:ext cx="3600000" cy="3600000"/>
          </a:xfrm>
          <a:prstGeom prst="arc">
            <a:avLst>
              <a:gd name="adj1" fmla="val 16200000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Хорда 13"/>
          <p:cNvSpPr/>
          <p:nvPr/>
        </p:nvSpPr>
        <p:spPr bwMode="auto">
          <a:xfrm rot="6771097">
            <a:off x="6675195" y="5021092"/>
            <a:ext cx="2641828" cy="2641828"/>
          </a:xfrm>
          <a:prstGeom prst="chord">
            <a:avLst>
              <a:gd name="adj1" fmla="val 2700000"/>
              <a:gd name="adj2" fmla="val 16200000"/>
            </a:avLst>
          </a:prstGeom>
          <a:blipFill>
            <a:blip r:embed="rId2" cstate="print">
              <a:alphaModFix amt="22000"/>
            </a:blip>
            <a:tile tx="0" ty="0" sx="70000" sy="7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Хорда 12"/>
          <p:cNvSpPr/>
          <p:nvPr/>
        </p:nvSpPr>
        <p:spPr bwMode="auto">
          <a:xfrm rot="6774081">
            <a:off x="6773648" y="5143658"/>
            <a:ext cx="2444923" cy="2444923"/>
          </a:xfrm>
          <a:prstGeom prst="chord">
            <a:avLst>
              <a:gd name="adj1" fmla="val 2700000"/>
              <a:gd name="adj2" fmla="val 16200000"/>
            </a:avLst>
          </a:prstGeom>
          <a:solidFill>
            <a:srgbClr val="140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Дуга 15"/>
          <p:cNvSpPr/>
          <p:nvPr/>
        </p:nvSpPr>
        <p:spPr bwMode="auto">
          <a:xfrm rot="10800000">
            <a:off x="10624800" y="-1878127"/>
            <a:ext cx="3134400" cy="3756253"/>
          </a:xfrm>
          <a:prstGeom prst="arc">
            <a:avLst>
              <a:gd name="adj1" fmla="val 16200000"/>
              <a:gd name="adj2" fmla="val 0"/>
            </a:avLst>
          </a:prstGeom>
          <a:blipFill>
            <a:blip r:embed="rId2" cstate="print">
              <a:alphaModFix amt="22000"/>
            </a:blip>
            <a:tile tx="0" ty="0" sx="50000" sy="50000" flip="none" algn="ctr"/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Хорда 17"/>
          <p:cNvSpPr/>
          <p:nvPr/>
        </p:nvSpPr>
        <p:spPr bwMode="auto">
          <a:xfrm rot="1297614">
            <a:off x="11765642" y="2196128"/>
            <a:ext cx="632599" cy="632599"/>
          </a:xfrm>
          <a:prstGeom prst="chord">
            <a:avLst>
              <a:gd name="adj1" fmla="val 2700000"/>
              <a:gd name="adj2" fmla="val 16200000"/>
            </a:avLst>
          </a:prstGeom>
          <a:solidFill>
            <a:srgbClr val="140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CustomShape 2"/>
          <p:cNvSpPr/>
          <p:nvPr/>
        </p:nvSpPr>
        <p:spPr bwMode="auto">
          <a:xfrm>
            <a:off x="0" y="188640"/>
            <a:ext cx="11984736" cy="613777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800" b="1" spc="-1" dirty="0">
                <a:solidFill>
                  <a:srgbClr val="000000"/>
                </a:solidFill>
                <a:latin typeface="Times New Roman"/>
              </a:rPr>
              <a:t>Возложенные федеральным и региональным законодательством на государственную ветеринарную службу Ульяновской области полномочия выполнены. </a:t>
            </a:r>
          </a:p>
          <a:p>
            <a:pPr algn="ctr">
              <a:lnSpc>
                <a:spcPct val="100000"/>
              </a:lnSpc>
              <a:defRPr/>
            </a:pPr>
            <a:endParaRPr lang="ru-RU" sz="2200" b="1" spc="-1" dirty="0">
              <a:solidFill>
                <a:srgbClr val="000000"/>
              </a:solidFill>
              <a:latin typeface="Times New Roman"/>
            </a:endParaRPr>
          </a:p>
          <a:p>
            <a:pPr indent="539750" algn="just">
              <a:defRPr/>
            </a:pPr>
            <a:endParaRPr lang="ru-RU" sz="2400" dirty="0"/>
          </a:p>
          <a:p>
            <a:pPr indent="539750" algn="just">
              <a:defRPr/>
            </a:pPr>
            <a:r>
              <a:rPr lang="ru-RU" sz="3200" b="1" dirty="0">
                <a:solidFill>
                  <a:srgbClr val="FFFF00"/>
                </a:solidFill>
                <a:latin typeface="Times New Roman"/>
                <a:cs typeface="Times New Roman"/>
              </a:rPr>
              <a:t>Основное полномочие: обеспечение биологической и пищевой безопасности на территории Ульяновской области</a:t>
            </a:r>
          </a:p>
          <a:p>
            <a:pPr indent="539750" algn="just">
              <a:defRPr/>
            </a:pPr>
            <a:endParaRPr lang="ru-RU" sz="3200" dirty="0"/>
          </a:p>
          <a:p>
            <a:pPr indent="539750" algn="ctr">
              <a:defRPr/>
            </a:pPr>
            <a:r>
              <a:rPr lang="ru-RU" sz="3200" b="1" dirty="0">
                <a:solidFill>
                  <a:srgbClr val="FF0000"/>
                </a:solidFill>
                <a:latin typeface="Times New Roman"/>
                <a:cs typeface="Times New Roman"/>
              </a:rPr>
              <a:t>Предназначение:</a:t>
            </a:r>
            <a:endParaRPr lang="ru-RU" sz="3200" dirty="0">
              <a:solidFill>
                <a:srgbClr val="FF0000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ЗДОРОВЬЕ ЖИВОТНЫХ</a:t>
            </a:r>
          </a:p>
          <a:p>
            <a:pPr algn="ctr">
              <a:spcBef>
                <a:spcPts val="1200"/>
              </a:spcBef>
            </a:pP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ЗДОРОВАЯ ПИЩА</a:t>
            </a:r>
          </a:p>
          <a:p>
            <a:pPr algn="ctr">
              <a:spcBef>
                <a:spcPts val="1200"/>
              </a:spcBef>
            </a:pP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ЗДОРОВОЕ НАСЕЛЕНИЕ</a:t>
            </a:r>
          </a:p>
          <a:p>
            <a:pPr indent="539750" algn="just">
              <a:lnSpc>
                <a:spcPct val="100000"/>
              </a:lnSpc>
              <a:defRPr/>
            </a:pPr>
            <a:endParaRPr lang="ru-RU" sz="2200" b="1" strike="noStrike" spc="-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indent="539750" algn="just">
              <a:lnSpc>
                <a:spcPct val="100000"/>
              </a:lnSpc>
              <a:defRPr/>
            </a:pPr>
            <a:endParaRPr lang="ru-RU" sz="2000" b="1" strike="noStrike" spc="-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285840" indent="-285480" algn="just">
              <a:lnSpc>
                <a:spcPct val="100000"/>
              </a:lnSpc>
              <a:buClr>
                <a:srgbClr val="000000"/>
              </a:buClr>
              <a:buFont typeface="StarSymbol"/>
              <a:buChar char="-"/>
              <a:defRPr/>
            </a:pPr>
            <a:endParaRPr lang="ru-RU" sz="2000" b="1" spc="-1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>
              <a:defRPr/>
            </a:pPr>
            <a:endParaRPr lang="ru-RU" sz="1800" b="0" strike="noStrike" spc="-1" dirty="0">
              <a:latin typeface="Arial"/>
            </a:endParaRPr>
          </a:p>
        </p:txBody>
      </p:sp>
      <p:sp>
        <p:nvSpPr>
          <p:cNvPr id="13" name="Номер слайда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вал 49"/>
          <p:cNvSpPr/>
          <p:nvPr/>
        </p:nvSpPr>
        <p:spPr bwMode="auto">
          <a:xfrm rot="6835375">
            <a:off x="9844935" y="1129662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47"/>
          <p:cNvSpPr/>
          <p:nvPr/>
        </p:nvSpPr>
        <p:spPr bwMode="auto">
          <a:xfrm rot="6835375">
            <a:off x="236321" y="1097713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1"/>
          <p:cNvSpPr/>
          <p:nvPr/>
        </p:nvSpPr>
        <p:spPr bwMode="auto">
          <a:xfrm>
            <a:off x="-6982" y="2171623"/>
            <a:ext cx="12191999" cy="4693357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19"/>
          <p:cNvSpPr/>
          <p:nvPr/>
        </p:nvSpPr>
        <p:spPr bwMode="auto">
          <a:xfrm>
            <a:off x="2567608" y="764704"/>
            <a:ext cx="81099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/>
                <a:cs typeface="Times New Roman"/>
              </a:rPr>
              <a:t>Буферная зона по вакцинации </a:t>
            </a:r>
            <a:endParaRPr lang="ru-RU" sz="2400" b="1" dirty="0" smtClean="0">
              <a:solidFill>
                <a:srgbClr val="002060"/>
              </a:solidFill>
              <a:latin typeface="Arial Black"/>
              <a:cs typeface="Times New Roman"/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против </a:t>
            </a:r>
            <a:r>
              <a:rPr lang="ru-RU" sz="2400" b="1" dirty="0">
                <a:solidFill>
                  <a:srgbClr val="002060"/>
                </a:solidFill>
                <a:latin typeface="Arial Black"/>
                <a:cs typeface="Times New Roman"/>
              </a:rPr>
              <a:t>ящура</a:t>
            </a:r>
          </a:p>
        </p:txBody>
      </p:sp>
      <p:sp>
        <p:nvSpPr>
          <p:cNvPr id="13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F044650-7505-5959-9535-7C983740889F}" type="slidenum">
              <a:rPr lang="ru-RU"/>
              <a:pPr>
                <a:defRPr/>
              </a:pPr>
              <a:t>20</a:t>
            </a:fld>
            <a:endParaRPr lang="ru-RU"/>
          </a:p>
        </p:txBody>
      </p:sp>
      <p:pic>
        <p:nvPicPr>
          <p:cNvPr id="14" name="Picture 2" descr="\\Nas\общая\Колесников\карта жданову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87488" y="2204864"/>
            <a:ext cx="9433048" cy="4384902"/>
          </a:xfrm>
          <a:prstGeom prst="rect">
            <a:avLst/>
          </a:prstGeom>
          <a:noFill/>
        </p:spPr>
      </p:pic>
      <p:pic>
        <p:nvPicPr>
          <p:cNvPr id="12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208568" y="260648"/>
            <a:ext cx="648072" cy="5755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вал 49"/>
          <p:cNvSpPr/>
          <p:nvPr/>
        </p:nvSpPr>
        <p:spPr bwMode="auto">
          <a:xfrm rot="6835375">
            <a:off x="10029409" y="1745786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8"/>
          <p:cNvSpPr/>
          <p:nvPr/>
        </p:nvSpPr>
        <p:spPr bwMode="auto">
          <a:xfrm rot="6835375">
            <a:off x="6861057" y="1673778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47"/>
          <p:cNvSpPr/>
          <p:nvPr/>
        </p:nvSpPr>
        <p:spPr bwMode="auto">
          <a:xfrm rot="6835375">
            <a:off x="3548690" y="1745786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46"/>
          <p:cNvSpPr/>
          <p:nvPr/>
        </p:nvSpPr>
        <p:spPr bwMode="auto">
          <a:xfrm rot="6835375">
            <a:off x="452345" y="1745785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1"/>
          <p:cNvSpPr/>
          <p:nvPr/>
        </p:nvSpPr>
        <p:spPr bwMode="auto">
          <a:xfrm>
            <a:off x="0" y="2171623"/>
            <a:ext cx="12185017" cy="4693357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68288"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/>
          </a:p>
        </p:txBody>
      </p:sp>
      <p:sp>
        <p:nvSpPr>
          <p:cNvPr id="9" name="Прямоугольник 19"/>
          <p:cNvSpPr/>
          <p:nvPr/>
        </p:nvSpPr>
        <p:spPr bwMode="auto">
          <a:xfrm>
            <a:off x="767408" y="692696"/>
            <a:ext cx="10441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/>
                <a:cs typeface="Times New Roman"/>
              </a:rPr>
              <a:t>Ущерб региона в </a:t>
            </a:r>
            <a:r>
              <a:rPr lang="ru-RU" sz="2400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случае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возникновения </a:t>
            </a:r>
            <a:r>
              <a:rPr lang="ru-RU" sz="2400" b="1" dirty="0">
                <a:solidFill>
                  <a:srgbClr val="002060"/>
                </a:solidFill>
                <a:latin typeface="Arial Black"/>
                <a:cs typeface="Times New Roman"/>
              </a:rPr>
              <a:t>ящура</a:t>
            </a:r>
          </a:p>
        </p:txBody>
      </p:sp>
      <p:sp>
        <p:nvSpPr>
          <p:cNvPr id="13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F044650-7505-5959-9535-7C983740889F}" type="slidenum">
              <a:rPr lang="ru-RU"/>
              <a:pPr>
                <a:defRPr/>
              </a:pPr>
              <a:t>21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23392" y="3068960"/>
            <a:ext cx="113052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lt1"/>
                </a:solidFill>
                <a:latin typeface="Times New Roman" pitchFamily="18" charset="0"/>
                <a:cs typeface="Times New Roman" pitchFamily="18" charset="0"/>
              </a:rPr>
              <a:t>Риск заражения людей .</a:t>
            </a:r>
          </a:p>
          <a:p>
            <a:r>
              <a:rPr lang="ru-RU" sz="2800" dirty="0">
                <a:solidFill>
                  <a:schemeClr val="lt1"/>
                </a:solidFill>
                <a:latin typeface="Times New Roman" pitchFamily="18" charset="0"/>
                <a:cs typeface="Times New Roman" pitchFamily="18" charset="0"/>
              </a:rPr>
              <a:t>Прекращение участия региона в национальном проекте «Экспорт                продукции            АПК», продукция животного и растительного происхождения.</a:t>
            </a:r>
          </a:p>
          <a:p>
            <a:r>
              <a:rPr lang="ru-RU" sz="2800" dirty="0">
                <a:solidFill>
                  <a:schemeClr val="lt1"/>
                </a:solidFill>
                <a:latin typeface="Times New Roman" pitchFamily="18" charset="0"/>
                <a:cs typeface="Times New Roman" pitchFamily="18" charset="0"/>
              </a:rPr>
              <a:t>Запрет вывоза живых животных и животноводческой продукции без термической обработки.</a:t>
            </a:r>
          </a:p>
        </p:txBody>
      </p:sp>
      <p:pic>
        <p:nvPicPr>
          <p:cNvPr id="10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208568" y="260648"/>
            <a:ext cx="648072" cy="5755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вал 49"/>
          <p:cNvSpPr/>
          <p:nvPr/>
        </p:nvSpPr>
        <p:spPr bwMode="auto">
          <a:xfrm rot="6835375">
            <a:off x="9775070" y="1673777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8"/>
          <p:cNvSpPr/>
          <p:nvPr/>
        </p:nvSpPr>
        <p:spPr bwMode="auto">
          <a:xfrm rot="6835375">
            <a:off x="6717041" y="1673777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47"/>
          <p:cNvSpPr/>
          <p:nvPr/>
        </p:nvSpPr>
        <p:spPr bwMode="auto">
          <a:xfrm rot="6835375">
            <a:off x="3476682" y="1673777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46"/>
          <p:cNvSpPr/>
          <p:nvPr/>
        </p:nvSpPr>
        <p:spPr bwMode="auto">
          <a:xfrm rot="6835375">
            <a:off x="236321" y="1745785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1"/>
          <p:cNvSpPr/>
          <p:nvPr/>
        </p:nvSpPr>
        <p:spPr bwMode="auto">
          <a:xfrm>
            <a:off x="-6982" y="2171623"/>
            <a:ext cx="12191999" cy="4693357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68288"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Оренбургская, Саратовская, Самарская области, частично Республика Башкортостан  являются неблагополучными по ящуру регионами с вакцинацией </a:t>
            </a:r>
          </a:p>
          <a:p>
            <a:pPr indent="268288" algn="just"/>
            <a:r>
              <a:rPr lang="ru-RU" sz="2800" b="1" u="sng" dirty="0">
                <a:latin typeface="Times New Roman" pitchFamily="18" charset="0"/>
                <a:cs typeface="Times New Roman" pitchFamily="18" charset="0"/>
              </a:rPr>
              <a:t>Запрещен ввоз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: живых животных (КРС, МРС, свиньи), мяса и мясопродукции от вакцинированных животных, пищевой продукции не прошедшей термической обработки.</a:t>
            </a:r>
          </a:p>
          <a:p>
            <a:pPr algn="ctr">
              <a:defRPr/>
            </a:pPr>
            <a:endParaRPr lang="ru-RU" sz="2800" dirty="0"/>
          </a:p>
        </p:txBody>
      </p:sp>
      <p:sp>
        <p:nvSpPr>
          <p:cNvPr id="9" name="Прямоугольник 19"/>
          <p:cNvSpPr/>
          <p:nvPr/>
        </p:nvSpPr>
        <p:spPr bwMode="auto">
          <a:xfrm>
            <a:off x="2351584" y="548680"/>
            <a:ext cx="85419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/>
                <a:cs typeface="Times New Roman"/>
              </a:rPr>
              <a:t>Меры профилактики ящура</a:t>
            </a:r>
          </a:p>
        </p:txBody>
      </p:sp>
      <p:sp>
        <p:nvSpPr>
          <p:cNvPr id="13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F044650-7505-5959-9535-7C983740889F}" type="slidenum">
              <a:rPr lang="ru-RU"/>
              <a:pPr>
                <a:defRPr/>
              </a:pPr>
              <a:t>22</a:t>
            </a:fld>
            <a:endParaRPr lang="ru-RU"/>
          </a:p>
        </p:txBody>
      </p:sp>
      <p:pic>
        <p:nvPicPr>
          <p:cNvPr id="10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208568" y="260648"/>
            <a:ext cx="648072" cy="575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593960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6">
                <a:lumMod val="67000"/>
              </a:schemeClr>
            </a:gs>
            <a:gs pos="39000">
              <a:schemeClr val="accent6">
                <a:lumMod val="5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2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2889303" y="498879"/>
            <a:ext cx="7766705" cy="6334780"/>
          </a:xfrm>
          <a:prstGeom prst="rect">
            <a:avLst/>
          </a:prstGeom>
        </p:spPr>
      </p:pic>
      <p:sp>
        <p:nvSpPr>
          <p:cNvPr id="5" name="CustomShape 1"/>
          <p:cNvSpPr/>
          <p:nvPr/>
        </p:nvSpPr>
        <p:spPr bwMode="auto">
          <a:xfrm>
            <a:off x="256080" y="750716"/>
            <a:ext cx="11679840" cy="3306935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indent="357188" algn="just">
              <a:lnSpc>
                <a:spcPct val="100000"/>
              </a:lnSpc>
              <a:spcBef>
                <a:spcPts val="400"/>
              </a:spcBef>
              <a:defRPr/>
            </a:pPr>
            <a:endParaRPr lang="ru-RU" sz="2600" b="0" strike="noStrike" spc="-1">
              <a:latin typeface="Times New Roman"/>
              <a:cs typeface="Times New Roman"/>
            </a:endParaRPr>
          </a:p>
        </p:txBody>
      </p:sp>
      <p:sp>
        <p:nvSpPr>
          <p:cNvPr id="6" name="Прямоугольник 3"/>
          <p:cNvSpPr/>
          <p:nvPr/>
        </p:nvSpPr>
        <p:spPr bwMode="auto">
          <a:xfrm>
            <a:off x="450595" y="-24341"/>
            <a:ext cx="11521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ru-RU" sz="2800" b="1" spc="-1" dirty="0">
                <a:solidFill>
                  <a:srgbClr val="000000"/>
                </a:solidFill>
                <a:latin typeface="Times New Roman"/>
              </a:rPr>
              <a:t>Риски заноса заболеваний животных</a:t>
            </a:r>
            <a:endParaRPr lang="ru-RU" sz="2800" spc="-1" dirty="0">
              <a:latin typeface="Arial"/>
            </a:endParaRPr>
          </a:p>
        </p:txBody>
      </p:sp>
      <p:sp>
        <p:nvSpPr>
          <p:cNvPr id="7" name="Скругленная прямоугольная выноска 8"/>
          <p:cNvSpPr/>
          <p:nvPr/>
        </p:nvSpPr>
        <p:spPr bwMode="auto">
          <a:xfrm>
            <a:off x="5697415" y="5926264"/>
            <a:ext cx="3062881" cy="612648"/>
          </a:xfrm>
          <a:prstGeom prst="wedgeRoundRectCallout">
            <a:avLst>
              <a:gd name="adj1" fmla="val -2050"/>
              <a:gd name="adj2" fmla="val -239288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dirty="0"/>
              <a:t>Саратовская обл. – АЧС, бруцеллез, бешенство, ящур</a:t>
            </a:r>
            <a:endParaRPr dirty="0"/>
          </a:p>
        </p:txBody>
      </p:sp>
      <p:sp>
        <p:nvSpPr>
          <p:cNvPr id="8" name="Скругленная прямоугольная выноска 9"/>
          <p:cNvSpPr/>
          <p:nvPr/>
        </p:nvSpPr>
        <p:spPr bwMode="auto">
          <a:xfrm>
            <a:off x="7622460" y="3981704"/>
            <a:ext cx="2652765" cy="743440"/>
          </a:xfrm>
          <a:prstGeom prst="wedgeRoundRectCallout">
            <a:avLst>
              <a:gd name="adj1" fmla="val -62656"/>
              <a:gd name="adj2" fmla="val -124477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dirty="0"/>
              <a:t>Самарская обл. – АЧС, грипп птиц, бешенство, ящур</a:t>
            </a:r>
            <a:endParaRPr dirty="0"/>
          </a:p>
        </p:txBody>
      </p:sp>
      <p:sp>
        <p:nvSpPr>
          <p:cNvPr id="9" name="Скругленная прямоугольная выноска 10"/>
          <p:cNvSpPr/>
          <p:nvPr/>
        </p:nvSpPr>
        <p:spPr bwMode="auto">
          <a:xfrm>
            <a:off x="7908053" y="981093"/>
            <a:ext cx="2652765" cy="612648"/>
          </a:xfrm>
          <a:prstGeom prst="wedgeRoundRectCallout">
            <a:avLst>
              <a:gd name="adj1" fmla="val -19095"/>
              <a:gd name="adj2" fmla="val 218314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/>
              <a:t>Республика Татарстан –грипп птиц</a:t>
            </a:r>
            <a:endParaRPr/>
          </a:p>
        </p:txBody>
      </p:sp>
      <p:sp>
        <p:nvSpPr>
          <p:cNvPr id="10" name="Скругленная прямоугольная выноска 11"/>
          <p:cNvSpPr/>
          <p:nvPr/>
        </p:nvSpPr>
        <p:spPr bwMode="auto">
          <a:xfrm>
            <a:off x="4371032" y="876001"/>
            <a:ext cx="2652765" cy="612648"/>
          </a:xfrm>
          <a:prstGeom prst="wedgeRoundRectCallout">
            <a:avLst>
              <a:gd name="adj1" fmla="val 27875"/>
              <a:gd name="adj2" fmla="val 251117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/>
              <a:t>Республика Чувашия –АЧС, бешенство</a:t>
            </a:r>
            <a:endParaRPr/>
          </a:p>
        </p:txBody>
      </p:sp>
      <p:sp>
        <p:nvSpPr>
          <p:cNvPr id="11" name="Скругленная прямоугольная выноска 4"/>
          <p:cNvSpPr/>
          <p:nvPr/>
        </p:nvSpPr>
        <p:spPr bwMode="auto">
          <a:xfrm>
            <a:off x="3373095" y="3958334"/>
            <a:ext cx="2542232" cy="612648"/>
          </a:xfrm>
          <a:prstGeom prst="wedgeRoundRectCallout">
            <a:avLst>
              <a:gd name="adj1" fmla="val 72398"/>
              <a:gd name="adj2" fmla="val -106435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/>
              <a:t>Пензенская обл. – АЧС, бруцеллез, бешенство</a:t>
            </a:r>
            <a:endParaRPr/>
          </a:p>
        </p:txBody>
      </p:sp>
      <p:sp>
        <p:nvSpPr>
          <p:cNvPr id="12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23</a:t>
            </a:fld>
            <a:endParaRPr lang="ru-RU"/>
          </a:p>
        </p:txBody>
      </p:sp>
      <p:sp>
        <p:nvSpPr>
          <p:cNvPr id="13" name="Скругленная прямоугольная выноска 9"/>
          <p:cNvSpPr/>
          <p:nvPr/>
        </p:nvSpPr>
        <p:spPr bwMode="auto">
          <a:xfrm>
            <a:off x="8976320" y="5589240"/>
            <a:ext cx="2652765" cy="743440"/>
          </a:xfrm>
          <a:prstGeom prst="wedgeRoundRectCallout">
            <a:avLst>
              <a:gd name="adj1" fmla="val -111995"/>
              <a:gd name="adj2" fmla="val -175122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dirty="0"/>
              <a:t>Оренбургская обл. – АЧС, грипп птиц, бешенство, ящур</a:t>
            </a:r>
            <a:endParaRPr dirty="0"/>
          </a:p>
        </p:txBody>
      </p:sp>
      <p:pic>
        <p:nvPicPr>
          <p:cNvPr id="14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08568" y="260648"/>
            <a:ext cx="648072" cy="5755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"/>
          <p:cNvSpPr/>
          <p:nvPr/>
        </p:nvSpPr>
        <p:spPr bwMode="auto">
          <a:xfrm>
            <a:off x="5426966" y="0"/>
            <a:ext cx="6740769" cy="6858000"/>
          </a:xfrm>
          <a:custGeom>
            <a:avLst/>
            <a:gdLst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0 w 7312268"/>
              <a:gd name="connsiteY3" fmla="*/ 6858000 h 6858000"/>
              <a:gd name="connsiteX4" fmla="*/ 0 w 7312268"/>
              <a:gd name="connsiteY4" fmla="*/ 0 h 6858000"/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1345223 w 7312268"/>
              <a:gd name="connsiteY3" fmla="*/ 6858000 h 6858000"/>
              <a:gd name="connsiteX4" fmla="*/ 0 w 7312268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2268" h="6858000" extrusionOk="0">
                <a:moveTo>
                  <a:pt x="0" y="0"/>
                </a:moveTo>
                <a:lnTo>
                  <a:pt x="7312268" y="0"/>
                </a:lnTo>
                <a:lnTo>
                  <a:pt x="7312268" y="6858000"/>
                </a:lnTo>
                <a:lnTo>
                  <a:pt x="1345223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656037" y="1014727"/>
            <a:ext cx="3856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/>
                <a:cs typeface="Times New Roman"/>
              </a:rPr>
              <a:t>Биологическая безопасность</a:t>
            </a:r>
            <a:endParaRPr lang="ru-RU" sz="2400" dirty="0">
              <a:solidFill>
                <a:srgbClr val="002060"/>
              </a:solidFill>
              <a:latin typeface="Arial Black"/>
            </a:endParaRPr>
          </a:p>
        </p:txBody>
      </p:sp>
      <p:cxnSp>
        <p:nvCxnSpPr>
          <p:cNvPr id="7" name="Прямая соединительная линия 16"/>
          <p:cNvCxnSpPr>
            <a:cxnSpLocks/>
          </p:cNvCxnSpPr>
          <p:nvPr/>
        </p:nvCxnSpPr>
        <p:spPr bwMode="auto">
          <a:xfrm>
            <a:off x="5929682" y="3267772"/>
            <a:ext cx="866775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19"/>
          <p:cNvSpPr/>
          <p:nvPr/>
        </p:nvSpPr>
        <p:spPr bwMode="auto">
          <a:xfrm>
            <a:off x="479376" y="3789040"/>
            <a:ext cx="532859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 Подвергнуто экспертизе 35 тыс.тонн пищевой продукции</a:t>
            </a:r>
            <a:endParaRPr dirty="0"/>
          </a:p>
          <a:p>
            <a:pPr>
              <a:defRPr/>
            </a:pPr>
            <a:endParaRPr lang="ru-RU" b="1" dirty="0">
              <a:solidFill>
                <a:srgbClr val="002060"/>
              </a:solidFill>
              <a:latin typeface="Arial Black"/>
              <a:ea typeface="Calibri"/>
              <a:cs typeface="Times New Roman"/>
            </a:endParaRPr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Изъято из оборота 109 тонн опасной </a:t>
            </a:r>
            <a:r>
              <a:rPr lang="ru-RU" b="1" dirty="0" smtClean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продукции. Направлено на:</a:t>
            </a:r>
            <a:endParaRPr lang="ru-RU" b="1" dirty="0">
              <a:solidFill>
                <a:srgbClr val="002060"/>
              </a:solidFill>
              <a:latin typeface="Arial Black"/>
              <a:ea typeface="Calibri"/>
              <a:cs typeface="Times New Roman"/>
            </a:endParaRPr>
          </a:p>
          <a:p>
            <a:pPr>
              <a:buFontTx/>
              <a:buChar char="-"/>
              <a:defRPr/>
            </a:pPr>
            <a:r>
              <a:rPr lang="ru-RU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Arial Black"/>
                <a:cs typeface="Times New Roman"/>
              </a:rPr>
              <a:t>промпереработку</a:t>
            </a:r>
            <a:r>
              <a:rPr lang="ru-RU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 – 20,9 т.</a:t>
            </a:r>
            <a:endParaRPr lang="ru-RU" b="1" dirty="0">
              <a:solidFill>
                <a:srgbClr val="002060"/>
              </a:solidFill>
              <a:latin typeface="Arial Black"/>
              <a:cs typeface="Times New Roman"/>
            </a:endParaRPr>
          </a:p>
          <a:p>
            <a:pPr>
              <a:buFontTx/>
              <a:buChar char="-"/>
              <a:defRPr/>
            </a:pPr>
            <a:r>
              <a:rPr lang="ru-RU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 утилизацию </a:t>
            </a:r>
            <a:r>
              <a:rPr lang="ru-RU" b="1" dirty="0">
                <a:solidFill>
                  <a:srgbClr val="002060"/>
                </a:solidFill>
                <a:latin typeface="Arial Black"/>
                <a:cs typeface="Times New Roman"/>
              </a:rPr>
              <a:t>– 49,1 т.</a:t>
            </a:r>
          </a:p>
          <a:p>
            <a:pPr>
              <a:buFontTx/>
              <a:buChar char="-"/>
              <a:defRPr/>
            </a:pPr>
            <a:r>
              <a:rPr lang="ru-RU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 уничтожение </a:t>
            </a:r>
            <a:r>
              <a:rPr lang="ru-RU" b="1" dirty="0">
                <a:solidFill>
                  <a:srgbClr val="002060"/>
                </a:solidFill>
                <a:latin typeface="Arial Black"/>
                <a:cs typeface="Times New Roman"/>
              </a:rPr>
              <a:t>– 39 т.</a:t>
            </a:r>
            <a:endParaRPr dirty="0"/>
          </a:p>
          <a:p>
            <a:pPr>
              <a:defRPr/>
            </a:pPr>
            <a:endParaRPr lang="ru-RU" dirty="0">
              <a:solidFill>
                <a:srgbClr val="002060"/>
              </a:solidFill>
              <a:latin typeface="Arial Black"/>
            </a:endParaRPr>
          </a:p>
        </p:txBody>
      </p:sp>
      <p:sp>
        <p:nvSpPr>
          <p:cNvPr id="9" name="Прямоугольник 20"/>
          <p:cNvSpPr/>
          <p:nvPr/>
        </p:nvSpPr>
        <p:spPr bwMode="auto">
          <a:xfrm>
            <a:off x="285035" y="2915332"/>
            <a:ext cx="56446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Black"/>
                <a:cs typeface="Arial"/>
              </a:rPr>
              <a:t>Ветеринарно-санитарная экспертиза</a:t>
            </a:r>
            <a:endParaRPr lang="ru-RU" sz="2400">
              <a:solidFill>
                <a:srgbClr val="002060"/>
              </a:solidFill>
              <a:latin typeface="Arial Black"/>
              <a:cs typeface="Arial"/>
            </a:endParaRPr>
          </a:p>
        </p:txBody>
      </p:sp>
      <p:sp>
        <p:nvSpPr>
          <p:cNvPr id="10" name="Прямоугольник 21"/>
          <p:cNvSpPr/>
          <p:nvPr/>
        </p:nvSpPr>
        <p:spPr bwMode="auto">
          <a:xfrm>
            <a:off x="220676" y="3657308"/>
            <a:ext cx="5391819" cy="1780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" name="Рисунок 12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6240016" y="116632"/>
            <a:ext cx="2763665" cy="3074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4"/>
          <p:cNvPicPr/>
          <p:nvPr/>
        </p:nvPicPr>
        <p:blipFill>
          <a:blip r:embed="rId3" cstate="print"/>
          <a:stretch/>
        </p:blipFill>
        <p:spPr bwMode="auto">
          <a:xfrm>
            <a:off x="8328248" y="3356992"/>
            <a:ext cx="2704500" cy="3372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Номер слайда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24</a:t>
            </a:fld>
            <a:endParaRPr lang="ru-RU"/>
          </a:p>
        </p:txBody>
      </p:sp>
      <p:pic>
        <p:nvPicPr>
          <p:cNvPr id="17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7408" y="980728"/>
            <a:ext cx="864096" cy="7673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"/>
          <p:cNvSpPr/>
          <p:nvPr/>
        </p:nvSpPr>
        <p:spPr bwMode="auto">
          <a:xfrm>
            <a:off x="5426966" y="0"/>
            <a:ext cx="6740769" cy="6858000"/>
          </a:xfrm>
          <a:custGeom>
            <a:avLst/>
            <a:gdLst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0 w 7312268"/>
              <a:gd name="connsiteY3" fmla="*/ 6858000 h 6858000"/>
              <a:gd name="connsiteX4" fmla="*/ 0 w 7312268"/>
              <a:gd name="connsiteY4" fmla="*/ 0 h 6858000"/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1345223 w 7312268"/>
              <a:gd name="connsiteY3" fmla="*/ 6858000 h 6858000"/>
              <a:gd name="connsiteX4" fmla="*/ 0 w 7312268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2268" h="6858000" extrusionOk="0">
                <a:moveTo>
                  <a:pt x="0" y="0"/>
                </a:moveTo>
                <a:lnTo>
                  <a:pt x="7312268" y="0"/>
                </a:lnTo>
                <a:lnTo>
                  <a:pt x="7312268" y="6858000"/>
                </a:lnTo>
                <a:lnTo>
                  <a:pt x="1345223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656037" y="1014727"/>
            <a:ext cx="3856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/>
                <a:cs typeface="Times New Roman"/>
              </a:rPr>
              <a:t>Биологическая безопасность</a:t>
            </a:r>
            <a:endParaRPr lang="ru-RU" sz="2400" dirty="0">
              <a:solidFill>
                <a:srgbClr val="002060"/>
              </a:solidFill>
              <a:latin typeface="Arial Black"/>
            </a:endParaRPr>
          </a:p>
        </p:txBody>
      </p:sp>
      <p:cxnSp>
        <p:nvCxnSpPr>
          <p:cNvPr id="7" name="Прямая соединительная линия 16"/>
          <p:cNvCxnSpPr>
            <a:cxnSpLocks/>
          </p:cNvCxnSpPr>
          <p:nvPr/>
        </p:nvCxnSpPr>
        <p:spPr bwMode="auto">
          <a:xfrm>
            <a:off x="5929682" y="3267772"/>
            <a:ext cx="866775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19"/>
          <p:cNvSpPr/>
          <p:nvPr/>
        </p:nvSpPr>
        <p:spPr bwMode="auto">
          <a:xfrm>
            <a:off x="568964" y="3573017"/>
            <a:ext cx="552703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 Количество заболеваний снизилось на 16%</a:t>
            </a:r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По результатам экспертизы выявлено:</a:t>
            </a:r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 Black"/>
                <a:cs typeface="Times New Roman"/>
              </a:rPr>
              <a:t>Незаразные заболевания – 20072</a:t>
            </a:r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 Black"/>
                <a:cs typeface="Times New Roman"/>
              </a:rPr>
              <a:t>Паразитарные заболевания – 123</a:t>
            </a:r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 Black"/>
                <a:cs typeface="Times New Roman"/>
              </a:rPr>
              <a:t>Инфекционных заболеваний не </a:t>
            </a:r>
            <a:r>
              <a:rPr lang="ru-RU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выявлено</a:t>
            </a:r>
          </a:p>
          <a:p>
            <a:pPr>
              <a:defRPr/>
            </a:pPr>
            <a:r>
              <a:rPr lang="ru-RU" b="1" dirty="0" err="1" smtClean="0">
                <a:solidFill>
                  <a:srgbClr val="002060"/>
                </a:solidFill>
                <a:latin typeface="Arial Black"/>
              </a:rPr>
              <a:t>Инвазированность</a:t>
            </a:r>
            <a:r>
              <a:rPr lang="ru-RU" b="1" dirty="0" smtClean="0">
                <a:solidFill>
                  <a:srgbClr val="002060"/>
                </a:solidFill>
                <a:latin typeface="Arial Black"/>
              </a:rPr>
              <a:t> скота снижена на 0,15%</a:t>
            </a:r>
            <a:endParaRPr lang="ru-RU" dirty="0" smtClean="0">
              <a:solidFill>
                <a:srgbClr val="002060"/>
              </a:solidFill>
              <a:latin typeface="Arial Black"/>
            </a:endParaRPr>
          </a:p>
          <a:p>
            <a:pPr>
              <a:defRPr/>
            </a:pPr>
            <a:endParaRPr dirty="0"/>
          </a:p>
          <a:p>
            <a:pPr>
              <a:defRPr/>
            </a:pPr>
            <a:endParaRPr lang="ru-RU" dirty="0">
              <a:solidFill>
                <a:srgbClr val="002060"/>
              </a:solidFill>
              <a:latin typeface="Arial Black"/>
            </a:endParaRPr>
          </a:p>
        </p:txBody>
      </p:sp>
      <p:sp>
        <p:nvSpPr>
          <p:cNvPr id="9" name="Прямоугольник 20"/>
          <p:cNvSpPr/>
          <p:nvPr/>
        </p:nvSpPr>
        <p:spPr bwMode="auto">
          <a:xfrm>
            <a:off x="285035" y="2276872"/>
            <a:ext cx="56446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/>
                <a:cs typeface="Arial"/>
              </a:rPr>
              <a:t>Ветеринарно-санитарная экспертиза</a:t>
            </a:r>
            <a:endParaRPr lang="ru-RU" sz="2400" dirty="0">
              <a:solidFill>
                <a:srgbClr val="002060"/>
              </a:solidFill>
              <a:latin typeface="Arial Black"/>
              <a:cs typeface="Arial"/>
            </a:endParaRPr>
          </a:p>
        </p:txBody>
      </p:sp>
      <p:sp>
        <p:nvSpPr>
          <p:cNvPr id="10" name="Прямоугольник 21"/>
          <p:cNvSpPr/>
          <p:nvPr/>
        </p:nvSpPr>
        <p:spPr bwMode="auto">
          <a:xfrm>
            <a:off x="335360" y="3284984"/>
            <a:ext cx="5391819" cy="1780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" name="Рисунок 13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6672064" y="0"/>
            <a:ext cx="3168352" cy="3422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8"/>
          <p:cNvPicPr>
            <a:picLocks noChangeAspect="1"/>
          </p:cNvPicPr>
          <p:nvPr/>
        </p:nvPicPr>
        <p:blipFill>
          <a:blip r:embed="rId3" cstate="print"/>
          <a:stretch/>
        </p:blipFill>
        <p:spPr bwMode="auto">
          <a:xfrm>
            <a:off x="9192344" y="3414147"/>
            <a:ext cx="2582889" cy="3443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Номер слайда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25</a:t>
            </a:fld>
            <a:endParaRPr lang="ru-RU"/>
          </a:p>
        </p:txBody>
      </p:sp>
      <p:pic>
        <p:nvPicPr>
          <p:cNvPr id="13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7408" y="980728"/>
            <a:ext cx="864096" cy="7673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"/>
          <p:cNvSpPr/>
          <p:nvPr/>
        </p:nvSpPr>
        <p:spPr bwMode="auto">
          <a:xfrm>
            <a:off x="5562274" y="0"/>
            <a:ext cx="6740769" cy="6858000"/>
          </a:xfrm>
          <a:custGeom>
            <a:avLst/>
            <a:gdLst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0 w 7312268"/>
              <a:gd name="connsiteY3" fmla="*/ 6858000 h 6858000"/>
              <a:gd name="connsiteX4" fmla="*/ 0 w 7312268"/>
              <a:gd name="connsiteY4" fmla="*/ 0 h 6858000"/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1345223 w 7312268"/>
              <a:gd name="connsiteY3" fmla="*/ 6858000 h 6858000"/>
              <a:gd name="connsiteX4" fmla="*/ 0 w 7312268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2268" h="6858000" extrusionOk="0">
                <a:moveTo>
                  <a:pt x="0" y="0"/>
                </a:moveTo>
                <a:lnTo>
                  <a:pt x="7312268" y="0"/>
                </a:lnTo>
                <a:lnTo>
                  <a:pt x="7312268" y="6858000"/>
                </a:lnTo>
                <a:lnTo>
                  <a:pt x="1345223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656037" y="1014727"/>
            <a:ext cx="3856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/>
                <a:cs typeface="Times New Roman"/>
              </a:rPr>
              <a:t>Биологическая безопасность</a:t>
            </a:r>
            <a:endParaRPr lang="ru-RU" sz="2400" dirty="0">
              <a:solidFill>
                <a:srgbClr val="002060"/>
              </a:solidFill>
              <a:latin typeface="Arial Black"/>
            </a:endParaRPr>
          </a:p>
        </p:txBody>
      </p:sp>
      <p:cxnSp>
        <p:nvCxnSpPr>
          <p:cNvPr id="7" name="Прямая соединительная линия 16"/>
          <p:cNvCxnSpPr>
            <a:cxnSpLocks/>
          </p:cNvCxnSpPr>
          <p:nvPr/>
        </p:nvCxnSpPr>
        <p:spPr bwMode="auto">
          <a:xfrm>
            <a:off x="5979904" y="3071742"/>
            <a:ext cx="866775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19"/>
          <p:cNvSpPr/>
          <p:nvPr/>
        </p:nvSpPr>
        <p:spPr bwMode="auto">
          <a:xfrm>
            <a:off x="551384" y="3645024"/>
            <a:ext cx="406988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 9 муниципальных образований</a:t>
            </a:r>
            <a:endParaRPr dirty="0"/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Обследовано 186 объектов</a:t>
            </a:r>
            <a:endParaRPr dirty="0"/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отобрано 910 проб</a:t>
            </a:r>
            <a:endParaRPr dirty="0"/>
          </a:p>
          <a:p>
            <a:pPr>
              <a:defRPr/>
            </a:pPr>
            <a:endParaRPr lang="ru-RU" b="1" dirty="0">
              <a:solidFill>
                <a:srgbClr val="002060"/>
              </a:solidFill>
              <a:latin typeface="Arial Black"/>
              <a:ea typeface="Calibri"/>
              <a:cs typeface="Times New Roman"/>
            </a:endParaRPr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Оборот опасной и некачественной продукции на 3,2%, ниже на 0,2% к уровню 2020 г</a:t>
            </a:r>
            <a:endParaRPr dirty="0"/>
          </a:p>
          <a:p>
            <a:pPr>
              <a:defRPr/>
            </a:pPr>
            <a:endParaRPr lang="ru-RU" dirty="0">
              <a:solidFill>
                <a:srgbClr val="002060"/>
              </a:solidFill>
              <a:latin typeface="Arial Black"/>
            </a:endParaRPr>
          </a:p>
        </p:txBody>
      </p:sp>
      <p:sp>
        <p:nvSpPr>
          <p:cNvPr id="9" name="Прямоугольник 20"/>
          <p:cNvSpPr/>
          <p:nvPr/>
        </p:nvSpPr>
        <p:spPr bwMode="auto">
          <a:xfrm>
            <a:off x="253844" y="2276872"/>
            <a:ext cx="56446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2060"/>
                </a:solidFill>
                <a:latin typeface="Arial Black"/>
                <a:cs typeface="Arial"/>
              </a:rPr>
              <a:t>Пищевой </a:t>
            </a:r>
            <a:r>
              <a:rPr lang="ru-RU" sz="2000" b="1" dirty="0" smtClean="0">
                <a:solidFill>
                  <a:srgbClr val="002060"/>
                </a:solidFill>
                <a:latin typeface="Arial Black"/>
                <a:cs typeface="Arial"/>
              </a:rPr>
              <a:t>мониторинг на </a:t>
            </a:r>
            <a:r>
              <a:rPr lang="ru-RU" sz="2000" b="1" dirty="0" smtClean="0">
                <a:solidFill>
                  <a:srgbClr val="002060"/>
                </a:solidFill>
                <a:latin typeface="Arial Black"/>
              </a:rPr>
              <a:t>показатели безопасности </a:t>
            </a:r>
            <a:r>
              <a:rPr lang="ru-RU" sz="2000" b="1" dirty="0" smtClean="0">
                <a:solidFill>
                  <a:srgbClr val="002060"/>
                </a:solidFill>
                <a:latin typeface="Arial Black"/>
                <a:cs typeface="Arial"/>
              </a:rPr>
              <a:t>и качества</a:t>
            </a:r>
            <a:endParaRPr lang="ru-RU" sz="2000" dirty="0">
              <a:solidFill>
                <a:srgbClr val="002060"/>
              </a:solidFill>
              <a:latin typeface="Arial Black"/>
              <a:cs typeface="Arial"/>
            </a:endParaRPr>
          </a:p>
        </p:txBody>
      </p:sp>
      <p:sp>
        <p:nvSpPr>
          <p:cNvPr id="10" name="Прямоугольник 21"/>
          <p:cNvSpPr/>
          <p:nvPr/>
        </p:nvSpPr>
        <p:spPr bwMode="auto">
          <a:xfrm>
            <a:off x="335360" y="3212976"/>
            <a:ext cx="5391819" cy="1780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" name="Рисунок 11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 rot="5400000">
            <a:off x="6686465" y="113141"/>
            <a:ext cx="2428560" cy="2523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5"/>
          <p:cNvPicPr/>
          <p:nvPr/>
        </p:nvPicPr>
        <p:blipFill>
          <a:blip r:embed="rId3" cstate="print"/>
          <a:stretch/>
        </p:blipFill>
        <p:spPr bwMode="auto">
          <a:xfrm>
            <a:off x="9348279" y="2706060"/>
            <a:ext cx="2988960" cy="2428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7"/>
          <p:cNvPicPr>
            <a:picLocks noChangeAspect="1"/>
          </p:cNvPicPr>
          <p:nvPr/>
        </p:nvPicPr>
        <p:blipFill>
          <a:blip r:embed="rId4" cstate="print"/>
          <a:stretch/>
        </p:blipFill>
        <p:spPr bwMode="auto">
          <a:xfrm>
            <a:off x="6440726" y="4393097"/>
            <a:ext cx="2857331" cy="2464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26</a:t>
            </a:fld>
            <a:endParaRPr lang="ru-RU"/>
          </a:p>
        </p:txBody>
      </p:sp>
      <p:pic>
        <p:nvPicPr>
          <p:cNvPr id="15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408" y="980728"/>
            <a:ext cx="864096" cy="7673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"/>
          <p:cNvSpPr/>
          <p:nvPr/>
        </p:nvSpPr>
        <p:spPr bwMode="auto">
          <a:xfrm>
            <a:off x="5562274" y="0"/>
            <a:ext cx="6740769" cy="6858000"/>
          </a:xfrm>
          <a:custGeom>
            <a:avLst/>
            <a:gdLst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0 w 7312268"/>
              <a:gd name="connsiteY3" fmla="*/ 6858000 h 6858000"/>
              <a:gd name="connsiteX4" fmla="*/ 0 w 7312268"/>
              <a:gd name="connsiteY4" fmla="*/ 0 h 6858000"/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1345223 w 7312268"/>
              <a:gd name="connsiteY3" fmla="*/ 6858000 h 6858000"/>
              <a:gd name="connsiteX4" fmla="*/ 0 w 7312268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2268" h="6858000" extrusionOk="0">
                <a:moveTo>
                  <a:pt x="0" y="0"/>
                </a:moveTo>
                <a:lnTo>
                  <a:pt x="7312268" y="0"/>
                </a:lnTo>
                <a:lnTo>
                  <a:pt x="7312268" y="6858000"/>
                </a:lnTo>
                <a:lnTo>
                  <a:pt x="1345223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656037" y="1014727"/>
            <a:ext cx="3856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/>
                <a:cs typeface="Times New Roman"/>
              </a:rPr>
              <a:t>Биологическая безопасность</a:t>
            </a:r>
            <a:endParaRPr lang="ru-RU" sz="2400" dirty="0">
              <a:solidFill>
                <a:srgbClr val="002060"/>
              </a:solidFill>
              <a:latin typeface="Arial Black"/>
            </a:endParaRPr>
          </a:p>
        </p:txBody>
      </p:sp>
      <p:sp>
        <p:nvSpPr>
          <p:cNvPr id="8" name="Прямоугольник 19"/>
          <p:cNvSpPr/>
          <p:nvPr/>
        </p:nvSpPr>
        <p:spPr bwMode="auto">
          <a:xfrm>
            <a:off x="623392" y="3501008"/>
            <a:ext cx="56166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выявлено 29 рисков по поставкам продуктов питания:</a:t>
            </a:r>
          </a:p>
          <a:p>
            <a:pPr>
              <a:defRPr/>
            </a:pPr>
            <a:endParaRPr lang="ru-RU" b="1" dirty="0">
              <a:solidFill>
                <a:srgbClr val="002060"/>
              </a:solidFill>
              <a:latin typeface="Arial Black"/>
              <a:ea typeface="Calibri"/>
              <a:cs typeface="Times New Roman"/>
            </a:endParaRPr>
          </a:p>
          <a:p>
            <a:pPr>
              <a:buFontTx/>
              <a:buChar char="-"/>
              <a:defRPr/>
            </a:pPr>
            <a:r>
              <a:rPr lang="ru-RU" b="1" dirty="0">
                <a:solidFill>
                  <a:srgbClr val="002060"/>
                </a:solidFill>
                <a:latin typeface="Arial Black"/>
                <a:cs typeface="Times New Roman"/>
              </a:rPr>
              <a:t>фальсифицированная молочная и мясная продукция</a:t>
            </a:r>
          </a:p>
          <a:p>
            <a:pPr>
              <a:buFontTx/>
              <a:buChar char="-"/>
              <a:defRPr/>
            </a:pPr>
            <a:endParaRPr lang="ru-RU" b="1" dirty="0">
              <a:solidFill>
                <a:srgbClr val="002060"/>
              </a:solidFill>
              <a:latin typeface="Arial Black"/>
              <a:cs typeface="Times New Roman"/>
            </a:endParaRPr>
          </a:p>
          <a:p>
            <a:pPr>
              <a:buFontTx/>
              <a:buChar char="-"/>
              <a:defRPr/>
            </a:pPr>
            <a:r>
              <a:rPr lang="ru-RU" b="1" dirty="0">
                <a:solidFill>
                  <a:srgbClr val="002060"/>
                </a:solidFill>
                <a:latin typeface="Arial Black"/>
                <a:cs typeface="Times New Roman"/>
              </a:rPr>
              <a:t>поставка не сертифицированной продукции</a:t>
            </a:r>
            <a:endParaRPr dirty="0"/>
          </a:p>
          <a:p>
            <a:pPr>
              <a:defRPr/>
            </a:pPr>
            <a:endParaRPr lang="ru-RU" b="1" dirty="0">
              <a:solidFill>
                <a:srgbClr val="002060"/>
              </a:solidFill>
              <a:latin typeface="Arial Black"/>
              <a:ea typeface="Calibri"/>
              <a:cs typeface="Times New Roman"/>
            </a:endParaRPr>
          </a:p>
          <a:p>
            <a:pPr>
              <a:defRPr/>
            </a:pPr>
            <a:endParaRPr lang="ru-RU" dirty="0">
              <a:solidFill>
                <a:srgbClr val="002060"/>
              </a:solidFill>
              <a:latin typeface="Arial Black"/>
            </a:endParaRPr>
          </a:p>
        </p:txBody>
      </p:sp>
      <p:sp>
        <p:nvSpPr>
          <p:cNvPr id="9" name="Прямоугольник 20"/>
          <p:cNvSpPr/>
          <p:nvPr/>
        </p:nvSpPr>
        <p:spPr bwMode="auto">
          <a:xfrm>
            <a:off x="263352" y="2348880"/>
            <a:ext cx="56446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/>
                <a:cs typeface="Arial"/>
              </a:rPr>
              <a:t>Пищевой мониторинг</a:t>
            </a:r>
            <a:endParaRPr lang="ru-RU" sz="2400" dirty="0">
              <a:solidFill>
                <a:srgbClr val="002060"/>
              </a:solidFill>
              <a:latin typeface="Arial Black"/>
              <a:cs typeface="Arial"/>
            </a:endParaRPr>
          </a:p>
        </p:txBody>
      </p:sp>
      <p:sp>
        <p:nvSpPr>
          <p:cNvPr id="10" name="Прямоугольник 21"/>
          <p:cNvSpPr/>
          <p:nvPr/>
        </p:nvSpPr>
        <p:spPr bwMode="auto">
          <a:xfrm>
            <a:off x="407368" y="2996952"/>
            <a:ext cx="5391819" cy="1780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27</a:t>
            </a:fld>
            <a:endParaRPr lang="ru-RU"/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6395864" y="1844824"/>
          <a:ext cx="5796136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Прямоугольник 16"/>
          <p:cNvSpPr/>
          <p:nvPr/>
        </p:nvSpPr>
        <p:spPr bwMode="auto">
          <a:xfrm>
            <a:off x="5951984" y="260648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Arial Black"/>
                <a:cs typeface="Times New Roman"/>
              </a:rPr>
              <a:t>Доля некачественной пищевой продукции в бюджетном секторе</a:t>
            </a:r>
            <a:endParaRPr lang="ru-RU" dirty="0">
              <a:solidFill>
                <a:schemeClr val="bg1"/>
              </a:solidFill>
              <a:latin typeface="Arial Black"/>
            </a:endParaRPr>
          </a:p>
        </p:txBody>
      </p:sp>
      <p:pic>
        <p:nvPicPr>
          <p:cNvPr id="11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7408" y="980728"/>
            <a:ext cx="864096" cy="7673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вал 49"/>
          <p:cNvSpPr/>
          <p:nvPr/>
        </p:nvSpPr>
        <p:spPr bwMode="auto">
          <a:xfrm rot="6835375">
            <a:off x="9957401" y="1529762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8"/>
          <p:cNvSpPr/>
          <p:nvPr/>
        </p:nvSpPr>
        <p:spPr bwMode="auto">
          <a:xfrm rot="6835375">
            <a:off x="6645034" y="1529762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47"/>
          <p:cNvSpPr/>
          <p:nvPr/>
        </p:nvSpPr>
        <p:spPr bwMode="auto">
          <a:xfrm rot="6835375">
            <a:off x="3476682" y="1529761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46"/>
          <p:cNvSpPr/>
          <p:nvPr/>
        </p:nvSpPr>
        <p:spPr bwMode="auto">
          <a:xfrm rot="6835375">
            <a:off x="452345" y="1529761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1"/>
          <p:cNvSpPr/>
          <p:nvPr/>
        </p:nvSpPr>
        <p:spPr bwMode="auto">
          <a:xfrm>
            <a:off x="-6982" y="1988841"/>
            <a:ext cx="12191999" cy="487614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19"/>
          <p:cNvSpPr/>
          <p:nvPr/>
        </p:nvSpPr>
        <p:spPr bwMode="auto">
          <a:xfrm>
            <a:off x="1127448" y="548680"/>
            <a:ext cx="106163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/>
                <a:cs typeface="Times New Roman"/>
              </a:rPr>
              <a:t>Принятые меры</a:t>
            </a:r>
            <a:endParaRPr lang="ru-RU" sz="2400" dirty="0">
              <a:solidFill>
                <a:srgbClr val="002060"/>
              </a:solidFill>
              <a:latin typeface="Arial Black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71400" y="2276872"/>
            <a:ext cx="11320599" cy="424847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344488" algn="just">
              <a:lnSpc>
                <a:spcPct val="100000"/>
              </a:lnSpc>
              <a:buFontTx/>
              <a:buChar char="-"/>
            </a:pPr>
            <a:r>
              <a:rPr lang="ru-RU" b="1" spc="-1" dirty="0">
                <a:solidFill>
                  <a:schemeClr val="bg1"/>
                </a:solidFill>
                <a:latin typeface="Times New Roman"/>
              </a:rPr>
              <a:t>поставщиками исключена поставка продуктов питания в бюджетные учреждения 15 производителей некачественной продукции;</a:t>
            </a:r>
          </a:p>
          <a:p>
            <a:pPr marL="285750" indent="344488" algn="just">
              <a:lnSpc>
                <a:spcPct val="100000"/>
              </a:lnSpc>
              <a:buFontTx/>
              <a:buChar char="-"/>
            </a:pPr>
            <a:r>
              <a:rPr lang="ru-RU" b="1" spc="-1" dirty="0">
                <a:solidFill>
                  <a:schemeClr val="bg1"/>
                </a:solidFill>
                <a:latin typeface="Times New Roman"/>
              </a:rPr>
              <a:t>хозяйствующими субъектами из оборота изъято 30 кг некачественной и опасной продукции;</a:t>
            </a:r>
          </a:p>
          <a:p>
            <a:pPr marL="285750" indent="344488" algn="just">
              <a:lnSpc>
                <a:spcPct val="100000"/>
              </a:lnSpc>
              <a:buFontTx/>
              <a:buChar char="-"/>
            </a:pPr>
            <a:r>
              <a:rPr lang="ru-RU" b="1" spc="-1" dirty="0">
                <a:solidFill>
                  <a:schemeClr val="bg1"/>
                </a:solidFill>
                <a:latin typeface="Times New Roman"/>
              </a:rPr>
              <a:t>направлено 20 экспертных заключений в Управления Роспотребнадзора и Россельхознадзора для принятия мер. По которым отозвана 1 декларация о соответствии. В отношении производителей Самарской, Пензенской, Ростовской областей возбуждено 6 административных дел по ст. 14.43 </a:t>
            </a:r>
            <a:r>
              <a:rPr lang="ru-RU" b="1" spc="-1" dirty="0" err="1">
                <a:solidFill>
                  <a:schemeClr val="bg1"/>
                </a:solidFill>
                <a:latin typeface="Times New Roman"/>
              </a:rPr>
              <a:t>КоАП</a:t>
            </a:r>
            <a:r>
              <a:rPr lang="ru-RU" b="1" spc="-1" dirty="0">
                <a:solidFill>
                  <a:schemeClr val="bg1"/>
                </a:solidFill>
                <a:latin typeface="Times New Roman"/>
              </a:rPr>
              <a:t> РФ;</a:t>
            </a:r>
          </a:p>
          <a:p>
            <a:pPr marL="285750" indent="344488" algn="just">
              <a:lnSpc>
                <a:spcPct val="100000"/>
              </a:lnSpc>
              <a:buFontTx/>
              <a:buChar char="-"/>
            </a:pPr>
            <a:r>
              <a:rPr lang="ru-RU" b="1" spc="-1" dirty="0">
                <a:solidFill>
                  <a:schemeClr val="bg1"/>
                </a:solidFill>
                <a:latin typeface="Times New Roman"/>
              </a:rPr>
              <a:t>двум образовательным учреждениям оказано содействие в организации поставок продуктов питания через федеральную государственную информационную систему «Меркурий»;</a:t>
            </a:r>
          </a:p>
          <a:p>
            <a:pPr marL="285750" indent="344488" algn="just">
              <a:lnSpc>
                <a:spcPct val="100000"/>
              </a:lnSpc>
              <a:buFontTx/>
              <a:buChar char="-"/>
            </a:pPr>
            <a:r>
              <a:rPr lang="ru-RU" b="1" spc="-1" dirty="0">
                <a:solidFill>
                  <a:schemeClr val="bg1"/>
                </a:solidFill>
                <a:latin typeface="Times New Roman"/>
              </a:rPr>
              <a:t>на сайте Агентства ветеринарии функционирует раздел «Осторожно опасная продукция».</a:t>
            </a:r>
          </a:p>
          <a:p>
            <a:pPr marL="285750" indent="344488" algn="just">
              <a:lnSpc>
                <a:spcPct val="100000"/>
              </a:lnSpc>
              <a:buFontTx/>
              <a:buChar char="-"/>
            </a:pPr>
            <a:endParaRPr lang="ru-RU" b="1" spc="-1" dirty="0">
              <a:solidFill>
                <a:schemeClr val="bg1"/>
              </a:solidFill>
              <a:latin typeface="Times New Roman"/>
            </a:endParaRPr>
          </a:p>
          <a:p>
            <a:pPr marL="285750" indent="427038" algn="just"/>
            <a:r>
              <a:rPr lang="ru-RU" b="1" spc="-1" dirty="0">
                <a:solidFill>
                  <a:schemeClr val="bg1"/>
                </a:solidFill>
                <a:latin typeface="Times New Roman"/>
              </a:rPr>
              <a:t>Данное направление позволяет без применения штрафных санкций </a:t>
            </a:r>
            <a:br>
              <a:rPr lang="ru-RU" b="1" spc="-1" dirty="0">
                <a:solidFill>
                  <a:schemeClr val="bg1"/>
                </a:solidFill>
                <a:latin typeface="Times New Roman"/>
              </a:rPr>
            </a:br>
            <a:r>
              <a:rPr lang="ru-RU" b="1" spc="-1" dirty="0">
                <a:solidFill>
                  <a:schemeClr val="bg1"/>
                </a:solidFill>
                <a:latin typeface="Times New Roman"/>
              </a:rPr>
              <a:t>в оперативном порядке выявлять и исключать из оборота опасную </a:t>
            </a:r>
            <a:br>
              <a:rPr lang="ru-RU" b="1" spc="-1" dirty="0">
                <a:solidFill>
                  <a:schemeClr val="bg1"/>
                </a:solidFill>
                <a:latin typeface="Times New Roman"/>
              </a:rPr>
            </a:br>
            <a:r>
              <a:rPr lang="ru-RU" b="1" spc="-1" dirty="0">
                <a:solidFill>
                  <a:schemeClr val="bg1"/>
                </a:solidFill>
                <a:latin typeface="Times New Roman"/>
              </a:rPr>
              <a:t>и некачественную продукцию, и прослеживать динамику присутствия продукции местных производителей в продуктовой корзине бюджетных учреждений.</a:t>
            </a:r>
          </a:p>
          <a:p>
            <a:pPr marL="285750" algn="just">
              <a:lnSpc>
                <a:spcPct val="100000"/>
              </a:lnSpc>
            </a:pPr>
            <a:endParaRPr lang="ru-RU" b="1" spc="-1" dirty="0">
              <a:solidFill>
                <a:srgbClr val="000000"/>
              </a:solidFill>
              <a:latin typeface="Times New Roman"/>
            </a:endParaRPr>
          </a:p>
          <a:p>
            <a:pPr algn="l">
              <a:defRPr/>
            </a:pPr>
            <a:endParaRPr lang="ru-RU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l">
              <a:defRPr/>
            </a:pPr>
            <a:endParaRPr lang="ru-RU" dirty="0"/>
          </a:p>
        </p:txBody>
      </p:sp>
      <p:sp>
        <p:nvSpPr>
          <p:cNvPr id="13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F044650-7505-5959-9535-7C983740889F}" type="slidenum">
              <a:rPr lang="ru-RU"/>
              <a:pPr>
                <a:defRPr/>
              </a:pPr>
              <a:t>28</a:t>
            </a:fld>
            <a:endParaRPr lang="ru-RU"/>
          </a:p>
        </p:txBody>
      </p:sp>
      <p:pic>
        <p:nvPicPr>
          <p:cNvPr id="10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064552" y="188640"/>
            <a:ext cx="864096" cy="7673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"/>
          <p:cNvSpPr/>
          <p:nvPr/>
        </p:nvSpPr>
        <p:spPr bwMode="auto">
          <a:xfrm>
            <a:off x="5451231" y="0"/>
            <a:ext cx="6740769" cy="6858000"/>
          </a:xfrm>
          <a:custGeom>
            <a:avLst/>
            <a:gdLst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0 w 7312268"/>
              <a:gd name="connsiteY3" fmla="*/ 6858000 h 6858000"/>
              <a:gd name="connsiteX4" fmla="*/ 0 w 7312268"/>
              <a:gd name="connsiteY4" fmla="*/ 0 h 6858000"/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1345223 w 7312268"/>
              <a:gd name="connsiteY3" fmla="*/ 6858000 h 6858000"/>
              <a:gd name="connsiteX4" fmla="*/ 0 w 7312268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2268" h="6858000" extrusionOk="0">
                <a:moveTo>
                  <a:pt x="0" y="0"/>
                </a:moveTo>
                <a:lnTo>
                  <a:pt x="7312268" y="0"/>
                </a:lnTo>
                <a:lnTo>
                  <a:pt x="7312268" y="6858000"/>
                </a:lnTo>
                <a:lnTo>
                  <a:pt x="1345223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656037" y="1014727"/>
            <a:ext cx="3856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/>
                <a:cs typeface="Times New Roman"/>
              </a:rPr>
              <a:t>Биологическая безопасность</a:t>
            </a:r>
            <a:endParaRPr lang="ru-RU" sz="2400" dirty="0">
              <a:solidFill>
                <a:srgbClr val="002060"/>
              </a:solidFill>
              <a:latin typeface="Arial Black"/>
            </a:endParaRPr>
          </a:p>
        </p:txBody>
      </p:sp>
      <p:cxnSp>
        <p:nvCxnSpPr>
          <p:cNvPr id="7" name="Прямая соединительная линия 16"/>
          <p:cNvCxnSpPr>
            <a:cxnSpLocks/>
          </p:cNvCxnSpPr>
          <p:nvPr/>
        </p:nvCxnSpPr>
        <p:spPr bwMode="auto">
          <a:xfrm>
            <a:off x="6107920" y="3746329"/>
            <a:ext cx="866775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19"/>
          <p:cNvSpPr/>
          <p:nvPr/>
        </p:nvSpPr>
        <p:spPr bwMode="auto">
          <a:xfrm>
            <a:off x="568964" y="4158701"/>
            <a:ext cx="459093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Подтверждена </a:t>
            </a:r>
            <a:r>
              <a:rPr lang="ru-RU" sz="2000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аккредитация 3 ветеринарных </a:t>
            </a:r>
            <a:r>
              <a:rPr lang="ru-RU" sz="2000" b="1" dirty="0" smtClean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лабораторий, в том числе с процедурой ветеринарно-санитарной экспертизы</a:t>
            </a:r>
            <a:endParaRPr lang="ru-RU" sz="2000" dirty="0">
              <a:solidFill>
                <a:srgbClr val="002060"/>
              </a:solidFill>
              <a:latin typeface="Arial Black"/>
            </a:endParaRPr>
          </a:p>
        </p:txBody>
      </p:sp>
      <p:sp>
        <p:nvSpPr>
          <p:cNvPr id="9" name="Прямоугольник 20"/>
          <p:cNvSpPr/>
          <p:nvPr/>
        </p:nvSpPr>
        <p:spPr bwMode="auto">
          <a:xfrm>
            <a:off x="285035" y="2204864"/>
            <a:ext cx="56446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/>
                <a:cs typeface="Arial"/>
              </a:rPr>
              <a:t>Аккредитация ветеринарных лабораторий</a:t>
            </a:r>
            <a:endParaRPr lang="ru-RU" sz="2400" dirty="0">
              <a:solidFill>
                <a:srgbClr val="002060"/>
              </a:solidFill>
              <a:latin typeface="Arial Black"/>
              <a:cs typeface="Arial"/>
            </a:endParaRPr>
          </a:p>
        </p:txBody>
      </p:sp>
      <p:sp>
        <p:nvSpPr>
          <p:cNvPr id="10" name="Прямоугольник 21"/>
          <p:cNvSpPr/>
          <p:nvPr/>
        </p:nvSpPr>
        <p:spPr bwMode="auto">
          <a:xfrm>
            <a:off x="335360" y="3284984"/>
            <a:ext cx="5391819" cy="1780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" name="Picture 2" descr="Аттестат аккредитации 05.08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5375920" y="188640"/>
            <a:ext cx="4243922" cy="3112012"/>
          </a:xfrm>
          <a:prstGeom prst="rect">
            <a:avLst/>
          </a:prstGeom>
          <a:noFill/>
        </p:spPr>
      </p:pic>
      <p:sp>
        <p:nvSpPr>
          <p:cNvPr id="12" name="Номер слайда 7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29</a:t>
            </a:fld>
            <a:endParaRPr lang="ru-RU"/>
          </a:p>
        </p:txBody>
      </p:sp>
      <p:pic>
        <p:nvPicPr>
          <p:cNvPr id="13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7408" y="1052736"/>
            <a:ext cx="864096" cy="767355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8127640" y="821298"/>
            <a:ext cx="3042745" cy="3937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6876779" y="2576213"/>
            <a:ext cx="3427799" cy="4845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79455"/>
            <a:ext cx="10972320" cy="283933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800" b="1">
                <a:solidFill>
                  <a:schemeClr val="tx1"/>
                </a:solidFill>
                <a:latin typeface="Times New Roman"/>
                <a:cs typeface="Times New Roman"/>
              </a:rPr>
              <a:t>Результативность деятельности Агентства ветеринарии</a:t>
            </a:r>
            <a:endParaRPr/>
          </a:p>
        </p:txBody>
      </p:sp>
      <p:graphicFrame>
        <p:nvGraphicFramePr>
          <p:cNvPr id="5" name="Таблица 3"/>
          <p:cNvGraphicFramePr>
            <a:graphicFrameLocks noGrp="1"/>
          </p:cNvGraphicFramePr>
          <p:nvPr/>
        </p:nvGraphicFramePr>
        <p:xfrm>
          <a:off x="708210" y="829035"/>
          <a:ext cx="11286566" cy="5929460"/>
        </p:xfrm>
        <a:graphic>
          <a:graphicData uri="http://schemas.openxmlformats.org/drawingml/2006/table">
            <a:tbl>
              <a:tblPr firstRow="1" bandRow="1"/>
              <a:tblGrid>
                <a:gridCol w="553167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587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743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668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55494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46182">
                <a:tc row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Целевой показатель</a:t>
                      </a:r>
                      <a:endParaRPr dirty="0"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2021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76198"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20" marR="121920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План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Факт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% выполнения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результат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25514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Выполнение </a:t>
                      </a:r>
                      <a:r>
                        <a:rPr lang="ru-RU" sz="1200" b="1">
                          <a:solidFill>
                            <a:schemeClr val="dk1"/>
                          </a:solidFill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lang="ru-RU" sz="1200" b="1">
                          <a:latin typeface="Times New Roman"/>
                          <a:cs typeface="Times New Roman"/>
                        </a:rPr>
                        <a:t>лана диагностических исследований, ветеринарно-профилактических и   противоэпизоотических мероприятий в хозяйствах  всех форм собственности на территории  Ульяновской области</a:t>
                      </a: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 (тыс.головообработок)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18918,49</a:t>
                      </a:r>
                      <a:endParaRPr dirty="0"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18994,47</a:t>
                      </a:r>
                      <a:endParaRPr dirty="0"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100,5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Отсутствие особо опасных заболеваний животных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25514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ru-RU" sz="1200" b="1">
                          <a:latin typeface="Times New Roman"/>
                          <a:cs typeface="Times New Roman"/>
                        </a:rPr>
                        <a:t>Выполнение совместного план эпизоотологического и пищевого мониторинга Агентства ветеринарии и Управления Россельхознадзора по Чувашской Республике и Ульяновской области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latin typeface="Times New Roman"/>
                          <a:cs typeface="Times New Roman"/>
                        </a:rPr>
                        <a:t>2255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200" b="1">
                          <a:latin typeface="Times New Roman"/>
                          <a:cs typeface="Times New Roman"/>
                        </a:rPr>
                        <a:t>2255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100</a:t>
                      </a:r>
                      <a:endParaRPr dirty="0"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39108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ru-RU" sz="1200" b="1">
                          <a:latin typeface="Times New Roman"/>
                          <a:cs typeface="Times New Roman"/>
                        </a:rPr>
                        <a:t>План государственного ветеринарного лабораторного мониторинга биологической безопасности, качества и безопасности пищевых продуктов 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900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910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101,1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Снижение оборота некачественной продукции на 0,2%</a:t>
                      </a:r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63396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Инвазированность животных (%)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0,87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113%</a:t>
                      </a:r>
                      <a:endParaRPr dirty="0"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Снижение заболеваемости животных паразитарными заболеваниями</a:t>
                      </a:r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63396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Подтверждение компетенции аккредитованных ветеринарных лабораторий</a:t>
                      </a:r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100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Полномочия по исследованию пищевой продукции и особо опасным заболеваниям</a:t>
                      </a:r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90352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Подтверждение аккредитации органа инспекции</a:t>
                      </a:r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100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Оценка биологических рисков</a:t>
                      </a:r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69612">
                <a:tc>
                  <a:txBody>
                    <a:bodyPr/>
                    <a:lstStyle/>
                    <a:p>
                      <a:pPr marL="0" algn="l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Проведение ветеринарно-санитарной экспертизы (тыс.т)</a:t>
                      </a:r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35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35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100</a:t>
                      </a:r>
                      <a:endParaRPr/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Изъято из оборота 109 т. Опасной и некачественной продукции</a:t>
                      </a:r>
                    </a:p>
                  </a:txBody>
                  <a:tcPr marL="121920" marR="121920" anchor="ctr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10992544" y="6356350"/>
            <a:ext cx="361256" cy="365125"/>
          </a:xfrm>
        </p:spPr>
        <p:txBody>
          <a:bodyPr/>
          <a:lstStyle/>
          <a:p>
            <a:pPr algn="r">
              <a:lnSpc>
                <a:spcPct val="100000"/>
              </a:lnSpc>
              <a:defRPr/>
            </a:pPr>
            <a:fld id="{9132D511-A4FC-473B-9820-3D1CD5B91D6A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  <a:defRPr/>
              </a:pPr>
              <a:t>3</a:t>
            </a:fld>
            <a:endParaRPr lang="ru-RU" sz="1200" b="0" strike="noStrike" spc="-1" dirty="0"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A9A319-CF31-4BA5-BFEA-A54A90E06590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4399444" y="1288825"/>
            <a:ext cx="3427799" cy="4845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"/>
          <p:cNvSpPr/>
          <p:nvPr/>
        </p:nvSpPr>
        <p:spPr bwMode="auto">
          <a:xfrm>
            <a:off x="5451231" y="0"/>
            <a:ext cx="6740769" cy="6858000"/>
          </a:xfrm>
          <a:custGeom>
            <a:avLst/>
            <a:gdLst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0 w 7312268"/>
              <a:gd name="connsiteY3" fmla="*/ 6858000 h 6858000"/>
              <a:gd name="connsiteX4" fmla="*/ 0 w 7312268"/>
              <a:gd name="connsiteY4" fmla="*/ 0 h 6858000"/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1345223 w 7312268"/>
              <a:gd name="connsiteY3" fmla="*/ 6858000 h 6858000"/>
              <a:gd name="connsiteX4" fmla="*/ 0 w 7312268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2268" h="6858000" extrusionOk="0">
                <a:moveTo>
                  <a:pt x="0" y="0"/>
                </a:moveTo>
                <a:lnTo>
                  <a:pt x="7312268" y="0"/>
                </a:lnTo>
                <a:lnTo>
                  <a:pt x="7312268" y="6858000"/>
                </a:lnTo>
                <a:lnTo>
                  <a:pt x="1345223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3"/>
          <p:cNvSpPr/>
          <p:nvPr/>
        </p:nvSpPr>
        <p:spPr bwMode="auto">
          <a:xfrm rot="6835389">
            <a:off x="673037" y="925013"/>
            <a:ext cx="900000" cy="900000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4"/>
          <p:cNvSpPr/>
          <p:nvPr/>
        </p:nvSpPr>
        <p:spPr bwMode="auto">
          <a:xfrm rot="6835389">
            <a:off x="6593129" y="919006"/>
            <a:ext cx="900000" cy="900000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5"/>
          <p:cNvSpPr/>
          <p:nvPr/>
        </p:nvSpPr>
        <p:spPr bwMode="auto">
          <a:xfrm>
            <a:off x="1656037" y="1014727"/>
            <a:ext cx="38560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002060"/>
                </a:solidFill>
                <a:latin typeface="Arial Black"/>
                <a:cs typeface="Times New Roman"/>
              </a:rPr>
              <a:t>РЕГИОНАЛЬНЫЙ УРОВЕНЬ</a:t>
            </a:r>
            <a:endParaRPr lang="ru-RU" sz="2800">
              <a:solidFill>
                <a:srgbClr val="002060"/>
              </a:solidFill>
              <a:latin typeface="Arial Black"/>
            </a:endParaRPr>
          </a:p>
        </p:txBody>
      </p:sp>
      <p:sp>
        <p:nvSpPr>
          <p:cNvPr id="8" name="Прямоугольник 6"/>
          <p:cNvSpPr/>
          <p:nvPr/>
        </p:nvSpPr>
        <p:spPr bwMode="auto">
          <a:xfrm>
            <a:off x="7918736" y="858782"/>
            <a:ext cx="34525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chemeClr val="bg1"/>
                </a:solidFill>
                <a:latin typeface="Arial Black"/>
                <a:cs typeface="Times New Roman"/>
              </a:rPr>
              <a:t>ФЕДЕРАЛЬНЫЙ УРОВЕНЬ</a:t>
            </a:r>
            <a:endParaRPr lang="ru-RU" sz="280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9" name="Овал 7"/>
          <p:cNvSpPr/>
          <p:nvPr/>
        </p:nvSpPr>
        <p:spPr bwMode="auto">
          <a:xfrm>
            <a:off x="422923" y="1190004"/>
            <a:ext cx="673009" cy="67300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вал 8"/>
          <p:cNvSpPr/>
          <p:nvPr/>
        </p:nvSpPr>
        <p:spPr bwMode="auto">
          <a:xfrm>
            <a:off x="6331566" y="1183998"/>
            <a:ext cx="673009" cy="67300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9"/>
          <p:cNvSpPr/>
          <p:nvPr/>
        </p:nvSpPr>
        <p:spPr bwMode="auto">
          <a:xfrm>
            <a:off x="506027" y="1234121"/>
            <a:ext cx="452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chemeClr val="bg1"/>
                </a:solidFill>
                <a:latin typeface="Arial Black"/>
                <a:ea typeface="Calibri"/>
                <a:cs typeface="Times New Roman"/>
              </a:rPr>
              <a:t>1</a:t>
            </a:r>
            <a:endParaRPr lang="ru-RU" sz="320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2" name="Прямоугольник 10"/>
          <p:cNvSpPr/>
          <p:nvPr/>
        </p:nvSpPr>
        <p:spPr bwMode="auto">
          <a:xfrm>
            <a:off x="6441710" y="1228114"/>
            <a:ext cx="452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chemeClr val="bg1"/>
                </a:solidFill>
                <a:latin typeface="Arial Black"/>
                <a:cs typeface="Times New Roman"/>
              </a:rPr>
              <a:t>2</a:t>
            </a:r>
            <a:endParaRPr lang="ru-RU" sz="3200">
              <a:solidFill>
                <a:schemeClr val="bg1"/>
              </a:solidFill>
              <a:latin typeface="Arial Black"/>
            </a:endParaRPr>
          </a:p>
        </p:txBody>
      </p:sp>
      <p:cxnSp>
        <p:nvCxnSpPr>
          <p:cNvPr id="13" name="Прямая соединительная линия 12"/>
          <p:cNvCxnSpPr>
            <a:cxnSpLocks/>
          </p:cNvCxnSpPr>
          <p:nvPr/>
        </p:nvCxnSpPr>
        <p:spPr bwMode="auto">
          <a:xfrm>
            <a:off x="30221" y="3071742"/>
            <a:ext cx="866775" cy="0"/>
          </a:xfrm>
          <a:prstGeom prst="line">
            <a:avLst/>
          </a:prstGeom>
          <a:ln w="1905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5"/>
          <p:cNvSpPr/>
          <p:nvPr/>
        </p:nvSpPr>
        <p:spPr bwMode="auto">
          <a:xfrm>
            <a:off x="883963" y="2981742"/>
            <a:ext cx="180000" cy="180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5" name="Прямая соединительная линия 16"/>
          <p:cNvCxnSpPr>
            <a:cxnSpLocks/>
          </p:cNvCxnSpPr>
          <p:nvPr/>
        </p:nvCxnSpPr>
        <p:spPr bwMode="auto">
          <a:xfrm>
            <a:off x="5979904" y="3071742"/>
            <a:ext cx="866775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7"/>
          <p:cNvSpPr/>
          <p:nvPr/>
        </p:nvSpPr>
        <p:spPr bwMode="auto">
          <a:xfrm>
            <a:off x="6846678" y="2981742"/>
            <a:ext cx="180000" cy="18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8"/>
          <p:cNvSpPr/>
          <p:nvPr/>
        </p:nvSpPr>
        <p:spPr bwMode="auto">
          <a:xfrm>
            <a:off x="7522952" y="4152762"/>
            <a:ext cx="38483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>
                <a:solidFill>
                  <a:schemeClr val="bg1"/>
                </a:solidFill>
                <a:latin typeface="Arial Black"/>
                <a:ea typeface="Calibri"/>
                <a:cs typeface="Times New Roman"/>
              </a:rPr>
              <a:t>по контролю и надзору</a:t>
            </a:r>
            <a:br>
              <a:rPr lang="ru-RU" b="1">
                <a:solidFill>
                  <a:schemeClr val="bg1"/>
                </a:solidFill>
                <a:latin typeface="Arial Black"/>
                <a:ea typeface="Calibri"/>
                <a:cs typeface="Times New Roman"/>
              </a:rPr>
            </a:br>
            <a:r>
              <a:rPr lang="ru-RU" b="1">
                <a:solidFill>
                  <a:schemeClr val="bg1"/>
                </a:solidFill>
                <a:latin typeface="Arial Black"/>
                <a:ea typeface="Calibri"/>
                <a:cs typeface="Times New Roman"/>
              </a:rPr>
              <a:t>в области ветеринарии</a:t>
            </a:r>
            <a:r>
              <a:rPr lang="ru-RU">
                <a:solidFill>
                  <a:schemeClr val="bg1"/>
                </a:solidFill>
                <a:latin typeface="Arial Black"/>
                <a:ea typeface="Calibri"/>
                <a:cs typeface="Times New Roman"/>
              </a:rPr>
              <a:t>, безопасности и качества продовольственного сырья</a:t>
            </a:r>
            <a:br>
              <a:rPr lang="ru-RU">
                <a:solidFill>
                  <a:schemeClr val="bg1"/>
                </a:solidFill>
                <a:latin typeface="Arial Black"/>
                <a:ea typeface="Calibri"/>
                <a:cs typeface="Times New Roman"/>
              </a:rPr>
            </a:br>
            <a:r>
              <a:rPr lang="ru-RU">
                <a:solidFill>
                  <a:schemeClr val="bg1"/>
                </a:solidFill>
                <a:latin typeface="Arial Black"/>
                <a:ea typeface="Calibri"/>
                <a:cs typeface="Times New Roman"/>
              </a:rPr>
              <a:t>и пищевых продуктов</a:t>
            </a:r>
            <a:endParaRPr lang="ru-RU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8" name="Прямоугольник 19"/>
          <p:cNvSpPr/>
          <p:nvPr/>
        </p:nvSpPr>
        <p:spPr bwMode="auto">
          <a:xfrm>
            <a:off x="1260102" y="4057512"/>
            <a:ext cx="406988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за возникновение, распрост-ранение и ликвидацию особо опасных заболеваний, в том числе общих для человека и животных, безопасность и качество пищевых продуктов</a:t>
            </a:r>
            <a:endParaRPr lang="ru-RU">
              <a:solidFill>
                <a:srgbClr val="002060"/>
              </a:solidFill>
              <a:latin typeface="Arial Black"/>
            </a:endParaRPr>
          </a:p>
        </p:txBody>
      </p:sp>
      <p:sp>
        <p:nvSpPr>
          <p:cNvPr id="19" name="Прямоугольник 20"/>
          <p:cNvSpPr/>
          <p:nvPr/>
        </p:nvSpPr>
        <p:spPr bwMode="auto">
          <a:xfrm>
            <a:off x="1260102" y="2840909"/>
            <a:ext cx="38289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Black"/>
                <a:cs typeface="Arial"/>
              </a:rPr>
              <a:t>ОТВЕТСТВЕННОСТЬ</a:t>
            </a:r>
            <a:endParaRPr lang="ru-RU" sz="2400">
              <a:solidFill>
                <a:srgbClr val="002060"/>
              </a:solidFill>
              <a:latin typeface="Arial Black"/>
              <a:cs typeface="Arial"/>
            </a:endParaRPr>
          </a:p>
        </p:txBody>
      </p:sp>
      <p:sp>
        <p:nvSpPr>
          <p:cNvPr id="20" name="Прямоугольник 21"/>
          <p:cNvSpPr/>
          <p:nvPr/>
        </p:nvSpPr>
        <p:spPr bwMode="auto">
          <a:xfrm>
            <a:off x="1377791" y="3357000"/>
            <a:ext cx="3527584" cy="144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2"/>
          <p:cNvSpPr/>
          <p:nvPr/>
        </p:nvSpPr>
        <p:spPr bwMode="auto">
          <a:xfrm>
            <a:off x="7522952" y="2840908"/>
            <a:ext cx="2919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chemeClr val="bg1"/>
                </a:solidFill>
                <a:latin typeface="Arial Black"/>
                <a:cs typeface="Arial"/>
              </a:rPr>
              <a:t>ПОЛНОМОЧИЯ</a:t>
            </a:r>
            <a:endParaRPr lang="ru-RU" sz="2400">
              <a:solidFill>
                <a:schemeClr val="bg1"/>
              </a:solidFill>
              <a:latin typeface="Arial Black"/>
              <a:cs typeface="Arial"/>
            </a:endParaRPr>
          </a:p>
        </p:txBody>
      </p:sp>
      <p:sp>
        <p:nvSpPr>
          <p:cNvPr id="22" name="Прямоугольник 23"/>
          <p:cNvSpPr/>
          <p:nvPr/>
        </p:nvSpPr>
        <p:spPr bwMode="auto">
          <a:xfrm>
            <a:off x="7629624" y="3352800"/>
            <a:ext cx="2571651" cy="144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31</a:t>
            </a:fld>
            <a:endParaRPr lang="ru-RU"/>
          </a:p>
        </p:txBody>
      </p:sp>
      <p:pic>
        <p:nvPicPr>
          <p:cNvPr id="24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36560" y="116632"/>
            <a:ext cx="864096" cy="7673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" name="Овал 17">
            <a:extLst>
              <a:ext uri="{FF2B5EF4-FFF2-40B4-BE49-F238E27FC236}">
                <a16:creationId xmlns:a16="http://schemas.microsoft.com/office/drawing/2014/main" xmlns="" id="{05B7F150-FEBD-4D75-B7F8-DA616321C5E2}"/>
              </a:ext>
            </a:extLst>
          </p:cNvPr>
          <p:cNvSpPr/>
          <p:nvPr/>
        </p:nvSpPr>
        <p:spPr bwMode="auto">
          <a:xfrm rot="6835389">
            <a:off x="299118" y="5814180"/>
            <a:ext cx="900000" cy="900000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8"/>
          <p:cNvSpPr/>
          <p:nvPr/>
        </p:nvSpPr>
        <p:spPr bwMode="auto">
          <a:xfrm>
            <a:off x="0" y="0"/>
            <a:ext cx="12192000" cy="262288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Блок-схема: задержка 10"/>
          <p:cNvSpPr/>
          <p:nvPr/>
        </p:nvSpPr>
        <p:spPr bwMode="auto">
          <a:xfrm flipH="1">
            <a:off x="6376737" y="-14908"/>
            <a:ext cx="5815263" cy="6872907"/>
          </a:xfrm>
          <a:prstGeom prst="flowChartDelay">
            <a:avLst/>
          </a:prstGeom>
          <a:blipFill>
            <a:blip r:embed="rId3" cstate="print"/>
            <a:tile tx="-565150" ty="165100" sx="90000" sy="90000" flip="none" algn="ctr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Равнобедренный треугольник 3"/>
          <p:cNvSpPr/>
          <p:nvPr/>
        </p:nvSpPr>
        <p:spPr bwMode="auto">
          <a:xfrm rot="10800000">
            <a:off x="3428997" y="2572684"/>
            <a:ext cx="505326" cy="435626"/>
          </a:xfrm>
          <a:prstGeom prst="triangle">
            <a:avLst>
              <a:gd name="adj" fmla="val 50000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4"/>
          <p:cNvSpPr/>
          <p:nvPr/>
        </p:nvSpPr>
        <p:spPr bwMode="auto">
          <a:xfrm>
            <a:off x="420100" y="336131"/>
            <a:ext cx="649705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6600" b="1">
                <a:solidFill>
                  <a:schemeClr val="accent4"/>
                </a:solidFill>
                <a:latin typeface="Arial Black"/>
                <a:ea typeface="Times New Roman"/>
                <a:cs typeface="Times New Roman"/>
              </a:rPr>
              <a:t>ИНСПЕКЦИЯ</a:t>
            </a:r>
            <a:endParaRPr lang="ru-RU" sz="6600">
              <a:solidFill>
                <a:schemeClr val="accent4"/>
              </a:solidFill>
            </a:endParaRPr>
          </a:p>
        </p:txBody>
      </p:sp>
      <p:sp>
        <p:nvSpPr>
          <p:cNvPr id="8" name="Прямоугольник 1"/>
          <p:cNvSpPr/>
          <p:nvPr/>
        </p:nvSpPr>
        <p:spPr bwMode="auto">
          <a:xfrm>
            <a:off x="420100" y="1611740"/>
            <a:ext cx="6523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>
                <a:solidFill>
                  <a:schemeClr val="bg1"/>
                </a:solidFill>
                <a:latin typeface="Arial"/>
                <a:ea typeface="Calibri"/>
                <a:cs typeface="Arial"/>
              </a:rPr>
              <a:t>экспертная организация, обязательным условием которой является – беспристрастность и независимость</a:t>
            </a:r>
            <a:r>
              <a:rPr lang="ru-RU" sz="1600" b="1">
                <a:solidFill>
                  <a:schemeClr val="bg1"/>
                </a:solidFill>
                <a:latin typeface="Arial"/>
                <a:cs typeface="Arial"/>
              </a:rPr>
              <a:t>.</a:t>
            </a:r>
            <a:endParaRPr/>
          </a:p>
          <a:p>
            <a:pPr>
              <a:defRPr/>
            </a:pPr>
            <a:r>
              <a:rPr lang="ru-RU" sz="1600" b="1">
                <a:solidFill>
                  <a:schemeClr val="bg1"/>
                </a:solidFill>
                <a:latin typeface="Arial"/>
                <a:ea typeface="Calibri"/>
                <a:cs typeface="Arial"/>
              </a:rPr>
              <a:t>Орган инспекции аккредитован в 2021 г.</a:t>
            </a:r>
            <a:endParaRPr/>
          </a:p>
        </p:txBody>
      </p:sp>
      <p:sp>
        <p:nvSpPr>
          <p:cNvPr id="9" name="Прямоугольник 2"/>
          <p:cNvSpPr/>
          <p:nvPr/>
        </p:nvSpPr>
        <p:spPr bwMode="auto">
          <a:xfrm>
            <a:off x="1173075" y="3046481"/>
            <a:ext cx="50171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"/>
                <a:ea typeface="Calibri"/>
                <a:cs typeface="Arial"/>
              </a:rPr>
              <a:t>Выявление биологических рисков, их оценка, с целью предупреждения  заразных и массовых незаразных </a:t>
            </a:r>
            <a:r>
              <a:rPr lang="ru-RU" b="1" dirty="0" smtClean="0">
                <a:solidFill>
                  <a:srgbClr val="002060"/>
                </a:solidFill>
                <a:latin typeface="Arial"/>
                <a:ea typeface="Calibri"/>
                <a:cs typeface="Arial"/>
              </a:rPr>
              <a:t>болезней</a:t>
            </a:r>
            <a:endParaRPr lang="ru-RU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5"/>
          <p:cNvSpPr/>
          <p:nvPr/>
        </p:nvSpPr>
        <p:spPr bwMode="auto">
          <a:xfrm>
            <a:off x="1173075" y="4434976"/>
            <a:ext cx="54109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"/>
                <a:ea typeface="Calibri"/>
                <a:cs typeface="Arial"/>
              </a:rPr>
              <a:t>Ветеринарно-санитарная экспертиза пищевой и не пищевой продукции с оценкой риска</a:t>
            </a:r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"/>
                <a:ea typeface="Calibri"/>
                <a:cs typeface="Arial"/>
              </a:rPr>
              <a:t> </a:t>
            </a:r>
            <a:endParaRPr lang="ru-RU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11" name="Овал 14"/>
          <p:cNvSpPr/>
          <p:nvPr/>
        </p:nvSpPr>
        <p:spPr bwMode="auto">
          <a:xfrm rot="6835389">
            <a:off x="284659" y="3358255"/>
            <a:ext cx="900000" cy="900000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Овал 15"/>
          <p:cNvSpPr/>
          <p:nvPr/>
        </p:nvSpPr>
        <p:spPr bwMode="auto">
          <a:xfrm>
            <a:off x="198835" y="3573801"/>
            <a:ext cx="673009" cy="67300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рямоугольник 16"/>
          <p:cNvSpPr/>
          <p:nvPr/>
        </p:nvSpPr>
        <p:spPr bwMode="auto">
          <a:xfrm>
            <a:off x="281939" y="3617917"/>
            <a:ext cx="452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bg1"/>
                </a:solidFill>
                <a:latin typeface="Arial Black"/>
                <a:ea typeface="Calibri"/>
                <a:cs typeface="Times New Roman"/>
              </a:rPr>
              <a:t>1</a:t>
            </a:r>
            <a:endParaRPr lang="ru-RU" sz="32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4" name="Овал 17"/>
          <p:cNvSpPr/>
          <p:nvPr/>
        </p:nvSpPr>
        <p:spPr bwMode="auto">
          <a:xfrm rot="6835389">
            <a:off x="296791" y="4543625"/>
            <a:ext cx="900000" cy="900000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Овал 18"/>
          <p:cNvSpPr/>
          <p:nvPr/>
        </p:nvSpPr>
        <p:spPr bwMode="auto">
          <a:xfrm>
            <a:off x="198835" y="4759171"/>
            <a:ext cx="673009" cy="67300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9"/>
          <p:cNvSpPr/>
          <p:nvPr/>
        </p:nvSpPr>
        <p:spPr bwMode="auto">
          <a:xfrm>
            <a:off x="281939" y="5342918"/>
            <a:ext cx="452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bg1"/>
                </a:solidFill>
                <a:latin typeface="Arial Black"/>
                <a:cs typeface="Times New Roman"/>
              </a:rPr>
              <a:t>2</a:t>
            </a:r>
            <a:endParaRPr lang="ru-RU" sz="32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8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32</a:t>
            </a:fld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xmlns="" id="{AD1424B2-D5BD-4C26-835D-C3C332B69AE0}"/>
              </a:ext>
            </a:extLst>
          </p:cNvPr>
          <p:cNvSpPr/>
          <p:nvPr/>
        </p:nvSpPr>
        <p:spPr bwMode="auto">
          <a:xfrm>
            <a:off x="198835" y="5971811"/>
            <a:ext cx="673009" cy="67300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5">
            <a:extLst>
              <a:ext uri="{FF2B5EF4-FFF2-40B4-BE49-F238E27FC236}">
                <a16:creationId xmlns:a16="http://schemas.microsoft.com/office/drawing/2014/main" xmlns="" id="{3EBEB596-50FB-4BBD-B995-56882015C77E}"/>
              </a:ext>
            </a:extLst>
          </p:cNvPr>
          <p:cNvSpPr/>
          <p:nvPr/>
        </p:nvSpPr>
        <p:spPr bwMode="auto">
          <a:xfrm>
            <a:off x="1173075" y="5708150"/>
            <a:ext cx="54109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"/>
                <a:ea typeface="Calibri"/>
                <a:cs typeface="Arial"/>
              </a:rPr>
              <a:t>Ветеринарная экспертиза, в том числе </a:t>
            </a:r>
            <a:r>
              <a:rPr lang="ru-RU" b="1" dirty="0" smtClean="0">
                <a:solidFill>
                  <a:srgbClr val="002060"/>
                </a:solidFill>
                <a:latin typeface="Arial"/>
                <a:ea typeface="Calibri"/>
                <a:cs typeface="Arial"/>
              </a:rPr>
              <a:t>оценка </a:t>
            </a:r>
            <a:r>
              <a:rPr lang="ru-RU" b="1" dirty="0">
                <a:solidFill>
                  <a:srgbClr val="002060"/>
                </a:solidFill>
                <a:latin typeface="Arial"/>
                <a:ea typeface="Calibri"/>
                <a:cs typeface="Arial"/>
              </a:rPr>
              <a:t>риска животных, патологического материала и производственных объектов</a:t>
            </a:r>
            <a:endParaRPr lang="ru-RU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2" name="Прямоугольник 16">
            <a:extLst>
              <a:ext uri="{FF2B5EF4-FFF2-40B4-BE49-F238E27FC236}">
                <a16:creationId xmlns:a16="http://schemas.microsoft.com/office/drawing/2014/main" xmlns="" id="{DE327407-F64D-4BB4-AC09-EEC2927A4AD9}"/>
              </a:ext>
            </a:extLst>
          </p:cNvPr>
          <p:cNvSpPr/>
          <p:nvPr/>
        </p:nvSpPr>
        <p:spPr bwMode="auto">
          <a:xfrm>
            <a:off x="305307" y="4803287"/>
            <a:ext cx="452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bg1"/>
                </a:solidFill>
                <a:latin typeface="Arial Black"/>
                <a:cs typeface="Times New Roman"/>
              </a:rPr>
              <a:t>2</a:t>
            </a:r>
            <a:endParaRPr lang="ru-RU" sz="32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23" name="Прямоугольник 16">
            <a:extLst>
              <a:ext uri="{FF2B5EF4-FFF2-40B4-BE49-F238E27FC236}">
                <a16:creationId xmlns:a16="http://schemas.microsoft.com/office/drawing/2014/main" xmlns="" id="{B94E5D87-F0D9-48B8-BE96-852E86E3B3FE}"/>
              </a:ext>
            </a:extLst>
          </p:cNvPr>
          <p:cNvSpPr/>
          <p:nvPr/>
        </p:nvSpPr>
        <p:spPr bwMode="auto">
          <a:xfrm>
            <a:off x="305307" y="6010606"/>
            <a:ext cx="452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bg1"/>
                </a:solidFill>
                <a:latin typeface="Arial Black"/>
                <a:cs typeface="Times New Roman"/>
              </a:rPr>
              <a:t>3</a:t>
            </a:r>
            <a:endParaRPr lang="ru-RU" sz="32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24" name="Прямоугольник 20">
            <a:extLst>
              <a:ext uri="{FF2B5EF4-FFF2-40B4-BE49-F238E27FC236}">
                <a16:creationId xmlns:a16="http://schemas.microsoft.com/office/drawing/2014/main" xmlns="" id="{69CE63E9-A83B-4693-81D7-5343512A90A4}"/>
              </a:ext>
            </a:extLst>
          </p:cNvPr>
          <p:cNvSpPr/>
          <p:nvPr/>
        </p:nvSpPr>
        <p:spPr bwMode="auto">
          <a:xfrm>
            <a:off x="7208921" y="4727364"/>
            <a:ext cx="501717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latin typeface="Arial"/>
                <a:ea typeface="Calibri"/>
                <a:cs typeface="Arial"/>
              </a:rPr>
              <a:t>Выдано 740 экспертных заключений, в которых установлено </a:t>
            </a:r>
            <a:r>
              <a:rPr lang="ru-RU" sz="2800" b="1" dirty="0" smtClean="0">
                <a:solidFill>
                  <a:srgbClr val="002060"/>
                </a:solidFill>
                <a:latin typeface="Arial"/>
                <a:ea typeface="Calibri"/>
                <a:cs typeface="Arial"/>
              </a:rPr>
              <a:t>340 </a:t>
            </a:r>
            <a:r>
              <a:rPr lang="ru-RU" sz="2800" b="1" dirty="0">
                <a:solidFill>
                  <a:srgbClr val="002060"/>
                </a:solidFill>
                <a:latin typeface="Arial"/>
                <a:ea typeface="Calibri"/>
                <a:cs typeface="Arial"/>
              </a:rPr>
              <a:t>биологических рисков</a:t>
            </a:r>
            <a:endParaRPr lang="ru-RU" sz="28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pic>
        <p:nvPicPr>
          <p:cNvPr id="25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208568" y="116632"/>
            <a:ext cx="864096" cy="7673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auto">
          <a:xfrm>
            <a:off x="0" y="0"/>
            <a:ext cx="12192000" cy="112474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Равнобедренный треугольник 3"/>
          <p:cNvSpPr/>
          <p:nvPr/>
        </p:nvSpPr>
        <p:spPr bwMode="auto">
          <a:xfrm rot="10800000">
            <a:off x="5807968" y="1124744"/>
            <a:ext cx="505326" cy="435626"/>
          </a:xfrm>
          <a:prstGeom prst="triangle">
            <a:avLst>
              <a:gd name="adj" fmla="val 44351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1"/>
          <p:cNvSpPr/>
          <p:nvPr/>
        </p:nvSpPr>
        <p:spPr bwMode="auto">
          <a:xfrm>
            <a:off x="2423592" y="332656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C000"/>
                </a:solidFill>
                <a:latin typeface="Arial"/>
                <a:ea typeface="Calibri"/>
                <a:cs typeface="Arial"/>
              </a:rPr>
              <a:t>Управление </a:t>
            </a:r>
            <a:r>
              <a:rPr lang="ru-RU" sz="2800" b="1" dirty="0" smtClean="0">
                <a:solidFill>
                  <a:srgbClr val="FFC000"/>
                </a:solidFill>
                <a:latin typeface="Arial"/>
                <a:ea typeface="Calibri"/>
                <a:cs typeface="Arial"/>
              </a:rPr>
              <a:t>биологическими рисками</a:t>
            </a:r>
            <a:endParaRPr sz="2800" dirty="0">
              <a:solidFill>
                <a:srgbClr val="FFC000"/>
              </a:solidFill>
            </a:endParaRPr>
          </a:p>
        </p:txBody>
      </p:sp>
      <p:sp>
        <p:nvSpPr>
          <p:cNvPr id="18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33</a:t>
            </a:fld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51384" y="1225689"/>
            <a:ext cx="5328592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Агентством предотвращен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241 случай (70%), в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том числе: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1.  Ограничительные мероприятия не вводились в связи с отсутствием риска распространения заразных, в том числе особо опасных болезней животных – 2 случая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2. Подозрение на заболевания животных- 12 случаев, поголовье оздоровлено,  не допущено распространение заразных болезней животных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3. Содержание животных – 38 случаев, владельцами организовано содержание в соответствии с ветеринарными правилами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4. Гельминтозы – 75 случаев, оздоровлено более 200 животных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5. Ликвидация мест сжигания умерено опасных и особо опасных биологических отходов – 41 случай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6. Оборот небезопасного молока  - 18 случаев в ЛПХ, скот оздоровлен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7. Гибель пчел – 53 случая, проведена разъяснительная работа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8. Уличная торговля – 2 случая,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хоз.субъектами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изъято из оборота 24 кг некачественной продукции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84032" y="1412776"/>
            <a:ext cx="5807968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Для принятия мер по подведомственности направлено 99 экспертных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заключений (30%):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Роспотребнадзор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– 12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(65%)</a:t>
            </a:r>
            <a:endParaRPr lang="ru-RU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Россельхознадзор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– 11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(10%)</a:t>
            </a:r>
            <a:endParaRPr lang="ru-RU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Линейный отдел полиции - 36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Администрация МО «г.Ульяновск» -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3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Органы прокуратуры -19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УМВД -  14 , по 2 возбуждены уголовные дела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УФСИН –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   (100%)</a:t>
            </a:r>
            <a:endParaRPr lang="ru-RU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Рыбнадзор –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  (100%)</a:t>
            </a:r>
            <a:endParaRPr lang="ru-RU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08568" y="116632"/>
            <a:ext cx="864096" cy="7673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auto">
          <a:xfrm>
            <a:off x="0" y="-1"/>
            <a:ext cx="12192000" cy="128676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Равнобедренный треугольник 3"/>
          <p:cNvSpPr/>
          <p:nvPr/>
        </p:nvSpPr>
        <p:spPr bwMode="auto">
          <a:xfrm rot="10800000">
            <a:off x="5807968" y="1124744"/>
            <a:ext cx="505326" cy="435626"/>
          </a:xfrm>
          <a:prstGeom prst="triangle">
            <a:avLst>
              <a:gd name="adj" fmla="val 44351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1"/>
          <p:cNvSpPr/>
          <p:nvPr/>
        </p:nvSpPr>
        <p:spPr bwMode="auto">
          <a:xfrm>
            <a:off x="911424" y="332656"/>
            <a:ext cx="99371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FFC000"/>
                </a:solidFill>
              </a:rPr>
              <a:t>Мероприятия по профилактике </a:t>
            </a:r>
            <a:r>
              <a:rPr lang="ru-RU" sz="2800" dirty="0" err="1">
                <a:solidFill>
                  <a:srgbClr val="FFC000"/>
                </a:solidFill>
              </a:rPr>
              <a:t>коронавирусной</a:t>
            </a:r>
            <a:r>
              <a:rPr lang="ru-RU" sz="2800" dirty="0">
                <a:solidFill>
                  <a:srgbClr val="FFC000"/>
                </a:solidFill>
              </a:rPr>
              <a:t> инфекции</a:t>
            </a:r>
            <a:endParaRPr sz="2800" dirty="0">
              <a:solidFill>
                <a:srgbClr val="FFC000"/>
              </a:solidFill>
            </a:endParaRPr>
          </a:p>
        </p:txBody>
      </p:sp>
      <p:sp>
        <p:nvSpPr>
          <p:cNvPr id="11" name="Овал 14"/>
          <p:cNvSpPr/>
          <p:nvPr/>
        </p:nvSpPr>
        <p:spPr bwMode="auto">
          <a:xfrm rot="6835389">
            <a:off x="284659" y="3358255"/>
            <a:ext cx="900000" cy="900000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Овал 17"/>
          <p:cNvSpPr/>
          <p:nvPr/>
        </p:nvSpPr>
        <p:spPr bwMode="auto">
          <a:xfrm rot="6835389">
            <a:off x="284659" y="5083256"/>
            <a:ext cx="900000" cy="900000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34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359696" y="1882368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Проведено </a:t>
            </a:r>
            <a:r>
              <a:rPr lang="ru-RU" sz="2400" dirty="0">
                <a:latin typeface="PT Astra Serif" panose="020A0603040505020204" pitchFamily="18" charset="-52"/>
                <a:ea typeface="Calibri" panose="020F0502020204030204" pitchFamily="34" charset="0"/>
                <a:cs typeface="PT Astra Serif" panose="020A0603040505020204" pitchFamily="18" charset="-52"/>
              </a:rPr>
              <a:t>77 рейдов: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PT Astra Serif" panose="020A0603040505020204" pitchFamily="18" charset="-52"/>
                <a:ea typeface="Calibri" panose="020F0502020204030204" pitchFamily="34" charset="0"/>
                <a:cs typeface="PT Astra Serif" panose="020A0603040505020204" pitchFamily="18" charset="-52"/>
              </a:rPr>
              <a:t>173 протокола по статье 20.6.1 КоАП РФ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PT Astra Serif" panose="020A0603040505020204" pitchFamily="18" charset="-52"/>
                <a:ea typeface="Calibri" panose="020F0502020204030204" pitchFamily="34" charset="0"/>
                <a:cs typeface="PT Astra Serif" panose="020A0603040505020204" pitchFamily="18" charset="-52"/>
              </a:rPr>
              <a:t>4,2 </a:t>
            </a:r>
            <a:r>
              <a:rPr lang="ru-RU" sz="2400" dirty="0" err="1">
                <a:latin typeface="PT Astra Serif" panose="020A0603040505020204" pitchFamily="18" charset="-52"/>
                <a:ea typeface="Calibri" panose="020F0502020204030204" pitchFamily="34" charset="0"/>
                <a:cs typeface="PT Astra Serif" panose="020A0603040505020204" pitchFamily="18" charset="-52"/>
              </a:rPr>
              <a:t>млн.рублей</a:t>
            </a:r>
            <a:r>
              <a:rPr lang="ru-RU" sz="2400" dirty="0">
                <a:latin typeface="PT Astra Serif" panose="020A0603040505020204" pitchFamily="18" charset="-52"/>
                <a:ea typeface="Calibri" panose="020F0502020204030204" pitchFamily="34" charset="0"/>
                <a:cs typeface="PT Astra Serif" panose="020A0603040505020204" pitchFamily="18" charset="-52"/>
              </a:rPr>
              <a:t> штрафных санкций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PT Astra Serif" panose="020A0603040505020204" pitchFamily="18" charset="-52"/>
                <a:ea typeface="Calibri" panose="020F0502020204030204" pitchFamily="34" charset="0"/>
                <a:cs typeface="PT Astra Serif" panose="020A0603040505020204" pitchFamily="18" charset="-52"/>
              </a:rPr>
              <a:t>63 предупреждения</a:t>
            </a: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220" y="3777367"/>
            <a:ext cx="3744416" cy="28779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3760198"/>
            <a:ext cx="3841233" cy="2877914"/>
          </a:xfrm>
          <a:prstGeom prst="rect">
            <a:avLst/>
          </a:prstGeom>
        </p:spPr>
      </p:pic>
      <p:pic>
        <p:nvPicPr>
          <p:cNvPr id="12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208568" y="116632"/>
            <a:ext cx="864096" cy="7673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615516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вал 49"/>
          <p:cNvSpPr/>
          <p:nvPr/>
        </p:nvSpPr>
        <p:spPr bwMode="auto">
          <a:xfrm rot="6835375">
            <a:off x="9844935" y="1129662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8"/>
          <p:cNvSpPr/>
          <p:nvPr/>
        </p:nvSpPr>
        <p:spPr bwMode="auto">
          <a:xfrm rot="6835375">
            <a:off x="6673492" y="1135753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47"/>
          <p:cNvSpPr/>
          <p:nvPr/>
        </p:nvSpPr>
        <p:spPr bwMode="auto">
          <a:xfrm rot="6835375">
            <a:off x="3493176" y="1158390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46"/>
          <p:cNvSpPr/>
          <p:nvPr/>
        </p:nvSpPr>
        <p:spPr bwMode="auto">
          <a:xfrm rot="6835375">
            <a:off x="470233" y="1129664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1"/>
          <p:cNvSpPr/>
          <p:nvPr/>
        </p:nvSpPr>
        <p:spPr bwMode="auto">
          <a:xfrm>
            <a:off x="-21664" y="2171623"/>
            <a:ext cx="12206681" cy="504235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19"/>
          <p:cNvSpPr/>
          <p:nvPr/>
        </p:nvSpPr>
        <p:spPr bwMode="auto">
          <a:xfrm>
            <a:off x="1127448" y="764704"/>
            <a:ext cx="10616337" cy="518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latin typeface="Arial Black"/>
                <a:cs typeface="Times New Roman"/>
              </a:rPr>
              <a:t>Борьба с </a:t>
            </a:r>
            <a:r>
              <a:rPr lang="en-US" sz="2800" b="1" dirty="0">
                <a:solidFill>
                  <a:srgbClr val="002060"/>
                </a:solidFill>
                <a:latin typeface="Arial Black"/>
                <a:cs typeface="Times New Roman"/>
              </a:rPr>
              <a:t>COVID-19</a:t>
            </a:r>
            <a:endParaRPr lang="ru-RU" sz="2800" dirty="0">
              <a:solidFill>
                <a:srgbClr val="002060"/>
              </a:solidFill>
              <a:latin typeface="Arial Black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326413" y="2276872"/>
            <a:ext cx="3865586" cy="424847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algn="just">
              <a:lnSpc>
                <a:spcPct val="100000"/>
              </a:lnSpc>
            </a:pPr>
            <a:r>
              <a:rPr lang="ru-RU" b="1" spc="-1" dirty="0">
                <a:solidFill>
                  <a:schemeClr val="bg1"/>
                </a:solidFill>
                <a:latin typeface="Times New Roman"/>
              </a:rPr>
              <a:t>Дезинфекционным отрядом Ульяновской области проведено:</a:t>
            </a:r>
          </a:p>
          <a:p>
            <a:pPr marL="285750" indent="344488" algn="just">
              <a:buFontTx/>
              <a:buChar char="-"/>
            </a:pPr>
            <a:r>
              <a:rPr lang="ru-RU" b="1" spc="-1" dirty="0">
                <a:solidFill>
                  <a:schemeClr val="bg1"/>
                </a:solidFill>
                <a:latin typeface="Times New Roman"/>
              </a:rPr>
              <a:t>Профилактической дезинфекции – 388 объектов площадью 191,4 тыс. </a:t>
            </a:r>
            <a:r>
              <a:rPr lang="ru-RU" b="1" spc="-1" dirty="0" err="1">
                <a:solidFill>
                  <a:schemeClr val="bg1"/>
                </a:solidFill>
                <a:latin typeface="Times New Roman"/>
              </a:rPr>
              <a:t>кв.м</a:t>
            </a:r>
            <a:r>
              <a:rPr lang="ru-RU" b="1" spc="-1" dirty="0">
                <a:solidFill>
                  <a:schemeClr val="bg1"/>
                </a:solidFill>
                <a:latin typeface="Times New Roman"/>
              </a:rPr>
              <a:t>.</a:t>
            </a:r>
          </a:p>
          <a:p>
            <a:pPr marL="285750" indent="344488" algn="just">
              <a:buFontTx/>
              <a:buChar char="-"/>
            </a:pPr>
            <a:r>
              <a:rPr lang="ru-RU" b="1" spc="-1" dirty="0">
                <a:solidFill>
                  <a:schemeClr val="bg1"/>
                </a:solidFill>
                <a:latin typeface="Times New Roman"/>
              </a:rPr>
              <a:t>Аэрозольной очагово-заключительной дезинфекции – 235 объектов – 731,4 </a:t>
            </a:r>
            <a:r>
              <a:rPr lang="ru-RU" b="1" spc="-1" dirty="0" err="1">
                <a:solidFill>
                  <a:schemeClr val="bg1"/>
                </a:solidFill>
                <a:latin typeface="Times New Roman"/>
              </a:rPr>
              <a:t>тыс.куб.м</a:t>
            </a:r>
            <a:r>
              <a:rPr lang="ru-RU" b="1" spc="-1" dirty="0">
                <a:solidFill>
                  <a:schemeClr val="bg1"/>
                </a:solidFill>
                <a:latin typeface="Times New Roman"/>
              </a:rPr>
              <a:t>.</a:t>
            </a:r>
          </a:p>
          <a:p>
            <a:pPr marL="285750" indent="344488" algn="just">
              <a:lnSpc>
                <a:spcPct val="100000"/>
              </a:lnSpc>
              <a:buFontTx/>
              <a:buChar char="-"/>
            </a:pPr>
            <a:endParaRPr lang="ru-RU" b="1" spc="-1" dirty="0">
              <a:solidFill>
                <a:schemeClr val="bg1"/>
              </a:solidFill>
              <a:latin typeface="Times New Roman"/>
            </a:endParaRPr>
          </a:p>
          <a:p>
            <a:pPr algn="l">
              <a:defRPr/>
            </a:pPr>
            <a:endParaRPr lang="ru-RU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l">
              <a:defRPr/>
            </a:pPr>
            <a:endParaRPr lang="ru-RU" dirty="0"/>
          </a:p>
        </p:txBody>
      </p:sp>
      <p:sp>
        <p:nvSpPr>
          <p:cNvPr id="13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F044650-7505-5959-9535-7C983740889F}" type="slidenum">
              <a:rPr lang="ru-RU"/>
              <a:pPr>
                <a:defRPr/>
              </a:pPr>
              <a:t>35</a:t>
            </a:fld>
            <a:endParaRPr lang="ru-RU"/>
          </a:p>
        </p:txBody>
      </p:sp>
      <p:pic>
        <p:nvPicPr>
          <p:cNvPr id="5122" name="Picture 2" descr="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672" y="4700390"/>
            <a:ext cx="5172988" cy="23278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изображение viber 2022 02 04 16 07 15 7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8607" y="2316611"/>
            <a:ext cx="2189914" cy="47477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13" y="2316611"/>
            <a:ext cx="5169747" cy="23263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064552" y="260648"/>
            <a:ext cx="864096" cy="7673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891874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"/>
          <p:cNvSpPr/>
          <p:nvPr/>
        </p:nvSpPr>
        <p:spPr bwMode="auto">
          <a:xfrm>
            <a:off x="5451231" y="0"/>
            <a:ext cx="6740769" cy="6858000"/>
          </a:xfrm>
          <a:custGeom>
            <a:avLst/>
            <a:gdLst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0 w 7312268"/>
              <a:gd name="connsiteY3" fmla="*/ 6858000 h 6858000"/>
              <a:gd name="connsiteX4" fmla="*/ 0 w 7312268"/>
              <a:gd name="connsiteY4" fmla="*/ 0 h 6858000"/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1345223 w 7312268"/>
              <a:gd name="connsiteY3" fmla="*/ 6858000 h 6858000"/>
              <a:gd name="connsiteX4" fmla="*/ 0 w 7312268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2268" h="6858000" extrusionOk="0">
                <a:moveTo>
                  <a:pt x="0" y="0"/>
                </a:moveTo>
                <a:lnTo>
                  <a:pt x="7312268" y="0"/>
                </a:lnTo>
                <a:lnTo>
                  <a:pt x="7312268" y="6858000"/>
                </a:lnTo>
                <a:lnTo>
                  <a:pt x="1345223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407368" y="291437"/>
            <a:ext cx="56310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002060"/>
                </a:solidFill>
                <a:latin typeface="Arial Black"/>
                <a:cs typeface="Times New Roman"/>
              </a:rPr>
              <a:t>Надзор в области обращения с животными</a:t>
            </a:r>
            <a:endParaRPr lang="ru-RU" sz="2800" dirty="0">
              <a:solidFill>
                <a:srgbClr val="002060"/>
              </a:solidFill>
              <a:latin typeface="Arial Black"/>
            </a:endParaRPr>
          </a:p>
        </p:txBody>
      </p:sp>
      <p:cxnSp>
        <p:nvCxnSpPr>
          <p:cNvPr id="7" name="Прямая соединительная линия 16"/>
          <p:cNvCxnSpPr>
            <a:cxnSpLocks/>
          </p:cNvCxnSpPr>
          <p:nvPr/>
        </p:nvCxnSpPr>
        <p:spPr bwMode="auto">
          <a:xfrm>
            <a:off x="5550135" y="452019"/>
            <a:ext cx="866775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17"/>
          <p:cNvSpPr/>
          <p:nvPr/>
        </p:nvSpPr>
        <p:spPr bwMode="auto">
          <a:xfrm>
            <a:off x="6454037" y="362019"/>
            <a:ext cx="180000" cy="18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20"/>
          <p:cNvSpPr/>
          <p:nvPr/>
        </p:nvSpPr>
        <p:spPr bwMode="auto">
          <a:xfrm>
            <a:off x="6529852" y="2716716"/>
            <a:ext cx="567023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>
                <a:solidFill>
                  <a:schemeClr val="bg1"/>
                </a:solidFill>
                <a:latin typeface="Arial Black"/>
                <a:cs typeface="Arial"/>
              </a:rPr>
              <a:t>1109 комиссионных расследований:</a:t>
            </a:r>
            <a:endParaRPr/>
          </a:p>
          <a:p>
            <a:pPr>
              <a:defRPr/>
            </a:pPr>
            <a:r>
              <a:rPr lang="ru-RU" sz="2000" b="1">
                <a:solidFill>
                  <a:schemeClr val="bg1"/>
                </a:solidFill>
                <a:latin typeface="Arial Black"/>
                <a:cs typeface="Arial"/>
              </a:rPr>
              <a:t>50% покусов – домашними собаками</a:t>
            </a:r>
            <a:endParaRPr/>
          </a:p>
          <a:p>
            <a:pPr>
              <a:defRPr/>
            </a:pPr>
            <a:r>
              <a:rPr lang="ru-RU" sz="2000" b="1">
                <a:solidFill>
                  <a:schemeClr val="bg1"/>
                </a:solidFill>
                <a:latin typeface="Arial Black"/>
                <a:cs typeface="Arial"/>
              </a:rPr>
              <a:t>30% - собаками на самовыгуле</a:t>
            </a:r>
          </a:p>
          <a:p>
            <a:pPr>
              <a:defRPr/>
            </a:pPr>
            <a:r>
              <a:rPr lang="ru-RU" sz="2000" b="1">
                <a:solidFill>
                  <a:schemeClr val="bg1"/>
                </a:solidFill>
                <a:latin typeface="Arial Black"/>
                <a:cs typeface="Arial"/>
              </a:rPr>
              <a:t>20% - собаками без владельцев</a:t>
            </a:r>
            <a:endParaRPr/>
          </a:p>
          <a:p>
            <a:pPr>
              <a:defRPr/>
            </a:pPr>
            <a:r>
              <a:rPr lang="ru-RU" sz="2000" b="1">
                <a:solidFill>
                  <a:schemeClr val="bg1"/>
                </a:solidFill>
                <a:latin typeface="Arial Black"/>
                <a:cs typeface="Arial"/>
              </a:rPr>
              <a:t>Возбуждено 2 уголовных дела</a:t>
            </a:r>
            <a:endParaRPr/>
          </a:p>
          <a:p>
            <a:pPr>
              <a:defRPr/>
            </a:pPr>
            <a:r>
              <a:rPr lang="ru-RU" sz="2000" b="1">
                <a:solidFill>
                  <a:schemeClr val="bg1"/>
                </a:solidFill>
                <a:latin typeface="Arial Black"/>
                <a:cs typeface="Arial"/>
              </a:rPr>
              <a:t>Проведено:</a:t>
            </a:r>
            <a:endParaRPr/>
          </a:p>
          <a:p>
            <a:pPr>
              <a:defRPr/>
            </a:pPr>
            <a:r>
              <a:rPr lang="ru-RU" sz="2000" b="1">
                <a:solidFill>
                  <a:schemeClr val="bg1"/>
                </a:solidFill>
                <a:latin typeface="Arial Black"/>
                <a:cs typeface="Arial"/>
              </a:rPr>
              <a:t>7 проверок муниципальных образований по соблюдению полномочий</a:t>
            </a:r>
            <a:endParaRPr/>
          </a:p>
          <a:p>
            <a:pPr>
              <a:defRPr/>
            </a:pPr>
            <a:r>
              <a:rPr lang="ru-RU" sz="2000" b="1">
                <a:solidFill>
                  <a:schemeClr val="bg1"/>
                </a:solidFill>
                <a:latin typeface="Arial Black"/>
                <a:cs typeface="Arial"/>
              </a:rPr>
              <a:t>28 плановых проверок юридических лиц и ИП</a:t>
            </a:r>
            <a:endParaRPr/>
          </a:p>
          <a:p>
            <a:pPr>
              <a:defRPr/>
            </a:pPr>
            <a:r>
              <a:rPr lang="ru-RU" sz="2000" b="1">
                <a:solidFill>
                  <a:schemeClr val="bg1"/>
                </a:solidFill>
                <a:latin typeface="Arial Black"/>
                <a:cs typeface="Arial"/>
              </a:rPr>
              <a:t>1260 проверок физ.лиц</a:t>
            </a:r>
            <a:endParaRPr lang="ru-RU" sz="2000">
              <a:solidFill>
                <a:schemeClr val="bg1"/>
              </a:solidFill>
              <a:latin typeface="Arial Black"/>
              <a:cs typeface="Arial"/>
            </a:endParaRPr>
          </a:p>
        </p:txBody>
      </p:sp>
      <p:sp>
        <p:nvSpPr>
          <p:cNvPr id="10" name="Прямоугольник 21"/>
          <p:cNvSpPr/>
          <p:nvPr/>
        </p:nvSpPr>
        <p:spPr bwMode="auto">
          <a:xfrm>
            <a:off x="7257670" y="614986"/>
            <a:ext cx="3527584" cy="144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22"/>
          <p:cNvSpPr/>
          <p:nvPr/>
        </p:nvSpPr>
        <p:spPr bwMode="auto">
          <a:xfrm>
            <a:off x="7278304" y="1036920"/>
            <a:ext cx="36737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chemeClr val="bg1"/>
                </a:solidFill>
                <a:latin typeface="Arial Black"/>
                <a:cs typeface="Arial"/>
              </a:rPr>
              <a:t>Защита животных</a:t>
            </a:r>
            <a:endParaRPr lang="ru-RU" sz="2400">
              <a:solidFill>
                <a:schemeClr val="bg1"/>
              </a:solidFill>
              <a:latin typeface="Arial Black"/>
              <a:cs typeface="Arial"/>
            </a:endParaRPr>
          </a:p>
        </p:txBody>
      </p:sp>
      <p:cxnSp>
        <p:nvCxnSpPr>
          <p:cNvPr id="12" name="Прямая соединительная линия 24"/>
          <p:cNvCxnSpPr>
            <a:cxnSpLocks/>
          </p:cNvCxnSpPr>
          <p:nvPr/>
        </p:nvCxnSpPr>
        <p:spPr bwMode="auto">
          <a:xfrm>
            <a:off x="5644117" y="1267752"/>
            <a:ext cx="866775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25"/>
          <p:cNvSpPr/>
          <p:nvPr/>
        </p:nvSpPr>
        <p:spPr bwMode="auto">
          <a:xfrm>
            <a:off x="6529852" y="1177752"/>
            <a:ext cx="180000" cy="18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26"/>
          <p:cNvSpPr/>
          <p:nvPr/>
        </p:nvSpPr>
        <p:spPr bwMode="auto">
          <a:xfrm>
            <a:off x="7257670" y="1459339"/>
            <a:ext cx="3527584" cy="144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5" name="Рисунок 1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200010" y="3295658"/>
            <a:ext cx="3587606" cy="2392905"/>
          </a:xfrm>
          <a:prstGeom prst="rect">
            <a:avLst/>
          </a:prstGeom>
        </p:spPr>
      </p:pic>
      <p:pic>
        <p:nvPicPr>
          <p:cNvPr id="16" name="Рисунок 27" descr="Image-1(3).jpg"/>
          <p:cNvPicPr>
            <a:picLocks noChangeAspect="1"/>
          </p:cNvPicPr>
          <p:nvPr/>
        </p:nvPicPr>
        <p:blipFill>
          <a:blip r:embed="rId3" cstate="print"/>
          <a:stretch/>
        </p:blipFill>
        <p:spPr bwMode="auto">
          <a:xfrm>
            <a:off x="4361599" y="3295658"/>
            <a:ext cx="1816244" cy="2421659"/>
          </a:xfrm>
          <a:prstGeom prst="rect">
            <a:avLst/>
          </a:prstGeom>
        </p:spPr>
      </p:pic>
      <p:sp>
        <p:nvSpPr>
          <p:cNvPr id="17" name="Прямоугольник 29"/>
          <p:cNvSpPr/>
          <p:nvPr/>
        </p:nvSpPr>
        <p:spPr bwMode="auto">
          <a:xfrm>
            <a:off x="318201" y="5661248"/>
            <a:ext cx="60987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rgbClr val="002060"/>
                </a:solidFill>
                <a:latin typeface="Arial Black"/>
                <a:cs typeface="Times New Roman"/>
              </a:rPr>
              <a:t>Проблемы: </a:t>
            </a:r>
            <a:endParaRPr sz="1600" dirty="0"/>
          </a:p>
          <a:p>
            <a:pPr>
              <a:buFontTx/>
              <a:buChar char="-"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Отсутствие </a:t>
            </a:r>
            <a:r>
              <a:rPr lang="ru-RU" sz="1600" b="1" dirty="0">
                <a:solidFill>
                  <a:srgbClr val="002060"/>
                </a:solidFill>
                <a:latin typeface="Arial Black"/>
                <a:cs typeface="Times New Roman"/>
              </a:rPr>
              <a:t>обязательной регистрации и </a:t>
            </a:r>
            <a:r>
              <a:rPr lang="ru-RU" sz="1600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ответственности</a:t>
            </a:r>
          </a:p>
          <a:p>
            <a:pPr>
              <a:buFontTx/>
              <a:buChar char="-"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Arial Black"/>
                <a:cs typeface="Times New Roman"/>
              </a:rPr>
              <a:t> отсутствие </a:t>
            </a:r>
            <a:r>
              <a:rPr lang="ru-RU" sz="1600" b="1" smtClean="0">
                <a:solidFill>
                  <a:srgbClr val="002060"/>
                </a:solidFill>
                <a:latin typeface="Arial Black"/>
                <a:cs typeface="Times New Roman"/>
              </a:rPr>
              <a:t>муниципальных приютов</a:t>
            </a:r>
            <a:endParaRPr lang="ru-RU" sz="1600" b="1" dirty="0" smtClean="0">
              <a:solidFill>
                <a:srgbClr val="002060"/>
              </a:solidFill>
              <a:latin typeface="Arial Black"/>
              <a:cs typeface="Times New Roman"/>
            </a:endParaRPr>
          </a:p>
          <a:p>
            <a:pPr>
              <a:defRPr/>
            </a:pPr>
            <a:endParaRPr sz="1600" dirty="0"/>
          </a:p>
        </p:txBody>
      </p:sp>
      <p:sp>
        <p:nvSpPr>
          <p:cNvPr id="18" name="Номер слайда 3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36</a:t>
            </a:fld>
            <a:endParaRPr lang="ru-RU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7212819" y="153321"/>
            <a:ext cx="36737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chemeClr val="bg1"/>
                </a:solidFill>
                <a:latin typeface="Arial Black"/>
                <a:cs typeface="Arial"/>
              </a:rPr>
              <a:t>Защита людей</a:t>
            </a:r>
            <a:endParaRPr lang="ru-RU" sz="2400">
              <a:solidFill>
                <a:schemeClr val="bg1"/>
              </a:solidFill>
              <a:latin typeface="Arial Black"/>
              <a:cs typeface="Arial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9377" y="1484784"/>
            <a:ext cx="51845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Осуществляется на основании: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Федерального закона от 27.12.2018 № 498-ФЗ» «Об ответственном обращении с животными и о внесении изменений в отдельные законодательные акты Российской Федерации»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Положения об Агентстве ветеринарии Ульяновской области от 19.03.2017 № 1/19-П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auto">
          <a:xfrm>
            <a:off x="0" y="-1"/>
            <a:ext cx="12192000" cy="128676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Равнобедренный треугольник 3"/>
          <p:cNvSpPr/>
          <p:nvPr/>
        </p:nvSpPr>
        <p:spPr bwMode="auto">
          <a:xfrm rot="10800000">
            <a:off x="5807968" y="1124744"/>
            <a:ext cx="505326" cy="435626"/>
          </a:xfrm>
          <a:prstGeom prst="triangle">
            <a:avLst>
              <a:gd name="adj" fmla="val 44351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1"/>
          <p:cNvSpPr/>
          <p:nvPr/>
        </p:nvSpPr>
        <p:spPr bwMode="auto">
          <a:xfrm>
            <a:off x="911424" y="332656"/>
            <a:ext cx="99371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C000"/>
                </a:solidFill>
                <a:latin typeface="Arial"/>
                <a:cs typeface="Arial"/>
              </a:rPr>
              <a:t>Нарушения при организации отлова животных муниципалитетами</a:t>
            </a:r>
            <a:endParaRPr sz="2800" dirty="0">
              <a:solidFill>
                <a:srgbClr val="FFC000"/>
              </a:solidFill>
            </a:endParaRPr>
          </a:p>
        </p:txBody>
      </p:sp>
      <p:sp>
        <p:nvSpPr>
          <p:cNvPr id="11" name="Овал 14"/>
          <p:cNvSpPr/>
          <p:nvPr/>
        </p:nvSpPr>
        <p:spPr bwMode="auto">
          <a:xfrm rot="6835389">
            <a:off x="284659" y="3358255"/>
            <a:ext cx="900000" cy="900000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Овал 17"/>
          <p:cNvSpPr/>
          <p:nvPr/>
        </p:nvSpPr>
        <p:spPr bwMode="auto">
          <a:xfrm rot="6835389">
            <a:off x="284659" y="5083256"/>
            <a:ext cx="900000" cy="900000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37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127448" y="1460599"/>
            <a:ext cx="108012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7675" algn="ctr"/>
            <a:endParaRPr lang="ru-RU" dirty="0"/>
          </a:p>
          <a:p>
            <a:pPr indent="447675" algn="ctr"/>
            <a:r>
              <a:rPr lang="ru-RU" dirty="0"/>
              <a:t>Проверены проверки: Новоспасский, </a:t>
            </a:r>
            <a:r>
              <a:rPr lang="ru-RU" dirty="0" err="1"/>
              <a:t>Майнский</a:t>
            </a:r>
            <a:r>
              <a:rPr lang="ru-RU" dirty="0"/>
              <a:t>, </a:t>
            </a:r>
            <a:r>
              <a:rPr lang="ru-RU" dirty="0" err="1"/>
              <a:t>Барышский</a:t>
            </a:r>
            <a:r>
              <a:rPr lang="ru-RU" dirty="0"/>
              <a:t>, Николаевский, </a:t>
            </a:r>
            <a:r>
              <a:rPr lang="ru-RU" dirty="0" err="1"/>
              <a:t>Мелекесский</a:t>
            </a:r>
            <a:r>
              <a:rPr lang="ru-RU" dirty="0"/>
              <a:t> районы, города Димитровград и Ульяновск.</a:t>
            </a:r>
          </a:p>
          <a:p>
            <a:endParaRPr lang="ru-RU" dirty="0"/>
          </a:p>
          <a:p>
            <a:pPr algn="just"/>
            <a:r>
              <a:rPr lang="ru-RU" dirty="0"/>
              <a:t>- нарушена схема взаимодействия, утвержденная решением Санитарно-противоэпидемиологические комиссии Правительства Ульяновской области;</a:t>
            </a:r>
          </a:p>
          <a:p>
            <a:pPr algn="just"/>
            <a:r>
              <a:rPr lang="ru-RU" dirty="0"/>
              <a:t>- частично не представлены видео отлова и возврата животных;</a:t>
            </a:r>
          </a:p>
          <a:p>
            <a:pPr algn="just"/>
            <a:r>
              <a:rPr lang="ru-RU" dirty="0"/>
              <a:t>- отсутствует сайт с информацией об отловленных животных, либо информация размещается несвоевременно;</a:t>
            </a:r>
          </a:p>
          <a:p>
            <a:pPr algn="just"/>
            <a:r>
              <a:rPr lang="ru-RU" dirty="0"/>
              <a:t>- отсутствуют сведения о дегельминтизации животных;</a:t>
            </a:r>
          </a:p>
          <a:p>
            <a:pPr algn="just"/>
            <a:r>
              <a:rPr lang="ru-RU" dirty="0"/>
              <a:t>- отсутствует возможность принятия животными естественного положения, в том числе ложиться и вставать при транспортировке до приюта:</a:t>
            </a:r>
          </a:p>
          <a:p>
            <a:pPr algn="just"/>
            <a:r>
              <a:rPr lang="ru-RU" dirty="0"/>
              <a:t>- жители не уведомляются в 3-дневный срок о предстоящем отлове;</a:t>
            </a:r>
          </a:p>
          <a:p>
            <a:pPr algn="just"/>
            <a:r>
              <a:rPr lang="ru-RU" dirty="0"/>
              <a:t>- осуществляется вакцинация животных против бешенства на финансовой основе, что не предусмотрено законодательством.</a:t>
            </a:r>
          </a:p>
          <a:p>
            <a:pPr indent="447675" algn="just"/>
            <a:r>
              <a:rPr lang="ru-RU" dirty="0"/>
              <a:t>Администрациям выданы предписания об устранении нарушений, которые исполнены в полном объеме </a:t>
            </a:r>
            <a:r>
              <a:rPr lang="ru-RU" dirty="0" err="1"/>
              <a:t>Мелекесским</a:t>
            </a:r>
            <a:r>
              <a:rPr lang="ru-RU" dirty="0"/>
              <a:t>, </a:t>
            </a:r>
            <a:r>
              <a:rPr lang="ru-RU" dirty="0" err="1"/>
              <a:t>Майнским</a:t>
            </a:r>
            <a:r>
              <a:rPr lang="ru-RU" dirty="0"/>
              <a:t> районами, </a:t>
            </a:r>
            <a:r>
              <a:rPr lang="ru-RU" dirty="0" err="1"/>
              <a:t>г.Димитровградом</a:t>
            </a:r>
            <a:r>
              <a:rPr lang="ru-RU" dirty="0"/>
              <a:t>, проверки исполнения предписаний </a:t>
            </a:r>
            <a:r>
              <a:rPr lang="ru-RU" dirty="0" err="1"/>
              <a:t>г.Ульяновском</a:t>
            </a:r>
            <a:r>
              <a:rPr lang="ru-RU" dirty="0"/>
              <a:t>, </a:t>
            </a:r>
            <a:r>
              <a:rPr lang="ru-RU" dirty="0" err="1"/>
              <a:t>Барышским</a:t>
            </a:r>
            <a:r>
              <a:rPr lang="ru-RU" dirty="0"/>
              <a:t>, Николаевским, Новоспасским районами назначены на 1 квартал 2022 года.</a:t>
            </a:r>
          </a:p>
        </p:txBody>
      </p:sp>
    </p:spTree>
    <p:extLst>
      <p:ext uri="{BB962C8B-B14F-4D97-AF65-F5344CB8AC3E}">
        <p14:creationId xmlns="" xmlns:p14="http://schemas.microsoft.com/office/powerpoint/2010/main" val="33481648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вал 49"/>
          <p:cNvSpPr/>
          <p:nvPr/>
        </p:nvSpPr>
        <p:spPr bwMode="auto">
          <a:xfrm rot="6835389">
            <a:off x="9844936" y="1129663"/>
            <a:ext cx="2083922" cy="2083922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8"/>
          <p:cNvSpPr/>
          <p:nvPr/>
        </p:nvSpPr>
        <p:spPr bwMode="auto">
          <a:xfrm rot="6835389">
            <a:off x="6673493" y="1135754"/>
            <a:ext cx="2083922" cy="2083922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47"/>
          <p:cNvSpPr/>
          <p:nvPr/>
        </p:nvSpPr>
        <p:spPr bwMode="auto">
          <a:xfrm rot="6835389">
            <a:off x="3493177" y="1158391"/>
            <a:ext cx="2083922" cy="2083922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46"/>
          <p:cNvSpPr/>
          <p:nvPr/>
        </p:nvSpPr>
        <p:spPr bwMode="auto">
          <a:xfrm rot="6835389">
            <a:off x="470234" y="1129665"/>
            <a:ext cx="2083922" cy="2083922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1"/>
          <p:cNvSpPr/>
          <p:nvPr/>
        </p:nvSpPr>
        <p:spPr bwMode="auto">
          <a:xfrm>
            <a:off x="0" y="2164642"/>
            <a:ext cx="12192000" cy="469335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19"/>
          <p:cNvSpPr/>
          <p:nvPr/>
        </p:nvSpPr>
        <p:spPr bwMode="auto">
          <a:xfrm>
            <a:off x="900153" y="226726"/>
            <a:ext cx="99518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Arial Black"/>
                <a:cs typeface="Times New Roman"/>
              </a:rPr>
              <a:t>Изменение нормативно-правовой базы</a:t>
            </a:r>
            <a:endParaRPr lang="ru-RU" sz="4000" dirty="0">
              <a:solidFill>
                <a:srgbClr val="002060"/>
              </a:solidFill>
              <a:latin typeface="Arial Black"/>
            </a:endParaRPr>
          </a:p>
        </p:txBody>
      </p:sp>
      <p:cxnSp>
        <p:nvCxnSpPr>
          <p:cNvPr id="10" name="Прямая соединительная линия 21"/>
          <p:cNvCxnSpPr>
            <a:cxnSpLocks/>
          </p:cNvCxnSpPr>
          <p:nvPr/>
        </p:nvCxnSpPr>
        <p:spPr bwMode="auto">
          <a:xfrm>
            <a:off x="4349885" y="2982649"/>
            <a:ext cx="0" cy="3345874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24"/>
          <p:cNvCxnSpPr>
            <a:cxnSpLocks/>
          </p:cNvCxnSpPr>
          <p:nvPr/>
        </p:nvCxnSpPr>
        <p:spPr bwMode="auto">
          <a:xfrm>
            <a:off x="7866291" y="2941440"/>
            <a:ext cx="0" cy="3345874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30"/>
          <p:cNvSpPr/>
          <p:nvPr/>
        </p:nvSpPr>
        <p:spPr bwMode="auto">
          <a:xfrm>
            <a:off x="4511824" y="2348880"/>
            <a:ext cx="335942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Arial"/>
                <a:cs typeface="Arial"/>
              </a:rPr>
              <a:t>Законом Ульяновской области №158-ЗО от 07.10.2010 утверждается порядок контроля осуществления ОМС переданных полномочий при осуществлению деятельности по обращению с животными без владельцев </a:t>
            </a:r>
            <a:endParaRPr lang="ru-RU"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Прямоугольник 10"/>
          <p:cNvSpPr/>
          <p:nvPr/>
        </p:nvSpPr>
        <p:spPr bwMode="auto">
          <a:xfrm>
            <a:off x="911424" y="2276872"/>
            <a:ext cx="289839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"/>
                <a:ea typeface="Calibri"/>
                <a:cs typeface="Arial"/>
              </a:rPr>
              <a:t>Введение в КоАП РФ статьи 8.50 «Несоблюдение требований к содержанию домашних животных» устанавливающая штрафные санкции в отношении граждан и индивидуальных </a:t>
            </a:r>
            <a:r>
              <a:rPr lang="ru-RU" sz="1400" b="1" dirty="0" smtClean="0">
                <a:solidFill>
                  <a:schemeClr val="bg1"/>
                </a:solidFill>
                <a:latin typeface="Arial"/>
                <a:ea typeface="Calibri"/>
                <a:cs typeface="Arial"/>
              </a:rPr>
              <a:t>предпринимателей.</a:t>
            </a:r>
          </a:p>
          <a:p>
            <a:pPr algn="ctr">
              <a:defRPr/>
            </a:pPr>
            <a:endParaRPr lang="ru-RU" sz="1400" b="1" dirty="0" smtClean="0">
              <a:solidFill>
                <a:schemeClr val="bg1"/>
              </a:solidFill>
              <a:latin typeface="Arial"/>
              <a:ea typeface="Calibri"/>
              <a:cs typeface="Arial"/>
            </a:endParaRPr>
          </a:p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Arial"/>
                <a:ea typeface="Calibri"/>
                <a:cs typeface="Arial"/>
              </a:rPr>
              <a:t>Ко второму чтению будут внесены штрафы для должностных лиц за неисполнение требований законодательства по обращению с животными без владельцев. Штраф – до 200 тысяч рублей. Ответственность владельцев животных, которые нанесли ущерб здоровью</a:t>
            </a:r>
            <a:endParaRPr lang="ru-RU" sz="1400" b="1" dirty="0">
              <a:solidFill>
                <a:schemeClr val="bg1"/>
              </a:solidFill>
              <a:latin typeface="Arial"/>
              <a:ea typeface="Calibri"/>
              <a:cs typeface="Arial"/>
            </a:endParaRPr>
          </a:p>
        </p:txBody>
      </p:sp>
      <p:sp>
        <p:nvSpPr>
          <p:cNvPr id="14" name="Прямоугольник 41"/>
          <p:cNvSpPr/>
          <p:nvPr/>
        </p:nvSpPr>
        <p:spPr bwMode="auto">
          <a:xfrm>
            <a:off x="8544272" y="2492896"/>
            <a:ext cx="28983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Arial"/>
                <a:ea typeface="Calibri"/>
                <a:cs typeface="Arial"/>
              </a:rPr>
              <a:t>Внесение проекта Федерального закона о введении обязательного маркирования и учета </a:t>
            </a:r>
            <a:r>
              <a:rPr lang="ru-RU" sz="2000" b="1" dirty="0" smtClean="0">
                <a:solidFill>
                  <a:schemeClr val="bg1"/>
                </a:solidFill>
                <a:latin typeface="Arial"/>
                <a:ea typeface="Calibri"/>
                <a:cs typeface="Arial"/>
              </a:rPr>
              <a:t>животных в Государственную Думу </a:t>
            </a:r>
            <a:r>
              <a:rPr lang="ru-RU" sz="2000" b="1" dirty="0">
                <a:solidFill>
                  <a:schemeClr val="bg1"/>
                </a:solidFill>
                <a:latin typeface="Arial"/>
                <a:ea typeface="Calibri"/>
                <a:cs typeface="Arial"/>
              </a:rPr>
              <a:t>РФ</a:t>
            </a:r>
            <a:endParaRPr lang="ru-RU" sz="20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8" name="Номер слайда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38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252952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"/>
          <p:cNvSpPr/>
          <p:nvPr/>
        </p:nvSpPr>
        <p:spPr bwMode="auto">
          <a:xfrm>
            <a:off x="5451231" y="-17152"/>
            <a:ext cx="6740769" cy="6858000"/>
          </a:xfrm>
          <a:custGeom>
            <a:avLst/>
            <a:gdLst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0 w 7312268"/>
              <a:gd name="connsiteY3" fmla="*/ 6858000 h 6858000"/>
              <a:gd name="connsiteX4" fmla="*/ 0 w 7312268"/>
              <a:gd name="connsiteY4" fmla="*/ 0 h 6858000"/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1345223 w 7312268"/>
              <a:gd name="connsiteY3" fmla="*/ 6858000 h 6858000"/>
              <a:gd name="connsiteX4" fmla="*/ 0 w 7312268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2268" h="6858000" extrusionOk="0">
                <a:moveTo>
                  <a:pt x="0" y="0"/>
                </a:moveTo>
                <a:lnTo>
                  <a:pt x="7312268" y="0"/>
                </a:lnTo>
                <a:lnTo>
                  <a:pt x="7312268" y="6858000"/>
                </a:lnTo>
                <a:lnTo>
                  <a:pt x="1345223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Овал 3"/>
          <p:cNvSpPr/>
          <p:nvPr/>
        </p:nvSpPr>
        <p:spPr bwMode="auto">
          <a:xfrm rot="6835389">
            <a:off x="343831" y="315158"/>
            <a:ext cx="900000" cy="900000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569709" y="448278"/>
            <a:ext cx="45984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002060"/>
                </a:solidFill>
                <a:latin typeface="Arial Black"/>
              </a:rPr>
              <a:t>Проверки с прокуратурой</a:t>
            </a:r>
          </a:p>
        </p:txBody>
      </p:sp>
      <p:cxnSp>
        <p:nvCxnSpPr>
          <p:cNvPr id="7" name="Прямая соединительная линия 16"/>
          <p:cNvCxnSpPr>
            <a:cxnSpLocks/>
          </p:cNvCxnSpPr>
          <p:nvPr/>
        </p:nvCxnSpPr>
        <p:spPr bwMode="auto">
          <a:xfrm>
            <a:off x="5951984" y="2810544"/>
            <a:ext cx="866775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17"/>
          <p:cNvSpPr/>
          <p:nvPr/>
        </p:nvSpPr>
        <p:spPr bwMode="auto">
          <a:xfrm>
            <a:off x="6817560" y="2720544"/>
            <a:ext cx="180000" cy="18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20"/>
          <p:cNvSpPr/>
          <p:nvPr/>
        </p:nvSpPr>
        <p:spPr bwMode="auto">
          <a:xfrm>
            <a:off x="7176362" y="2148825"/>
            <a:ext cx="49096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dirty="0">
                <a:solidFill>
                  <a:schemeClr val="bg1"/>
                </a:solidFill>
                <a:latin typeface="Arial Black"/>
                <a:cs typeface="Arial"/>
              </a:rPr>
              <a:t>Проведено 59 проверок хозяйствующих субъектов в сфере оборота пищевой продукции</a:t>
            </a:r>
          </a:p>
        </p:txBody>
      </p:sp>
      <p:cxnSp>
        <p:nvCxnSpPr>
          <p:cNvPr id="12" name="Прямая соединительная линия 24"/>
          <p:cNvCxnSpPr>
            <a:cxnSpLocks/>
          </p:cNvCxnSpPr>
          <p:nvPr/>
        </p:nvCxnSpPr>
        <p:spPr bwMode="auto">
          <a:xfrm>
            <a:off x="6219587" y="4437112"/>
            <a:ext cx="866775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25"/>
          <p:cNvSpPr/>
          <p:nvPr/>
        </p:nvSpPr>
        <p:spPr bwMode="auto">
          <a:xfrm>
            <a:off x="6913220" y="4347112"/>
            <a:ext cx="180000" cy="18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Номер слайда 3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39</a:t>
            </a:fld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2951051"/>
            <a:ext cx="2371238" cy="337394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982405"/>
            <a:ext cx="2530459" cy="3373945"/>
          </a:xfrm>
          <a:prstGeom prst="rect">
            <a:avLst/>
          </a:prstGeom>
        </p:spPr>
      </p:pic>
      <p:sp>
        <p:nvSpPr>
          <p:cNvPr id="26" name="Прямоугольник 20"/>
          <p:cNvSpPr/>
          <p:nvPr/>
        </p:nvSpPr>
        <p:spPr bwMode="auto">
          <a:xfrm>
            <a:off x="7164668" y="3863324"/>
            <a:ext cx="490964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endParaRPr lang="ru-RU" sz="2000" dirty="0">
              <a:solidFill>
                <a:schemeClr val="bg1"/>
              </a:solidFill>
              <a:latin typeface="Arial Black"/>
              <a:cs typeface="Arial"/>
            </a:endParaRPr>
          </a:p>
          <a:p>
            <a:pPr algn="just">
              <a:defRPr/>
            </a:pPr>
            <a:r>
              <a:rPr lang="ru-RU" sz="2000" dirty="0">
                <a:solidFill>
                  <a:schemeClr val="bg1"/>
                </a:solidFill>
                <a:latin typeface="Arial Black"/>
                <a:cs typeface="Arial"/>
              </a:rPr>
              <a:t>29% проверок с нарушениями </a:t>
            </a:r>
            <a:r>
              <a:rPr lang="ru-RU" sz="2000" dirty="0" smtClean="0">
                <a:solidFill>
                  <a:schemeClr val="bg1"/>
                </a:solidFill>
                <a:latin typeface="Arial Black"/>
                <a:cs typeface="Arial"/>
              </a:rPr>
              <a:t>законодательства, экспертные заключения переданы </a:t>
            </a:r>
            <a:r>
              <a:rPr lang="ru-RU" sz="2000" smtClean="0">
                <a:solidFill>
                  <a:schemeClr val="bg1"/>
                </a:solidFill>
                <a:latin typeface="Arial Black"/>
                <a:cs typeface="Arial"/>
              </a:rPr>
              <a:t>в прокуратуру</a:t>
            </a:r>
            <a:endParaRPr lang="ru-RU" sz="2000" dirty="0">
              <a:solidFill>
                <a:schemeClr val="bg1"/>
              </a:solidFill>
              <a:latin typeface="Arial Black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7329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Объект 5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385721" y="3200401"/>
            <a:ext cx="5445819" cy="3065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6342477" y="3083859"/>
            <a:ext cx="5849522" cy="3251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8" descr="ЗС.jpg"/>
          <p:cNvPicPr>
            <a:picLocks noChangeAspect="1"/>
          </p:cNvPicPr>
          <p:nvPr/>
        </p:nvPicPr>
        <p:blipFill>
          <a:blip r:embed="rId4" cstate="print"/>
          <a:stretch/>
        </p:blipFill>
        <p:spPr bwMode="auto">
          <a:xfrm>
            <a:off x="1425388" y="-502023"/>
            <a:ext cx="9995646" cy="371008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 bwMode="auto">
          <a:xfrm>
            <a:off x="11640616" y="6381328"/>
            <a:ext cx="29485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fld id="{E7A9A319-CF31-4BA5-BFEA-A54A90E06590}" type="slidenum">
              <a:rPr lang="ru-RU" sz="1200" smtClean="0"/>
              <a:pPr>
                <a:defRPr/>
              </a:pPr>
              <a:t>4</a:t>
            </a:fld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вал 49"/>
          <p:cNvSpPr/>
          <p:nvPr/>
        </p:nvSpPr>
        <p:spPr bwMode="auto">
          <a:xfrm rot="6835389">
            <a:off x="9844936" y="1129663"/>
            <a:ext cx="2083922" cy="2083922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8"/>
          <p:cNvSpPr/>
          <p:nvPr/>
        </p:nvSpPr>
        <p:spPr bwMode="auto">
          <a:xfrm rot="6835389">
            <a:off x="6673493" y="1135754"/>
            <a:ext cx="2083922" cy="2083922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47"/>
          <p:cNvSpPr/>
          <p:nvPr/>
        </p:nvSpPr>
        <p:spPr bwMode="auto">
          <a:xfrm rot="6835389">
            <a:off x="3493177" y="1158391"/>
            <a:ext cx="2083922" cy="2083922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46"/>
          <p:cNvSpPr/>
          <p:nvPr/>
        </p:nvSpPr>
        <p:spPr bwMode="auto">
          <a:xfrm rot="6835389">
            <a:off x="470234" y="1129665"/>
            <a:ext cx="2083922" cy="2083922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1"/>
          <p:cNvSpPr/>
          <p:nvPr/>
        </p:nvSpPr>
        <p:spPr bwMode="auto">
          <a:xfrm>
            <a:off x="0" y="1700808"/>
            <a:ext cx="12192000" cy="566823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spc="-1" dirty="0">
                <a:solidFill>
                  <a:schemeClr val="bg1"/>
                </a:solidFill>
                <a:latin typeface="Times New Roman"/>
              </a:rPr>
              <a:t>Ветеринарная служба активно использует ФГИС «</a:t>
            </a:r>
            <a:r>
              <a:rPr lang="ru-RU" sz="2000" b="1" spc="-1" dirty="0" err="1">
                <a:solidFill>
                  <a:schemeClr val="bg1"/>
                </a:solidFill>
                <a:latin typeface="Times New Roman"/>
              </a:rPr>
              <a:t>ВетИС</a:t>
            </a:r>
            <a:r>
              <a:rPr lang="ru-RU" sz="2000" b="1" spc="-1" dirty="0">
                <a:solidFill>
                  <a:schemeClr val="bg1"/>
                </a:solidFill>
                <a:latin typeface="Times New Roman"/>
              </a:rPr>
              <a:t>», состоящую из 17 компонентов, из них основные:</a:t>
            </a:r>
          </a:p>
          <a:p>
            <a:pPr marL="88900" indent="269875">
              <a:buFontTx/>
              <a:buChar char="-"/>
            </a:pPr>
            <a:r>
              <a:rPr lang="ru-RU" sz="2000" b="1" spc="-1" dirty="0">
                <a:solidFill>
                  <a:schemeClr val="bg1"/>
                </a:solidFill>
                <a:latin typeface="Times New Roman"/>
              </a:rPr>
              <a:t> «Меркурий» оформлено 22,2 млн. ВСД, увеличение на 15% к уровню 2020 года. На долю </a:t>
            </a:r>
            <a:r>
              <a:rPr lang="ru-RU" sz="2000" b="1" spc="-1" dirty="0" err="1">
                <a:solidFill>
                  <a:schemeClr val="bg1"/>
                </a:solidFill>
                <a:latin typeface="Times New Roman"/>
              </a:rPr>
              <a:t>госветслужбы</a:t>
            </a:r>
            <a:r>
              <a:rPr lang="ru-RU" sz="2000" b="1" spc="-1" dirty="0">
                <a:solidFill>
                  <a:schemeClr val="bg1"/>
                </a:solidFill>
                <a:latin typeface="Times New Roman"/>
              </a:rPr>
              <a:t> приходится 5,7% или 1,27 млн. ветеринарных сертификатов;</a:t>
            </a:r>
          </a:p>
          <a:p>
            <a:pPr marL="88900" indent="269875">
              <a:buFontTx/>
              <a:buChar char="-"/>
            </a:pPr>
            <a:r>
              <a:rPr lang="ru-RU" sz="2000" b="1" spc="-1" dirty="0">
                <a:solidFill>
                  <a:schemeClr val="bg1"/>
                </a:solidFill>
                <a:latin typeface="Times New Roman"/>
              </a:rPr>
              <a:t> «Веста» внесено 623 тыс. результатов лабораторных исследований, что на 2% больше уровня 2020 года</a:t>
            </a:r>
          </a:p>
          <a:p>
            <a:pPr marL="88900" indent="269875">
              <a:buFontTx/>
              <a:buChar char="-"/>
            </a:pPr>
            <a:r>
              <a:rPr lang="ru-RU" sz="2000" b="1" spc="-1" dirty="0">
                <a:solidFill>
                  <a:schemeClr val="bg1"/>
                </a:solidFill>
                <a:latin typeface="Times New Roman"/>
              </a:rPr>
              <a:t> внесены 444,8 тыс. результатов ВСЭ, что на 11% меньше уровня 2020 года;</a:t>
            </a:r>
          </a:p>
          <a:p>
            <a:pPr marL="88900" indent="269875">
              <a:buFontTx/>
              <a:buChar char="-"/>
            </a:pPr>
            <a:endParaRPr lang="ru-RU" sz="2000" b="1" spc="-1" dirty="0">
              <a:solidFill>
                <a:schemeClr val="bg1"/>
              </a:solidFill>
              <a:latin typeface="Times New Roman"/>
            </a:endParaRPr>
          </a:p>
          <a:p>
            <a:pPr marL="88900" indent="269875"/>
            <a:r>
              <a:rPr lang="ru-RU" sz="2000" b="1" spc="-1" dirty="0">
                <a:solidFill>
                  <a:schemeClr val="bg1"/>
                </a:solidFill>
                <a:latin typeface="Times New Roman"/>
              </a:rPr>
              <a:t>3а 2021 год на </a:t>
            </a:r>
            <a:r>
              <a:rPr lang="ru-RU" sz="2000" b="1" spc="-1" dirty="0" err="1">
                <a:solidFill>
                  <a:schemeClr val="bg1"/>
                </a:solidFill>
                <a:latin typeface="Times New Roman"/>
              </a:rPr>
              <a:t>цифровизацию</a:t>
            </a:r>
            <a:r>
              <a:rPr lang="ru-RU" sz="2000" b="1" spc="-1" dirty="0">
                <a:solidFill>
                  <a:schemeClr val="bg1"/>
                </a:solidFill>
                <a:latin typeface="Times New Roman"/>
              </a:rPr>
              <a:t> ветеринарной службы выделено средств в размере 6,9 млн. руб.</a:t>
            </a:r>
          </a:p>
          <a:p>
            <a:pPr marL="88900" indent="269875"/>
            <a:r>
              <a:rPr lang="ru-RU" sz="2000" b="1" spc="-1" dirty="0">
                <a:solidFill>
                  <a:schemeClr val="bg1"/>
                </a:solidFill>
                <a:latin typeface="Times New Roman"/>
              </a:rPr>
              <a:t>     На данные средства произвели:</a:t>
            </a:r>
          </a:p>
          <a:p>
            <a:pPr marL="88900" indent="269875">
              <a:buFont typeface="Wingdings" panose="05000000000000000000" pitchFamily="2" charset="2"/>
              <a:buChar char="ü"/>
            </a:pPr>
            <a:r>
              <a:rPr lang="ru-RU" sz="2000" b="1" spc="-1" dirty="0">
                <a:solidFill>
                  <a:schemeClr val="bg1"/>
                </a:solidFill>
                <a:latin typeface="Times New Roman"/>
              </a:rPr>
              <a:t>закупку р</a:t>
            </a:r>
            <a:r>
              <a:rPr lang="ru-RU" sz="2000" b="1" spc="-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егиональной системы по учету и </a:t>
            </a:r>
            <a:r>
              <a:rPr lang="ru-RU" sz="2000" b="1" spc="-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маркированию </a:t>
            </a:r>
            <a:r>
              <a:rPr lang="ru-RU" sz="2000" b="1" spc="-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животных;</a:t>
            </a:r>
          </a:p>
          <a:p>
            <a:pPr marL="88900" indent="269875">
              <a:buFont typeface="Wingdings" panose="05000000000000000000" pitchFamily="2" charset="2"/>
              <a:buChar char="ü"/>
            </a:pPr>
            <a:r>
              <a:rPr lang="ru-RU" sz="2000" b="1" spc="-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приобретение карманных и персональных </a:t>
            </a:r>
            <a:r>
              <a:rPr lang="ru-RU" sz="2000" b="1" spc="-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компьютеров </a:t>
            </a:r>
            <a:r>
              <a:rPr lang="ru-RU" sz="2000" b="1" spc="-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сканеров для считывания </a:t>
            </a:r>
            <a:r>
              <a:rPr lang="en-US" sz="2000" b="1" spc="-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Qr</a:t>
            </a:r>
            <a:r>
              <a:rPr lang="ru-RU" sz="2000" b="1" spc="-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 штрих кодов;</a:t>
            </a:r>
          </a:p>
          <a:p>
            <a:pPr marL="88900" indent="269875">
              <a:buFont typeface="Wingdings" panose="05000000000000000000" pitchFamily="2" charset="2"/>
              <a:buChar char="ü"/>
            </a:pPr>
            <a:r>
              <a:rPr lang="ru-RU" sz="2000" b="1" spc="-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оцифровку эпизоотологической отчетности.</a:t>
            </a:r>
          </a:p>
        </p:txBody>
      </p:sp>
      <p:sp>
        <p:nvSpPr>
          <p:cNvPr id="9" name="Прямоугольник 19"/>
          <p:cNvSpPr/>
          <p:nvPr/>
        </p:nvSpPr>
        <p:spPr bwMode="auto">
          <a:xfrm>
            <a:off x="1343472" y="692696"/>
            <a:ext cx="106152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latin typeface="Arial Black"/>
                <a:cs typeface="Times New Roman"/>
              </a:rPr>
              <a:t>Цифровизация в ветеринарии</a:t>
            </a:r>
            <a:endParaRPr lang="ru-RU" sz="2800" dirty="0">
              <a:solidFill>
                <a:srgbClr val="002060"/>
              </a:solidFill>
              <a:latin typeface="Arial Black"/>
            </a:endParaRPr>
          </a:p>
        </p:txBody>
      </p:sp>
      <p:sp>
        <p:nvSpPr>
          <p:cNvPr id="1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40</a:t>
            </a:fld>
            <a:endParaRPr lang="ru-RU"/>
          </a:p>
        </p:txBody>
      </p:sp>
      <p:sp>
        <p:nvSpPr>
          <p:cNvPr id="16" name="Прямоугольник 17"/>
          <p:cNvSpPr/>
          <p:nvPr/>
        </p:nvSpPr>
        <p:spPr bwMode="auto">
          <a:xfrm>
            <a:off x="871402" y="879686"/>
            <a:ext cx="112192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 cstate="print">
            <a:alphaModFix amt="54000"/>
            <a:lum/>
          </a:blip>
          <a:srcRect b="6542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D40D40CE-C83C-41A1-BF9B-BB9C8FAEB2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70847"/>
            <a:ext cx="5728034" cy="5868657"/>
          </a:xfrm>
          <a:prstGeom prst="rect">
            <a:avLst/>
          </a:prstGeom>
        </p:spPr>
      </p:pic>
      <p:sp>
        <p:nvSpPr>
          <p:cNvPr id="12" name="Текст 3"/>
          <p:cNvSpPr>
            <a:spLocks/>
          </p:cNvSpPr>
          <p:nvPr/>
        </p:nvSpPr>
        <p:spPr bwMode="auto">
          <a:xfrm>
            <a:off x="334433" y="-26836"/>
            <a:ext cx="11506279" cy="6569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b="1" dirty="0">
              <a:ln w="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Прямоугольник 1"/>
          <p:cNvSpPr/>
          <p:nvPr/>
        </p:nvSpPr>
        <p:spPr bwMode="auto">
          <a:xfrm>
            <a:off x="4276262" y="1032478"/>
            <a:ext cx="7764147" cy="1077218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ru-RU" sz="3200" b="1" dirty="0">
                <a:ln w="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Задача – внедрить электронное прослеживание «от стойла к столу»</a:t>
            </a:r>
          </a:p>
        </p:txBody>
      </p:sp>
      <p:sp>
        <p:nvSpPr>
          <p:cNvPr id="14" name="Прямоугольник 3"/>
          <p:cNvSpPr/>
          <p:nvPr/>
        </p:nvSpPr>
        <p:spPr bwMode="auto">
          <a:xfrm>
            <a:off x="4036934" y="2512089"/>
            <a:ext cx="811955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ru-RU" sz="3200" b="1" dirty="0">
                <a:ln w="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В тестовом режиме внесено 7 тыс. гол. животных</a:t>
            </a:r>
            <a:endParaRPr b="1" dirty="0">
              <a:ln w="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5" name="Прямоугольник 2"/>
          <p:cNvSpPr/>
          <p:nvPr/>
        </p:nvSpPr>
        <p:spPr bwMode="auto">
          <a:xfrm>
            <a:off x="4341912" y="5375070"/>
            <a:ext cx="763284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defRPr/>
            </a:pPr>
            <a:r>
              <a:rPr lang="ru-RU" sz="3200" b="1" dirty="0">
                <a:ln w="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1. Зарегистрировать систему</a:t>
            </a:r>
            <a:endParaRPr b="1" dirty="0">
              <a:ln w="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  <a:p>
            <a:pPr>
              <a:defRPr/>
            </a:pPr>
            <a:r>
              <a:rPr lang="ru-RU" sz="3200" b="1" dirty="0">
                <a:ln w="0">
                  <a:solidFill>
                    <a:schemeClr val="tx2"/>
                  </a:solidFill>
                </a:ln>
                <a:solidFill>
                  <a:srgbClr val="FFC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2. Внести в систему 60 тыс. гол. животных</a:t>
            </a:r>
            <a:endParaRPr b="1" dirty="0">
              <a:ln w="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вал 49"/>
          <p:cNvSpPr/>
          <p:nvPr/>
        </p:nvSpPr>
        <p:spPr bwMode="auto">
          <a:xfrm rot="6835389">
            <a:off x="9844936" y="1129663"/>
            <a:ext cx="2083922" cy="2083922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8"/>
          <p:cNvSpPr/>
          <p:nvPr/>
        </p:nvSpPr>
        <p:spPr bwMode="auto">
          <a:xfrm rot="6835389">
            <a:off x="6673493" y="1135754"/>
            <a:ext cx="2083922" cy="2083922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47"/>
          <p:cNvSpPr/>
          <p:nvPr/>
        </p:nvSpPr>
        <p:spPr bwMode="auto">
          <a:xfrm rot="6835389">
            <a:off x="3493177" y="1158391"/>
            <a:ext cx="2083922" cy="2083922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46"/>
          <p:cNvSpPr/>
          <p:nvPr/>
        </p:nvSpPr>
        <p:spPr bwMode="auto">
          <a:xfrm rot="6835389">
            <a:off x="470234" y="1129665"/>
            <a:ext cx="2083922" cy="2083922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1"/>
          <p:cNvSpPr/>
          <p:nvPr/>
        </p:nvSpPr>
        <p:spPr bwMode="auto">
          <a:xfrm>
            <a:off x="-6983" y="2171624"/>
            <a:ext cx="12192000" cy="469335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19"/>
          <p:cNvSpPr/>
          <p:nvPr/>
        </p:nvSpPr>
        <p:spPr bwMode="auto">
          <a:xfrm>
            <a:off x="1357353" y="263687"/>
            <a:ext cx="106152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002060"/>
                </a:solidFill>
                <a:latin typeface="Arial Black"/>
                <a:cs typeface="Times New Roman"/>
              </a:rPr>
              <a:t>Национальный проект «Экспорт продукции АПК»</a:t>
            </a:r>
            <a:endParaRPr lang="ru-RU" sz="2800">
              <a:solidFill>
                <a:srgbClr val="002060"/>
              </a:solidFill>
              <a:latin typeface="Arial Black"/>
            </a:endParaRPr>
          </a:p>
        </p:txBody>
      </p:sp>
      <p:cxnSp>
        <p:nvCxnSpPr>
          <p:cNvPr id="10" name="Прямая соединительная линия 21"/>
          <p:cNvCxnSpPr>
            <a:cxnSpLocks/>
          </p:cNvCxnSpPr>
          <p:nvPr/>
        </p:nvCxnSpPr>
        <p:spPr bwMode="auto">
          <a:xfrm>
            <a:off x="3499493" y="2315137"/>
            <a:ext cx="20947" cy="3299279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24"/>
          <p:cNvCxnSpPr>
            <a:cxnSpLocks/>
          </p:cNvCxnSpPr>
          <p:nvPr/>
        </p:nvCxnSpPr>
        <p:spPr bwMode="auto">
          <a:xfrm>
            <a:off x="8233013" y="2315137"/>
            <a:ext cx="0" cy="3363287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30"/>
          <p:cNvSpPr/>
          <p:nvPr/>
        </p:nvSpPr>
        <p:spPr bwMode="auto">
          <a:xfrm>
            <a:off x="3633680" y="3198287"/>
            <a:ext cx="409410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chemeClr val="bg1"/>
                </a:solidFill>
                <a:latin typeface="Arial"/>
                <a:cs typeface="Arial"/>
              </a:rPr>
              <a:t>Подтверждена аккредитация 3 ветеринарных лабораторий. </a:t>
            </a:r>
            <a:endParaRPr/>
          </a:p>
          <a:p>
            <a:pPr algn="ctr">
              <a:defRPr/>
            </a:pPr>
            <a:r>
              <a:rPr lang="ru-RU" b="1">
                <a:solidFill>
                  <a:schemeClr val="bg1"/>
                </a:solidFill>
                <a:latin typeface="Arial"/>
                <a:cs typeface="Arial"/>
              </a:rPr>
              <a:t>Затрачено за 3 года на расширение области аккредитации (модернизация оборудования, ремонт зданий)</a:t>
            </a:r>
            <a:endParaRPr/>
          </a:p>
          <a:p>
            <a:pPr algn="ctr">
              <a:defRPr/>
            </a:pPr>
            <a:r>
              <a:rPr lang="ru-RU" b="1">
                <a:solidFill>
                  <a:schemeClr val="bg1"/>
                </a:solidFill>
                <a:latin typeface="Arial"/>
                <a:cs typeface="Arial"/>
              </a:rPr>
              <a:t>20 млн.руб. Планируется затратить за 3 года 37,9 млн.руб</a:t>
            </a:r>
            <a:endParaRPr lang="ru-RU">
              <a:solidFill>
                <a:schemeClr val="bg1"/>
              </a:solidFill>
              <a:latin typeface="Arial"/>
              <a:cs typeface="Arial"/>
            </a:endParaRPr>
          </a:p>
          <a:p>
            <a:pPr algn="ctr">
              <a:defRPr/>
            </a:pPr>
            <a:endParaRPr lang="ru-RU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Прямоугольник 10"/>
          <p:cNvSpPr/>
          <p:nvPr/>
        </p:nvSpPr>
        <p:spPr bwMode="auto">
          <a:xfrm>
            <a:off x="871402" y="3198287"/>
            <a:ext cx="28866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chemeClr val="bg1"/>
                </a:solidFill>
                <a:latin typeface="Arial"/>
                <a:cs typeface="Arial"/>
              </a:rPr>
              <a:t>Подтверждено соответствие 16 хозяйствующих субъектов</a:t>
            </a:r>
            <a:endParaRPr/>
          </a:p>
        </p:txBody>
      </p:sp>
      <p:sp>
        <p:nvSpPr>
          <p:cNvPr id="14" name="Прямоугольник 41"/>
          <p:cNvSpPr/>
          <p:nvPr/>
        </p:nvSpPr>
        <p:spPr bwMode="auto">
          <a:xfrm>
            <a:off x="8233013" y="3167242"/>
            <a:ext cx="38453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chemeClr val="bg1"/>
                </a:solidFill>
                <a:latin typeface="Arial"/>
                <a:ea typeface="Calibri"/>
                <a:cs typeface="Arial"/>
              </a:rPr>
              <a:t>Субсидии из федерального бюджета 2024 год на возмещение затрат по аккредитации лабораторий</a:t>
            </a:r>
            <a:endParaRPr/>
          </a:p>
          <a:p>
            <a:pPr algn="ctr">
              <a:defRPr/>
            </a:pPr>
            <a:r>
              <a:rPr lang="ru-RU" b="1">
                <a:solidFill>
                  <a:schemeClr val="bg1"/>
                </a:solidFill>
                <a:latin typeface="Arial"/>
                <a:ea typeface="Calibri"/>
                <a:cs typeface="Arial"/>
              </a:rPr>
              <a:t> 57,9 млн.руб</a:t>
            </a:r>
          </a:p>
          <a:p>
            <a:pPr algn="ctr">
              <a:defRPr/>
            </a:pPr>
            <a:endParaRPr lang="ru-RU" b="1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42</a:t>
            </a:fld>
            <a:endParaRPr lang="ru-RU"/>
          </a:p>
        </p:txBody>
      </p:sp>
      <p:sp>
        <p:nvSpPr>
          <p:cNvPr id="16" name="Прямоугольник 17"/>
          <p:cNvSpPr/>
          <p:nvPr/>
        </p:nvSpPr>
        <p:spPr bwMode="auto">
          <a:xfrm>
            <a:off x="871402" y="879686"/>
            <a:ext cx="112192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Задача – обеспечение доступа продукции АПК на целевые рынки</a:t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вал 49"/>
          <p:cNvSpPr/>
          <p:nvPr/>
        </p:nvSpPr>
        <p:spPr bwMode="auto">
          <a:xfrm rot="6835389">
            <a:off x="9844936" y="1129663"/>
            <a:ext cx="2083922" cy="2083922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8"/>
          <p:cNvSpPr/>
          <p:nvPr/>
        </p:nvSpPr>
        <p:spPr bwMode="auto">
          <a:xfrm rot="6835389">
            <a:off x="6673493" y="1135754"/>
            <a:ext cx="2083922" cy="2083922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47"/>
          <p:cNvSpPr/>
          <p:nvPr/>
        </p:nvSpPr>
        <p:spPr bwMode="auto">
          <a:xfrm rot="6835389">
            <a:off x="3493177" y="1158391"/>
            <a:ext cx="2083922" cy="2083922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46"/>
          <p:cNvSpPr/>
          <p:nvPr/>
        </p:nvSpPr>
        <p:spPr bwMode="auto">
          <a:xfrm rot="6835389">
            <a:off x="470234" y="1129665"/>
            <a:ext cx="2083922" cy="2083922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1"/>
          <p:cNvSpPr/>
          <p:nvPr/>
        </p:nvSpPr>
        <p:spPr bwMode="auto">
          <a:xfrm>
            <a:off x="0" y="2164642"/>
            <a:ext cx="12192000" cy="469335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19"/>
          <p:cNvSpPr/>
          <p:nvPr/>
        </p:nvSpPr>
        <p:spPr bwMode="auto">
          <a:xfrm>
            <a:off x="900153" y="226726"/>
            <a:ext cx="106152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002060"/>
                </a:solidFill>
                <a:latin typeface="Arial Black"/>
                <a:cs typeface="Times New Roman"/>
              </a:rPr>
              <a:t>Инструменты и ресурсы обеспечения мероприятий</a:t>
            </a:r>
            <a:endParaRPr lang="ru-RU" sz="2800">
              <a:solidFill>
                <a:srgbClr val="002060"/>
              </a:solidFill>
              <a:latin typeface="Arial Black"/>
            </a:endParaRPr>
          </a:p>
        </p:txBody>
      </p:sp>
      <p:cxnSp>
        <p:nvCxnSpPr>
          <p:cNvPr id="10" name="Прямая соединительная линия 21"/>
          <p:cNvCxnSpPr>
            <a:cxnSpLocks/>
          </p:cNvCxnSpPr>
          <p:nvPr/>
        </p:nvCxnSpPr>
        <p:spPr bwMode="auto">
          <a:xfrm>
            <a:off x="4349885" y="2982649"/>
            <a:ext cx="0" cy="2964907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24"/>
          <p:cNvCxnSpPr>
            <a:cxnSpLocks/>
          </p:cNvCxnSpPr>
          <p:nvPr/>
        </p:nvCxnSpPr>
        <p:spPr bwMode="auto">
          <a:xfrm>
            <a:off x="8195185" y="2959396"/>
            <a:ext cx="0" cy="2898793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30"/>
          <p:cNvSpPr/>
          <p:nvPr/>
        </p:nvSpPr>
        <p:spPr bwMode="auto">
          <a:xfrm>
            <a:off x="4349885" y="2982649"/>
            <a:ext cx="348754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chemeClr val="bg1"/>
                </a:solidFill>
                <a:latin typeface="Arial"/>
                <a:cs typeface="Arial"/>
              </a:rPr>
              <a:t>Ресурсы:</a:t>
            </a:r>
            <a:endParaRPr/>
          </a:p>
          <a:p>
            <a:pPr>
              <a:defRPr/>
            </a:pPr>
            <a:r>
              <a:rPr lang="ru-RU" b="1">
                <a:solidFill>
                  <a:schemeClr val="bg1"/>
                </a:solidFill>
                <a:latin typeface="Arial"/>
                <a:cs typeface="Arial"/>
              </a:rPr>
              <a:t>680 сотрудников</a:t>
            </a:r>
            <a:endParaRPr/>
          </a:p>
          <a:p>
            <a:pPr>
              <a:defRPr/>
            </a:pPr>
            <a:r>
              <a:rPr lang="ru-RU" b="1">
                <a:solidFill>
                  <a:schemeClr val="bg1"/>
                </a:solidFill>
                <a:latin typeface="Arial"/>
                <a:cs typeface="Arial"/>
              </a:rPr>
              <a:t>8 аккредитованных лабораторий</a:t>
            </a:r>
            <a:endParaRPr/>
          </a:p>
          <a:p>
            <a:pPr>
              <a:defRPr/>
            </a:pPr>
            <a:r>
              <a:rPr lang="ru-RU" b="1">
                <a:solidFill>
                  <a:schemeClr val="bg1"/>
                </a:solidFill>
                <a:latin typeface="Arial"/>
                <a:cs typeface="Arial"/>
              </a:rPr>
              <a:t>2 органа инспекции</a:t>
            </a:r>
            <a:endParaRPr/>
          </a:p>
          <a:p>
            <a:pPr>
              <a:defRPr/>
            </a:pPr>
            <a:r>
              <a:rPr lang="ru-RU" b="1">
                <a:solidFill>
                  <a:schemeClr val="bg1"/>
                </a:solidFill>
                <a:latin typeface="Arial"/>
                <a:cs typeface="Arial"/>
              </a:rPr>
              <a:t>сводный противоэпизоотический отряд</a:t>
            </a:r>
            <a:endParaRPr lang="ru-RU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Прямоугольник 10"/>
          <p:cNvSpPr/>
          <p:nvPr/>
        </p:nvSpPr>
        <p:spPr bwMode="auto">
          <a:xfrm>
            <a:off x="871402" y="3198287"/>
            <a:ext cx="2886682" cy="2288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chemeClr val="bg1"/>
                </a:solidFill>
                <a:latin typeface="Arial"/>
                <a:ea typeface="Calibri"/>
                <a:cs typeface="Arial"/>
              </a:rPr>
              <a:t>Инструмент – государственная программа «Развитие Государственной ветеринарной службы Российской Федерации на территории Ульяновской области</a:t>
            </a:r>
            <a:endParaRPr lang="ru-RU" b="1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4" name="Прямоугольник 41"/>
          <p:cNvSpPr/>
          <p:nvPr/>
        </p:nvSpPr>
        <p:spPr bwMode="auto">
          <a:xfrm>
            <a:off x="8195185" y="3198287"/>
            <a:ext cx="38453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chemeClr val="bg1"/>
                </a:solidFill>
                <a:latin typeface="Arial"/>
                <a:ea typeface="Calibri"/>
                <a:cs typeface="Arial"/>
              </a:rPr>
              <a:t>Финансирование – 441,0 млн.руб:</a:t>
            </a:r>
            <a:endParaRPr/>
          </a:p>
          <a:p>
            <a:pPr algn="ctr">
              <a:defRPr/>
            </a:pPr>
            <a:r>
              <a:rPr lang="ru-RU" b="1">
                <a:solidFill>
                  <a:schemeClr val="bg1"/>
                </a:solidFill>
                <a:latin typeface="Arial"/>
                <a:cs typeface="Arial"/>
              </a:rPr>
              <a:t>Областной бюджет – 247,4 млн руб.</a:t>
            </a:r>
            <a:endParaRPr/>
          </a:p>
          <a:p>
            <a:pPr algn="ctr">
              <a:defRPr/>
            </a:pPr>
            <a:r>
              <a:rPr lang="ru-RU" b="1">
                <a:solidFill>
                  <a:schemeClr val="bg1"/>
                </a:solidFill>
                <a:latin typeface="Arial"/>
                <a:cs typeface="Arial"/>
              </a:rPr>
              <a:t>Федеральный бюджет – 17,2 млн. руб.</a:t>
            </a:r>
            <a:endParaRPr/>
          </a:p>
          <a:p>
            <a:pPr algn="ctr">
              <a:defRPr/>
            </a:pPr>
            <a:r>
              <a:rPr lang="ru-RU" b="1">
                <a:solidFill>
                  <a:schemeClr val="bg1"/>
                </a:solidFill>
                <a:latin typeface="Arial"/>
                <a:cs typeface="Arial"/>
              </a:rPr>
              <a:t>Внебюджетные средства – 176,4 млн.руб.</a:t>
            </a:r>
            <a:endParaRPr/>
          </a:p>
        </p:txBody>
      </p:sp>
      <p:pic>
        <p:nvPicPr>
          <p:cNvPr id="15" name="Рисунок 15" descr="image-02-05-20-09-31-6.jpeg"/>
          <p:cNvPicPr>
            <a:picLocks noChangeAspect="1"/>
          </p:cNvPicPr>
          <p:nvPr/>
        </p:nvPicPr>
        <p:blipFill>
          <a:blip r:embed="rId3" cstate="print"/>
          <a:stretch/>
        </p:blipFill>
        <p:spPr bwMode="auto">
          <a:xfrm>
            <a:off x="4754684" y="759416"/>
            <a:ext cx="3132912" cy="2349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20"/>
          <p:cNvPicPr>
            <a:picLocks noChangeAspect="1"/>
          </p:cNvPicPr>
          <p:nvPr/>
        </p:nvPicPr>
        <p:blipFill>
          <a:blip r:embed="rId4" cstate="print"/>
          <a:stretch/>
        </p:blipFill>
        <p:spPr bwMode="auto">
          <a:xfrm>
            <a:off x="647643" y="815909"/>
            <a:ext cx="3105349" cy="2283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22" descr="Дуки.png"/>
          <p:cNvPicPr>
            <a:picLocks noChangeAspect="1"/>
          </p:cNvPicPr>
          <p:nvPr/>
        </p:nvPicPr>
        <p:blipFill>
          <a:blip r:embed="rId5" cstate="print"/>
          <a:stretch/>
        </p:blipFill>
        <p:spPr bwMode="auto">
          <a:xfrm>
            <a:off x="8729378" y="802781"/>
            <a:ext cx="2786033" cy="2313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Прямоугольник 26"/>
          <p:cNvSpPr/>
          <p:nvPr/>
        </p:nvSpPr>
        <p:spPr bwMode="auto">
          <a:xfrm>
            <a:off x="1512195" y="5947556"/>
            <a:ext cx="86117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chemeClr val="bg1"/>
                </a:solidFill>
                <a:latin typeface="Arial"/>
                <a:ea typeface="Calibri"/>
                <a:cs typeface="Arial"/>
              </a:rPr>
              <a:t>Средняя зарплата за 2021 год – 31260 руб., </a:t>
            </a:r>
            <a:endParaRPr/>
          </a:p>
          <a:p>
            <a:pPr algn="ctr">
              <a:defRPr/>
            </a:pPr>
            <a:r>
              <a:rPr lang="ru-RU" b="1">
                <a:solidFill>
                  <a:schemeClr val="bg1"/>
                </a:solidFill>
                <a:latin typeface="Arial"/>
                <a:cs typeface="Arial"/>
              </a:rPr>
              <a:t>План на 2023 год - 36709 тыс. руб., дефицит – 42,7 млн руб.</a:t>
            </a:r>
            <a:endParaRPr/>
          </a:p>
        </p:txBody>
      </p:sp>
      <p:sp>
        <p:nvSpPr>
          <p:cNvPr id="19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43</a:t>
            </a:fld>
            <a:endParaRPr lang="ru-RU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79455"/>
            <a:ext cx="10972320" cy="1142640"/>
          </a:xfrm>
        </p:spPr>
        <p:txBody>
          <a:bodyPr/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/>
                <a:cs typeface="Times New Roman"/>
              </a:rPr>
              <a:t>Ожидаемые показатели деятельности Агентства ветеринарии</a:t>
            </a:r>
            <a:br>
              <a:rPr lang="ru-RU" sz="2800" b="1" dirty="0">
                <a:solidFill>
                  <a:schemeClr val="tx1"/>
                </a:solidFill>
                <a:latin typeface="Times New Roman"/>
                <a:cs typeface="Times New Roman"/>
              </a:rPr>
            </a:br>
            <a:r>
              <a:rPr lang="ru-RU" sz="2800" b="1" dirty="0">
                <a:latin typeface="Times New Roman"/>
                <a:cs typeface="Times New Roman"/>
              </a:rPr>
              <a:t>в 2022 году</a:t>
            </a:r>
            <a:endParaRPr dirty="0"/>
          </a:p>
        </p:txBody>
      </p:sp>
      <p:graphicFrame>
        <p:nvGraphicFramePr>
          <p:cNvPr id="5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92728738"/>
              </p:ext>
            </p:extLst>
          </p:nvPr>
        </p:nvGraphicFramePr>
        <p:xfrm>
          <a:off x="863599" y="1885949"/>
          <a:ext cx="10416977" cy="4051962"/>
        </p:xfrm>
        <a:graphic>
          <a:graphicData uri="http://schemas.openxmlformats.org/drawingml/2006/table">
            <a:tbl>
              <a:tblPr firstRow="1" bandRow="1"/>
              <a:tblGrid>
                <a:gridCol w="74523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646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40296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Целевой показатель</a:t>
                      </a:r>
                      <a:endParaRPr dirty="0"/>
                    </a:p>
                  </a:txBody>
                  <a:tcPr marL="121920" marR="121920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2022</a:t>
                      </a:r>
                      <a:endParaRPr/>
                    </a:p>
                  </a:txBody>
                  <a:tcPr marL="121920" marR="121920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56414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Снижение риска возникновения заболевания особо опасных болезней животных</a:t>
                      </a:r>
                      <a:endParaRPr/>
                    </a:p>
                  </a:txBody>
                  <a:tcPr marL="121920" marR="121920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 неблагополучных пунктов</a:t>
                      </a:r>
                      <a:endParaRPr/>
                    </a:p>
                  </a:txBody>
                  <a:tcPr marL="121920" marR="121920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76568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Снижение оборота опасной  продукции до</a:t>
                      </a:r>
                      <a:endParaRPr/>
                    </a:p>
                  </a:txBody>
                  <a:tcPr marL="121920" marR="121920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3,0%</a:t>
                      </a:r>
                      <a:endParaRPr/>
                    </a:p>
                  </a:txBody>
                  <a:tcPr marL="121920" marR="121920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3976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Подтверждение аккредитации ветеринарных лабораторий</a:t>
                      </a:r>
                      <a:endParaRPr/>
                    </a:p>
                  </a:txBody>
                  <a:tcPr marL="121920" marR="121920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6</a:t>
                      </a:r>
                      <a:endParaRPr/>
                    </a:p>
                  </a:txBody>
                  <a:tcPr marL="121920" marR="121920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35793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Снижение количества случаев укусов людей животными без владельцев</a:t>
                      </a:r>
                      <a:endParaRPr/>
                    </a:p>
                  </a:txBody>
                  <a:tcPr marL="121920" marR="121920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Не более  800</a:t>
                      </a:r>
                      <a:endParaRPr/>
                    </a:p>
                  </a:txBody>
                  <a:tcPr marL="121920" marR="121920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61428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Подтверждение аккредитации органов инспекции</a:t>
                      </a:r>
                    </a:p>
                  </a:txBody>
                  <a:tcPr marL="121920" marR="121920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/>
                    </a:p>
                  </a:txBody>
                  <a:tcPr marL="121920" marR="121920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41703">
                <a:tc>
                  <a:txBody>
                    <a:bodyPr/>
                    <a:lstStyle/>
                    <a:p>
                      <a:pPr marL="0" algn="l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Доля идентифицированных и учтенных животных (от общего поголовья скота)</a:t>
                      </a:r>
                      <a:endParaRPr/>
                    </a:p>
                  </a:txBody>
                  <a:tcPr marL="121920" marR="121920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20%</a:t>
                      </a:r>
                      <a:endParaRPr dirty="0"/>
                    </a:p>
                  </a:txBody>
                  <a:tcPr marL="121920" marR="121920"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Номер слайда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44</a:t>
            </a:fld>
            <a:endParaRPr lang="ru-RU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/>
          <p:nvPr/>
        </p:nvSpPr>
        <p:spPr bwMode="auto">
          <a:xfrm>
            <a:off x="0" y="2461846"/>
            <a:ext cx="12192000" cy="439615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7"/>
          <p:cNvSpPr/>
          <p:nvPr/>
        </p:nvSpPr>
        <p:spPr bwMode="auto">
          <a:xfrm>
            <a:off x="1117876" y="3862620"/>
            <a:ext cx="80261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>
                <a:solidFill>
                  <a:schemeClr val="accent4"/>
                </a:solidFill>
                <a:latin typeface="Arial Black"/>
                <a:ea typeface="Times New Roman"/>
                <a:cs typeface="Times New Roman"/>
              </a:rPr>
              <a:t>СПАСИБО ЗА ВНИМАНИЕ!</a:t>
            </a:r>
            <a:endParaRPr lang="ru-RU" sz="3600">
              <a:solidFill>
                <a:schemeClr val="accent4"/>
              </a:solidFill>
              <a:latin typeface="Arial Black"/>
            </a:endParaRPr>
          </a:p>
        </p:txBody>
      </p:sp>
      <p:sp>
        <p:nvSpPr>
          <p:cNvPr id="6" name="Дуга 9"/>
          <p:cNvSpPr/>
          <p:nvPr/>
        </p:nvSpPr>
        <p:spPr bwMode="auto">
          <a:xfrm rot="8691890">
            <a:off x="7958476" y="-1788597"/>
            <a:ext cx="5400000" cy="5400000"/>
          </a:xfrm>
          <a:prstGeom prst="arc">
            <a:avLst>
              <a:gd name="adj1" fmla="val 16200000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Дуга 10"/>
          <p:cNvSpPr/>
          <p:nvPr/>
        </p:nvSpPr>
        <p:spPr bwMode="auto">
          <a:xfrm rot="2764495">
            <a:off x="-3097702" y="3032626"/>
            <a:ext cx="3600000" cy="3600000"/>
          </a:xfrm>
          <a:prstGeom prst="arc">
            <a:avLst>
              <a:gd name="adj1" fmla="val 16200000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Хорда 13"/>
          <p:cNvSpPr/>
          <p:nvPr/>
        </p:nvSpPr>
        <p:spPr bwMode="auto">
          <a:xfrm rot="6771097">
            <a:off x="6239042" y="5285394"/>
            <a:ext cx="2232000" cy="2232000"/>
          </a:xfrm>
          <a:prstGeom prst="chord">
            <a:avLst>
              <a:gd name="adj1" fmla="val 2700000"/>
              <a:gd name="adj2" fmla="val 16200000"/>
            </a:avLst>
          </a:prstGeom>
          <a:blipFill>
            <a:blip r:embed="rId2" cstate="print">
              <a:alphaModFix amt="22000"/>
            </a:blip>
            <a:tile tx="0" ty="0" sx="70000" sy="7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Хорда 12"/>
          <p:cNvSpPr/>
          <p:nvPr/>
        </p:nvSpPr>
        <p:spPr bwMode="auto">
          <a:xfrm rot="6771097">
            <a:off x="6455043" y="5594486"/>
            <a:ext cx="1800000" cy="1800000"/>
          </a:xfrm>
          <a:prstGeom prst="chord">
            <a:avLst>
              <a:gd name="adj1" fmla="val 2700000"/>
              <a:gd name="adj2" fmla="val 16200000"/>
            </a:avLst>
          </a:prstGeom>
          <a:solidFill>
            <a:srgbClr val="140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Дуга 15"/>
          <p:cNvSpPr/>
          <p:nvPr/>
        </p:nvSpPr>
        <p:spPr bwMode="auto">
          <a:xfrm rot="10800000">
            <a:off x="10624800" y="-1878127"/>
            <a:ext cx="3134400" cy="3756253"/>
          </a:xfrm>
          <a:prstGeom prst="arc">
            <a:avLst>
              <a:gd name="adj1" fmla="val 16200000"/>
              <a:gd name="adj2" fmla="val 0"/>
            </a:avLst>
          </a:prstGeom>
          <a:blipFill>
            <a:blip r:embed="rId2" cstate="print">
              <a:alphaModFix amt="22000"/>
            </a:blip>
            <a:tile tx="0" ty="0" sx="50000" sy="50000" flip="none" algn="ctr"/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Овал 16"/>
          <p:cNvSpPr/>
          <p:nvPr/>
        </p:nvSpPr>
        <p:spPr bwMode="auto">
          <a:xfrm>
            <a:off x="10467975" y="2004646"/>
            <a:ext cx="914400" cy="914400"/>
          </a:xfrm>
          <a:prstGeom prst="ellipse">
            <a:avLst/>
          </a:prstGeom>
          <a:solidFill>
            <a:srgbClr val="140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809875" y="627216"/>
            <a:ext cx="76581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002060"/>
                </a:solidFill>
                <a:latin typeface="Arial Black"/>
                <a:cs typeface="Times New Roman"/>
              </a:rPr>
              <a:t>АГЕНТСТВО ВЕТЕРИНАРИИ УЛЬЯНОВСКОЙ ОБЛАСТИ</a:t>
            </a:r>
            <a:endParaRPr lang="ru-RU" sz="3600">
              <a:solidFill>
                <a:srgbClr val="002060"/>
              </a:solidFill>
              <a:latin typeface="Arial Black"/>
            </a:endParaRPr>
          </a:p>
        </p:txBody>
      </p:sp>
      <p:pic>
        <p:nvPicPr>
          <p:cNvPr id="13" name="Рисунок 14"/>
          <p:cNvPicPr>
            <a:picLocks noChangeAspect="1"/>
          </p:cNvPicPr>
          <p:nvPr/>
        </p:nvPicPr>
        <p:blipFill>
          <a:blip r:embed="rId3" cstate="print"/>
          <a:stretch/>
        </p:blipFill>
        <p:spPr bwMode="auto">
          <a:xfrm>
            <a:off x="1106107" y="391892"/>
            <a:ext cx="1625356" cy="1625356"/>
          </a:xfrm>
          <a:prstGeom prst="rect">
            <a:avLst/>
          </a:prstGeom>
        </p:spPr>
      </p:pic>
      <p:sp>
        <p:nvSpPr>
          <p:cNvPr id="14" name="Номер слайда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45</a:t>
            </a:fld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вал 49"/>
          <p:cNvSpPr/>
          <p:nvPr/>
        </p:nvSpPr>
        <p:spPr bwMode="auto">
          <a:xfrm rot="6835389">
            <a:off x="9844936" y="1129663"/>
            <a:ext cx="2083922" cy="2083922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8"/>
          <p:cNvSpPr/>
          <p:nvPr/>
        </p:nvSpPr>
        <p:spPr bwMode="auto">
          <a:xfrm rot="6835389">
            <a:off x="6673493" y="1135754"/>
            <a:ext cx="2083922" cy="2083922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47"/>
          <p:cNvSpPr/>
          <p:nvPr/>
        </p:nvSpPr>
        <p:spPr bwMode="auto">
          <a:xfrm rot="6835389">
            <a:off x="3493177" y="1158391"/>
            <a:ext cx="2083922" cy="2083922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46"/>
          <p:cNvSpPr/>
          <p:nvPr/>
        </p:nvSpPr>
        <p:spPr bwMode="auto">
          <a:xfrm rot="6835389">
            <a:off x="470234" y="1129665"/>
            <a:ext cx="2083922" cy="2083922"/>
          </a:xfrm>
          <a:prstGeom prst="ellipse">
            <a:avLst/>
          </a:prstGeom>
          <a:blipFill>
            <a:blip r:embed="rId2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1"/>
          <p:cNvSpPr/>
          <p:nvPr/>
        </p:nvSpPr>
        <p:spPr bwMode="auto">
          <a:xfrm>
            <a:off x="0" y="2164642"/>
            <a:ext cx="12192000" cy="469335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19"/>
          <p:cNvSpPr/>
          <p:nvPr/>
        </p:nvSpPr>
        <p:spPr bwMode="auto">
          <a:xfrm>
            <a:off x="900153" y="226726"/>
            <a:ext cx="99518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>
                <a:solidFill>
                  <a:srgbClr val="002060"/>
                </a:solidFill>
                <a:latin typeface="Arial Black"/>
                <a:cs typeface="Times New Roman"/>
              </a:rPr>
              <a:t>Задачи ветеринарной службы</a:t>
            </a:r>
            <a:endParaRPr lang="ru-RU" sz="4000">
              <a:solidFill>
                <a:srgbClr val="002060"/>
              </a:solidFill>
              <a:latin typeface="Arial Black"/>
            </a:endParaRPr>
          </a:p>
        </p:txBody>
      </p:sp>
      <p:cxnSp>
        <p:nvCxnSpPr>
          <p:cNvPr id="10" name="Прямая соединительная линия 21"/>
          <p:cNvCxnSpPr>
            <a:cxnSpLocks/>
          </p:cNvCxnSpPr>
          <p:nvPr/>
        </p:nvCxnSpPr>
        <p:spPr bwMode="auto">
          <a:xfrm>
            <a:off x="4349885" y="2982649"/>
            <a:ext cx="0" cy="3345874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24"/>
          <p:cNvCxnSpPr>
            <a:cxnSpLocks/>
          </p:cNvCxnSpPr>
          <p:nvPr/>
        </p:nvCxnSpPr>
        <p:spPr bwMode="auto">
          <a:xfrm>
            <a:off x="7866291" y="2941440"/>
            <a:ext cx="0" cy="3345874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30"/>
          <p:cNvSpPr/>
          <p:nvPr/>
        </p:nvSpPr>
        <p:spPr bwMode="auto">
          <a:xfrm>
            <a:off x="4871864" y="3861048"/>
            <a:ext cx="257578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Arial"/>
                <a:cs typeface="Arial"/>
              </a:rPr>
              <a:t>Осуществление государственного надзора в области обращения с животными</a:t>
            </a:r>
            <a:endParaRPr lang="ru-RU"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Прямоугольник 10"/>
          <p:cNvSpPr/>
          <p:nvPr/>
        </p:nvSpPr>
        <p:spPr bwMode="auto">
          <a:xfrm>
            <a:off x="887506" y="3920482"/>
            <a:ext cx="28983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>
                <a:solidFill>
                  <a:schemeClr val="bg1"/>
                </a:solidFill>
                <a:latin typeface="Arial"/>
                <a:ea typeface="Calibri"/>
                <a:cs typeface="Arial"/>
              </a:rPr>
              <a:t>Проведение мероприятий по обеспечению биологической безопасности</a:t>
            </a:r>
            <a:endParaRPr lang="ru-RU" sz="2000" b="1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4" name="Прямоугольник 41"/>
          <p:cNvSpPr/>
          <p:nvPr/>
        </p:nvSpPr>
        <p:spPr bwMode="auto">
          <a:xfrm>
            <a:off x="8486819" y="3969244"/>
            <a:ext cx="28983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>
                <a:solidFill>
                  <a:schemeClr val="bg1"/>
                </a:solidFill>
                <a:latin typeface="Arial"/>
                <a:ea typeface="Calibri"/>
                <a:cs typeface="Arial"/>
              </a:rPr>
              <a:t>Цифровая трансформация ветеринарной деятельности</a:t>
            </a:r>
            <a:endParaRPr lang="ru-RU" sz="2000" b="1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15" name="Рисунок 16"/>
          <p:cNvPicPr>
            <a:picLocks noChangeAspect="1"/>
          </p:cNvPicPr>
          <p:nvPr/>
        </p:nvPicPr>
        <p:blipFill>
          <a:blip r:embed="rId3" cstate="print"/>
          <a:stretch/>
        </p:blipFill>
        <p:spPr bwMode="auto">
          <a:xfrm>
            <a:off x="735355" y="900778"/>
            <a:ext cx="3314659" cy="2020498"/>
          </a:xfrm>
          <a:prstGeom prst="rect">
            <a:avLst/>
          </a:prstGeom>
        </p:spPr>
      </p:pic>
      <p:pic>
        <p:nvPicPr>
          <p:cNvPr id="16" name="Picture 13" descr="C:\Users\user\Desktop\Цифровизация ветеринарии\Картинки\s1200.jpg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8195185" y="897578"/>
            <a:ext cx="3127240" cy="2073360"/>
          </a:xfrm>
          <a:prstGeom prst="rect">
            <a:avLst/>
          </a:prstGeom>
          <a:noFill/>
        </p:spPr>
      </p:pic>
      <p:pic>
        <p:nvPicPr>
          <p:cNvPr id="17" name="Рисунок 18" descr="собака.jpg"/>
          <p:cNvPicPr>
            <a:picLocks noChangeAspect="1"/>
          </p:cNvPicPr>
          <p:nvPr/>
        </p:nvPicPr>
        <p:blipFill>
          <a:blip r:embed="rId5" cstate="print"/>
          <a:stretch/>
        </p:blipFill>
        <p:spPr bwMode="auto">
          <a:xfrm>
            <a:off x="4419308" y="887506"/>
            <a:ext cx="3418118" cy="2071890"/>
          </a:xfrm>
          <a:prstGeom prst="rect">
            <a:avLst/>
          </a:prstGeom>
        </p:spPr>
      </p:pic>
      <p:sp>
        <p:nvSpPr>
          <p:cNvPr id="18" name="Номер слайда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вал 49"/>
          <p:cNvSpPr/>
          <p:nvPr/>
        </p:nvSpPr>
        <p:spPr bwMode="auto">
          <a:xfrm rot="6835375">
            <a:off x="9844935" y="1129662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8"/>
          <p:cNvSpPr/>
          <p:nvPr/>
        </p:nvSpPr>
        <p:spPr bwMode="auto">
          <a:xfrm rot="6835375">
            <a:off x="6673492" y="1135753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47"/>
          <p:cNvSpPr/>
          <p:nvPr/>
        </p:nvSpPr>
        <p:spPr bwMode="auto">
          <a:xfrm rot="6835375">
            <a:off x="3493176" y="1158390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46"/>
          <p:cNvSpPr/>
          <p:nvPr/>
        </p:nvSpPr>
        <p:spPr bwMode="auto">
          <a:xfrm rot="6835375">
            <a:off x="470233" y="1129664"/>
            <a:ext cx="2083921" cy="2083921"/>
          </a:xfrm>
          <a:prstGeom prst="ellipse">
            <a:avLst/>
          </a:prstGeom>
          <a:blipFill>
            <a:blip r:embed="rId3" cstate="print">
              <a:alphaModFix amt="60000"/>
            </a:blip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1"/>
          <p:cNvSpPr/>
          <p:nvPr/>
        </p:nvSpPr>
        <p:spPr bwMode="auto">
          <a:xfrm>
            <a:off x="-6982" y="2171623"/>
            <a:ext cx="12191999" cy="4693357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19"/>
          <p:cNvSpPr/>
          <p:nvPr/>
        </p:nvSpPr>
        <p:spPr bwMode="auto">
          <a:xfrm>
            <a:off x="1357353" y="263686"/>
            <a:ext cx="106163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 Black"/>
                <a:cs typeface="Times New Roman"/>
              </a:rPr>
              <a:t>Регион – лидер по эпизоотическому 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Arial Black"/>
                <a:cs typeface="Times New Roman"/>
              </a:rPr>
              <a:t>благополучию в ПФО РФ</a:t>
            </a:r>
          </a:p>
        </p:txBody>
      </p:sp>
      <p:sp>
        <p:nvSpPr>
          <p:cNvPr id="13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F044650-7505-5959-9535-7C983740889F}" type="slidenum">
              <a:rPr lang="ru-RU"/>
              <a:pPr>
                <a:defRPr/>
              </a:pPr>
              <a:t>6</a:t>
            </a:fld>
            <a:endParaRPr lang="ru-RU"/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335360" y="2057400"/>
          <a:ext cx="11521280" cy="4683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"/>
          <p:cNvSpPr/>
          <p:nvPr/>
        </p:nvSpPr>
        <p:spPr bwMode="auto">
          <a:xfrm>
            <a:off x="5451231" y="0"/>
            <a:ext cx="6740769" cy="6858000"/>
          </a:xfrm>
          <a:custGeom>
            <a:avLst/>
            <a:gdLst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0 w 7312268"/>
              <a:gd name="connsiteY3" fmla="*/ 6858000 h 6858000"/>
              <a:gd name="connsiteX4" fmla="*/ 0 w 7312268"/>
              <a:gd name="connsiteY4" fmla="*/ 0 h 6858000"/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1345223 w 7312268"/>
              <a:gd name="connsiteY3" fmla="*/ 6858000 h 6858000"/>
              <a:gd name="connsiteX4" fmla="*/ 0 w 7312268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2268" h="6858000" extrusionOk="0">
                <a:moveTo>
                  <a:pt x="0" y="0"/>
                </a:moveTo>
                <a:lnTo>
                  <a:pt x="7312268" y="0"/>
                </a:lnTo>
                <a:lnTo>
                  <a:pt x="7312268" y="6858000"/>
                </a:lnTo>
                <a:lnTo>
                  <a:pt x="1345223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656037" y="1014727"/>
            <a:ext cx="3856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/>
                <a:cs typeface="Times New Roman"/>
              </a:rPr>
              <a:t>Биологическая безопасность</a:t>
            </a:r>
            <a:endParaRPr lang="ru-RU" sz="2400" dirty="0">
              <a:solidFill>
                <a:srgbClr val="002060"/>
              </a:solidFill>
              <a:latin typeface="Arial Black"/>
            </a:endParaRPr>
          </a:p>
        </p:txBody>
      </p:sp>
      <p:cxnSp>
        <p:nvCxnSpPr>
          <p:cNvPr id="7" name="Прямая соединительная линия 16"/>
          <p:cNvCxnSpPr>
            <a:cxnSpLocks/>
          </p:cNvCxnSpPr>
          <p:nvPr/>
        </p:nvCxnSpPr>
        <p:spPr bwMode="auto">
          <a:xfrm>
            <a:off x="5979904" y="3071742"/>
            <a:ext cx="866775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19"/>
          <p:cNvSpPr/>
          <p:nvPr/>
        </p:nvSpPr>
        <p:spPr bwMode="auto">
          <a:xfrm>
            <a:off x="463608" y="5082030"/>
            <a:ext cx="52493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19 </a:t>
            </a:r>
            <a:r>
              <a:rPr lang="ru-RU" b="1" dirty="0" err="1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млн</a:t>
            </a:r>
            <a:r>
              <a:rPr lang="ru-RU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головообработок</a:t>
            </a:r>
            <a:endParaRPr lang="ru-RU" b="1" dirty="0">
              <a:solidFill>
                <a:srgbClr val="002060"/>
              </a:solidFill>
              <a:latin typeface="Arial Black"/>
              <a:ea typeface="Calibri"/>
              <a:cs typeface="Times New Roman"/>
            </a:endParaRPr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 Black"/>
                <a:cs typeface="Times New Roman"/>
              </a:rPr>
              <a:t>регион благополучен по особо опасным заболеваниям животных. План выполнен на 100,5 %</a:t>
            </a:r>
            <a:endParaRPr lang="ru-RU" dirty="0">
              <a:solidFill>
                <a:srgbClr val="002060"/>
              </a:solidFill>
              <a:latin typeface="Arial Black"/>
            </a:endParaRPr>
          </a:p>
        </p:txBody>
      </p:sp>
      <p:sp>
        <p:nvSpPr>
          <p:cNvPr id="9" name="Прямоугольник 20"/>
          <p:cNvSpPr/>
          <p:nvPr/>
        </p:nvSpPr>
        <p:spPr bwMode="auto">
          <a:xfrm>
            <a:off x="216657" y="2648269"/>
            <a:ext cx="56446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Black"/>
                <a:cs typeface="Arial"/>
              </a:rPr>
              <a:t>Проведение диагностических исследований, ветеринарно-профилактических и противоэпизоотических мероприятий</a:t>
            </a:r>
            <a:endParaRPr lang="ru-RU" sz="2400">
              <a:solidFill>
                <a:srgbClr val="002060"/>
              </a:solidFill>
              <a:latin typeface="Arial Black"/>
              <a:cs typeface="Arial"/>
            </a:endParaRPr>
          </a:p>
        </p:txBody>
      </p:sp>
      <p:sp>
        <p:nvSpPr>
          <p:cNvPr id="10" name="Прямоугольник 21"/>
          <p:cNvSpPr/>
          <p:nvPr/>
        </p:nvSpPr>
        <p:spPr bwMode="auto">
          <a:xfrm>
            <a:off x="321118" y="4587261"/>
            <a:ext cx="5391819" cy="1780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" name="Рисунок 24" descr="populyarnye-porody-belyh-svinej-i-pravila-ih-soderzhaniya-25.jpg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5853183" y="374051"/>
            <a:ext cx="3315098" cy="2096176"/>
          </a:xfrm>
          <a:prstGeom prst="rect">
            <a:avLst/>
          </a:prstGeom>
        </p:spPr>
      </p:pic>
      <p:pic>
        <p:nvPicPr>
          <p:cNvPr id="12" name="Рисунок 7" descr="Утки_отбор_проб1.jpg"/>
          <p:cNvPicPr>
            <a:picLocks noChangeAspect="1"/>
          </p:cNvPicPr>
          <p:nvPr/>
        </p:nvPicPr>
        <p:blipFill>
          <a:blip r:embed="rId3" cstate="print"/>
          <a:stretch/>
        </p:blipFill>
        <p:spPr bwMode="auto">
          <a:xfrm>
            <a:off x="6483899" y="3128906"/>
            <a:ext cx="1976826" cy="2635768"/>
          </a:xfrm>
          <a:prstGeom prst="rect">
            <a:avLst/>
          </a:prstGeom>
        </p:spPr>
      </p:pic>
      <p:pic>
        <p:nvPicPr>
          <p:cNvPr id="13" name="Рисунок 1"/>
          <p:cNvPicPr>
            <a:picLocks noChangeAspect="1"/>
          </p:cNvPicPr>
          <p:nvPr/>
        </p:nvPicPr>
        <p:blipFill>
          <a:blip r:embed="rId4" cstate="print"/>
          <a:stretch/>
        </p:blipFill>
        <p:spPr bwMode="auto">
          <a:xfrm>
            <a:off x="9381744" y="362535"/>
            <a:ext cx="2810256" cy="2107692"/>
          </a:xfrm>
          <a:prstGeom prst="rect">
            <a:avLst/>
          </a:prstGeom>
        </p:spPr>
      </p:pic>
      <p:pic>
        <p:nvPicPr>
          <p:cNvPr id="14" name="Picture 2" descr="C:\Users\user\Downloads\Свиньи кабаны\H7bd945e3ef8b45a3aadd6731dbd873167.jpg"/>
          <p:cNvPicPr>
            <a:picLocks noChangeAspect="1" noChangeArrowheads="1"/>
          </p:cNvPicPr>
          <p:nvPr/>
        </p:nvPicPr>
        <p:blipFill>
          <a:blip r:embed="rId5" cstate="print"/>
          <a:stretch/>
        </p:blipFill>
        <p:spPr bwMode="auto">
          <a:xfrm>
            <a:off x="9083322" y="3466472"/>
            <a:ext cx="3072343" cy="1728193"/>
          </a:xfrm>
          <a:prstGeom prst="rect">
            <a:avLst/>
          </a:prstGeom>
          <a:noFill/>
        </p:spPr>
      </p:pic>
      <p:sp>
        <p:nvSpPr>
          <p:cNvPr id="15" name="Номер слайда 1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7</a:t>
            </a:fld>
            <a:endParaRPr lang="ru-RU"/>
          </a:p>
        </p:txBody>
      </p:sp>
      <p:pic>
        <p:nvPicPr>
          <p:cNvPr id="43010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3392" y="980728"/>
            <a:ext cx="864096" cy="7673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"/>
          <p:cNvSpPr/>
          <p:nvPr/>
        </p:nvSpPr>
        <p:spPr bwMode="auto">
          <a:xfrm>
            <a:off x="5612495" y="0"/>
            <a:ext cx="6740769" cy="6858000"/>
          </a:xfrm>
          <a:custGeom>
            <a:avLst/>
            <a:gdLst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0 w 7312268"/>
              <a:gd name="connsiteY3" fmla="*/ 6858000 h 6858000"/>
              <a:gd name="connsiteX4" fmla="*/ 0 w 7312268"/>
              <a:gd name="connsiteY4" fmla="*/ 0 h 6858000"/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1345223 w 7312268"/>
              <a:gd name="connsiteY3" fmla="*/ 6858000 h 6858000"/>
              <a:gd name="connsiteX4" fmla="*/ 0 w 7312268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2268" h="6858000" extrusionOk="0">
                <a:moveTo>
                  <a:pt x="0" y="0"/>
                </a:moveTo>
                <a:lnTo>
                  <a:pt x="7312268" y="0"/>
                </a:lnTo>
                <a:lnTo>
                  <a:pt x="7312268" y="6858000"/>
                </a:lnTo>
                <a:lnTo>
                  <a:pt x="1345223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656037" y="1014727"/>
            <a:ext cx="3856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/>
                <a:cs typeface="Times New Roman"/>
              </a:rPr>
              <a:t>Биологическая безопасность</a:t>
            </a:r>
            <a:endParaRPr lang="ru-RU" sz="2400" dirty="0">
              <a:solidFill>
                <a:srgbClr val="002060"/>
              </a:solidFill>
              <a:latin typeface="Arial Black"/>
            </a:endParaRPr>
          </a:p>
        </p:txBody>
      </p:sp>
      <p:cxnSp>
        <p:nvCxnSpPr>
          <p:cNvPr id="7" name="Прямая соединительная линия 16"/>
          <p:cNvCxnSpPr>
            <a:cxnSpLocks/>
          </p:cNvCxnSpPr>
          <p:nvPr/>
        </p:nvCxnSpPr>
        <p:spPr bwMode="auto">
          <a:xfrm>
            <a:off x="5979904" y="3071742"/>
            <a:ext cx="866775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19"/>
          <p:cNvSpPr/>
          <p:nvPr/>
        </p:nvSpPr>
        <p:spPr bwMode="auto">
          <a:xfrm>
            <a:off x="216658" y="4158701"/>
            <a:ext cx="53581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 отобрано 2255 проб</a:t>
            </a:r>
            <a:endParaRPr/>
          </a:p>
          <a:p>
            <a:pPr>
              <a:defRPr/>
            </a:pPr>
            <a:r>
              <a:rPr lang="ru-RU" b="1">
                <a:solidFill>
                  <a:srgbClr val="002060"/>
                </a:solidFill>
                <a:latin typeface="Arial Black"/>
                <a:cs typeface="Times New Roman"/>
              </a:rPr>
              <a:t>особо опасных заболеваний не выявлено</a:t>
            </a:r>
            <a:endParaRPr lang="ru-RU">
              <a:solidFill>
                <a:srgbClr val="002060"/>
              </a:solidFill>
              <a:latin typeface="Arial Black"/>
            </a:endParaRPr>
          </a:p>
        </p:txBody>
      </p:sp>
      <p:sp>
        <p:nvSpPr>
          <p:cNvPr id="9" name="Прямоугольник 20"/>
          <p:cNvSpPr/>
          <p:nvPr/>
        </p:nvSpPr>
        <p:spPr bwMode="auto">
          <a:xfrm>
            <a:off x="216657" y="2648269"/>
            <a:ext cx="56446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Black"/>
                <a:cs typeface="Arial"/>
              </a:rPr>
              <a:t>Проведение федерального эпизоотического мониторинга</a:t>
            </a:r>
            <a:endParaRPr lang="ru-RU" sz="2400">
              <a:solidFill>
                <a:srgbClr val="002060"/>
              </a:solidFill>
              <a:latin typeface="Arial Black"/>
              <a:cs typeface="Arial"/>
            </a:endParaRPr>
          </a:p>
        </p:txBody>
      </p:sp>
      <p:sp>
        <p:nvSpPr>
          <p:cNvPr id="10" name="Прямоугольник 21"/>
          <p:cNvSpPr/>
          <p:nvPr/>
        </p:nvSpPr>
        <p:spPr bwMode="auto">
          <a:xfrm>
            <a:off x="220676" y="3657308"/>
            <a:ext cx="5391819" cy="1780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" name="Рисунок 12" descr="img_4840.jpg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5937541" y="764212"/>
            <a:ext cx="2807435" cy="1872208"/>
          </a:xfrm>
          <a:prstGeom prst="rect">
            <a:avLst/>
          </a:prstGeom>
        </p:spPr>
      </p:pic>
      <p:pic>
        <p:nvPicPr>
          <p:cNvPr id="12" name="Рисунок 8" descr="IMG-20200925-WA0003.jpg"/>
          <p:cNvPicPr>
            <a:picLocks noChangeAspect="1"/>
          </p:cNvPicPr>
          <p:nvPr/>
        </p:nvPicPr>
        <p:blipFill>
          <a:blip r:embed="rId3" cstate="print"/>
          <a:stretch/>
        </p:blipFill>
        <p:spPr bwMode="auto">
          <a:xfrm>
            <a:off x="5937541" y="4528033"/>
            <a:ext cx="2807480" cy="2105610"/>
          </a:xfrm>
          <a:prstGeom prst="rect">
            <a:avLst/>
          </a:prstGeom>
        </p:spPr>
      </p:pic>
      <p:pic>
        <p:nvPicPr>
          <p:cNvPr id="13" name="Рисунок 14" descr="930d2372b1b0c8a2484f0f0907789e59.jpg"/>
          <p:cNvPicPr>
            <a:picLocks noChangeAspect="1"/>
          </p:cNvPicPr>
          <p:nvPr/>
        </p:nvPicPr>
        <p:blipFill>
          <a:blip r:embed="rId4" cstate="print"/>
          <a:stretch/>
        </p:blipFill>
        <p:spPr bwMode="auto">
          <a:xfrm>
            <a:off x="8821257" y="2852946"/>
            <a:ext cx="3494355" cy="1964808"/>
          </a:xfrm>
          <a:prstGeom prst="rect">
            <a:avLst/>
          </a:prstGeom>
        </p:spPr>
      </p:pic>
      <p:sp>
        <p:nvSpPr>
          <p:cNvPr id="14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8</a:t>
            </a:fld>
            <a:endParaRPr lang="ru-RU"/>
          </a:p>
        </p:txBody>
      </p:sp>
      <p:pic>
        <p:nvPicPr>
          <p:cNvPr id="15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1384" y="980728"/>
            <a:ext cx="864096" cy="7673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"/>
          <p:cNvSpPr/>
          <p:nvPr/>
        </p:nvSpPr>
        <p:spPr bwMode="auto">
          <a:xfrm>
            <a:off x="5591944" y="0"/>
            <a:ext cx="6740769" cy="6858000"/>
          </a:xfrm>
          <a:custGeom>
            <a:avLst/>
            <a:gdLst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0 w 7312268"/>
              <a:gd name="connsiteY3" fmla="*/ 6858000 h 6858000"/>
              <a:gd name="connsiteX4" fmla="*/ 0 w 7312268"/>
              <a:gd name="connsiteY4" fmla="*/ 0 h 6858000"/>
              <a:gd name="connsiteX0" fmla="*/ 0 w 7312268"/>
              <a:gd name="connsiteY0" fmla="*/ 0 h 6858000"/>
              <a:gd name="connsiteX1" fmla="*/ 7312268 w 7312268"/>
              <a:gd name="connsiteY1" fmla="*/ 0 h 6858000"/>
              <a:gd name="connsiteX2" fmla="*/ 7312268 w 7312268"/>
              <a:gd name="connsiteY2" fmla="*/ 6858000 h 6858000"/>
              <a:gd name="connsiteX3" fmla="*/ 1345223 w 7312268"/>
              <a:gd name="connsiteY3" fmla="*/ 6858000 h 6858000"/>
              <a:gd name="connsiteX4" fmla="*/ 0 w 7312268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2268" h="6858000" extrusionOk="0">
                <a:moveTo>
                  <a:pt x="0" y="0"/>
                </a:moveTo>
                <a:lnTo>
                  <a:pt x="7312268" y="0"/>
                </a:lnTo>
                <a:lnTo>
                  <a:pt x="7312268" y="6858000"/>
                </a:lnTo>
                <a:lnTo>
                  <a:pt x="1345223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6816080" y="332656"/>
            <a:ext cx="47525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Arial Black"/>
                <a:cs typeface="Times New Roman"/>
              </a:rPr>
              <a:t>Африканская чума свиней</a:t>
            </a:r>
            <a:endParaRPr lang="ru-RU" sz="280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8" name="Прямоугольник 19"/>
          <p:cNvSpPr/>
          <p:nvPr/>
        </p:nvSpPr>
        <p:spPr bwMode="auto">
          <a:xfrm>
            <a:off x="191344" y="4581128"/>
            <a:ext cx="5358186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700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На заседаниях рассмотрены вопросы по профилактике и недопущению распространения АЧС и высокопатогенного гриппа птиц. </a:t>
            </a:r>
            <a:r>
              <a:rPr lang="ru-RU" sz="1700" b="1" dirty="0" smtClean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Губернатором Ульяновской области ветеринарной </a:t>
            </a:r>
            <a:r>
              <a:rPr lang="ru-RU" sz="1700" b="1" dirty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службе дано 7 поручений, которые </a:t>
            </a:r>
            <a:r>
              <a:rPr lang="ru-RU" sz="1700" b="1" dirty="0" smtClean="0">
                <a:solidFill>
                  <a:srgbClr val="002060"/>
                </a:solidFill>
                <a:latin typeface="Arial Black"/>
                <a:ea typeface="Calibri"/>
                <a:cs typeface="Times New Roman"/>
              </a:rPr>
              <a:t>исполнены.</a:t>
            </a:r>
            <a:endParaRPr lang="ru-RU" sz="1700" dirty="0">
              <a:solidFill>
                <a:srgbClr val="002060"/>
              </a:solidFill>
              <a:latin typeface="Arial Black"/>
            </a:endParaRPr>
          </a:p>
        </p:txBody>
      </p:sp>
      <p:sp>
        <p:nvSpPr>
          <p:cNvPr id="9" name="Прямоугольник 20"/>
          <p:cNvSpPr/>
          <p:nvPr/>
        </p:nvSpPr>
        <p:spPr bwMode="auto">
          <a:xfrm>
            <a:off x="191344" y="1772816"/>
            <a:ext cx="5644647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700" b="1" dirty="0" smtClean="0">
                <a:solidFill>
                  <a:srgbClr val="002060"/>
                </a:solidFill>
                <a:latin typeface="Arial Black"/>
                <a:cs typeface="Arial"/>
              </a:rPr>
              <a:t>Указом Губернатора Ульяновской области от 13.01.2020 №1, утвержден «План мероприятий по предупреждению и профилактике заноса вируса АЧС на территорию Ульяновской области». Мероприятия выполнены своевременно и в полном объеме</a:t>
            </a:r>
          </a:p>
          <a:p>
            <a:pPr>
              <a:defRPr/>
            </a:pPr>
            <a:endParaRPr lang="ru-RU" sz="800" b="1" dirty="0" smtClean="0">
              <a:solidFill>
                <a:srgbClr val="002060"/>
              </a:solidFill>
              <a:latin typeface="Arial Black"/>
              <a:cs typeface="Arial"/>
            </a:endParaRPr>
          </a:p>
          <a:p>
            <a:pPr>
              <a:defRPr/>
            </a:pPr>
            <a:r>
              <a:rPr lang="ru-RU" sz="1700" b="1" dirty="0" smtClean="0">
                <a:solidFill>
                  <a:srgbClr val="002060"/>
                </a:solidFill>
                <a:latin typeface="Arial Black"/>
                <a:cs typeface="Arial"/>
              </a:rPr>
              <a:t>Проведено </a:t>
            </a:r>
            <a:r>
              <a:rPr lang="ru-RU" sz="1700" b="1" dirty="0">
                <a:solidFill>
                  <a:srgbClr val="002060"/>
                </a:solidFill>
                <a:latin typeface="Arial Black"/>
                <a:cs typeface="Arial"/>
              </a:rPr>
              <a:t>2 заседания Чрезвычайной противоэпизоотической комиссии Ульяновской области</a:t>
            </a:r>
            <a:endParaRPr lang="ru-RU" sz="1700" dirty="0">
              <a:solidFill>
                <a:srgbClr val="002060"/>
              </a:solidFill>
              <a:latin typeface="Arial Black"/>
              <a:cs typeface="Arial"/>
            </a:endParaRPr>
          </a:p>
        </p:txBody>
      </p:sp>
      <p:sp>
        <p:nvSpPr>
          <p:cNvPr id="11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A9A319-CF31-4BA5-BFEA-A54A90E06590}" type="slidenum">
              <a:rPr lang="ru-RU"/>
              <a:pPr>
                <a:defRPr/>
              </a:pPr>
              <a:t>9</a:t>
            </a:fld>
            <a:endParaRPr lang="ru-RU"/>
          </a:p>
        </p:txBody>
      </p:sp>
      <p:pic>
        <p:nvPicPr>
          <p:cNvPr id="15" name="Рисунок 14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07968" y="1412776"/>
            <a:ext cx="3126796" cy="2084725"/>
          </a:xfrm>
          <a:prstGeom prst="rect">
            <a:avLst/>
          </a:prstGeom>
        </p:spPr>
      </p:pic>
      <p:pic>
        <p:nvPicPr>
          <p:cNvPr id="21" name="Рисунок 20" descr="IMG_60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76320" y="1988840"/>
            <a:ext cx="3215680" cy="2340979"/>
          </a:xfrm>
          <a:prstGeom prst="rect">
            <a:avLst/>
          </a:prstGeom>
        </p:spPr>
      </p:pic>
      <p:pic>
        <p:nvPicPr>
          <p:cNvPr id="22" name="Рисунок 21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56040" y="4509120"/>
            <a:ext cx="3005611" cy="206084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 bwMode="auto">
          <a:xfrm>
            <a:off x="1631504" y="548680"/>
            <a:ext cx="3856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/>
                <a:cs typeface="Times New Roman"/>
              </a:rPr>
              <a:t>Биологическая безопасность</a:t>
            </a:r>
            <a:endParaRPr lang="ru-RU" sz="2400" dirty="0">
              <a:solidFill>
                <a:srgbClr val="002060"/>
              </a:solidFill>
              <a:latin typeface="Arial Black"/>
            </a:endParaRPr>
          </a:p>
        </p:txBody>
      </p:sp>
      <p:pic>
        <p:nvPicPr>
          <p:cNvPr id="13" name="Picture 2" descr="https://w7.pngwing.com/pngs/792/703/png-transparent-biological-hazard-symbol-gas-mask-miscellaneous-sign-are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9376" y="476672"/>
            <a:ext cx="936104" cy="831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1693</TotalTime>
  <Words>2576</Words>
  <Application>Microsoft Office PowerPoint</Application>
  <DocSecurity>0</DocSecurity>
  <PresentationFormat>Произвольный</PresentationFormat>
  <Paragraphs>440</Paragraphs>
  <Slides>45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Слайд 1</vt:lpstr>
      <vt:lpstr>Слайд 2</vt:lpstr>
      <vt:lpstr>Результативность деятельности Агентства ветеринарии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Ожидаемые показатели деятельности Агентства ветеринарии в 2022 году</vt:lpstr>
      <vt:lpstr>Слайд 45</vt:lpstr>
    </vt:vector>
  </TitlesOfParts>
  <Company>SPecialiST RePack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Кузьмина Любовь Дмитриевна</dc:creator>
  <cp:lastModifiedBy>user</cp:lastModifiedBy>
  <cp:revision>279</cp:revision>
  <cp:lastPrinted>2022-01-17T12:45:24Z</cp:lastPrinted>
  <dcterms:created xsi:type="dcterms:W3CDTF">2020-01-21T07:51:44Z</dcterms:created>
  <dcterms:modified xsi:type="dcterms:W3CDTF">2022-02-16T11:03:58Z</dcterms:modified>
  <dc:identifier/>
  <dc:language/>
  <cp:version/>
</cp:coreProperties>
</file>