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409" r:id="rId2"/>
    <p:sldId id="476" r:id="rId3"/>
    <p:sldId id="479" r:id="rId4"/>
    <p:sldId id="478" r:id="rId5"/>
    <p:sldId id="441" r:id="rId6"/>
    <p:sldId id="442" r:id="rId7"/>
    <p:sldId id="480" r:id="rId8"/>
    <p:sldId id="474" r:id="rId9"/>
    <p:sldId id="473" r:id="rId10"/>
    <p:sldId id="444" r:id="rId11"/>
    <p:sldId id="446" r:id="rId12"/>
    <p:sldId id="482" r:id="rId13"/>
    <p:sldId id="483" r:id="rId14"/>
    <p:sldId id="484" r:id="rId15"/>
    <p:sldId id="485" r:id="rId16"/>
    <p:sldId id="486" r:id="rId17"/>
    <p:sldId id="487" r:id="rId18"/>
    <p:sldId id="488" r:id="rId19"/>
    <p:sldId id="449" r:id="rId20"/>
    <p:sldId id="494" r:id="rId21"/>
    <p:sldId id="491" r:id="rId22"/>
    <p:sldId id="492" r:id="rId23"/>
    <p:sldId id="493" r:id="rId24"/>
    <p:sldId id="495" r:id="rId25"/>
    <p:sldId id="496" r:id="rId26"/>
    <p:sldId id="497" r:id="rId27"/>
    <p:sldId id="452" r:id="rId28"/>
    <p:sldId id="453" r:id="rId29"/>
    <p:sldId id="454" r:id="rId30"/>
    <p:sldId id="455" r:id="rId31"/>
    <p:sldId id="456" r:id="rId32"/>
    <p:sldId id="457" r:id="rId33"/>
    <p:sldId id="458" r:id="rId34"/>
    <p:sldId id="463" r:id="rId35"/>
    <p:sldId id="507" r:id="rId36"/>
    <p:sldId id="508" r:id="rId37"/>
    <p:sldId id="459" r:id="rId38"/>
    <p:sldId id="509" r:id="rId39"/>
    <p:sldId id="514" r:id="rId40"/>
    <p:sldId id="466" r:id="rId41"/>
    <p:sldId id="510" r:id="rId42"/>
    <p:sldId id="511" r:id="rId43"/>
    <p:sldId id="512" r:id="rId44"/>
    <p:sldId id="513" r:id="rId45"/>
    <p:sldId id="461" r:id="rId46"/>
    <p:sldId id="428" r:id="rId47"/>
    <p:sldId id="435" r:id="rId48"/>
    <p:sldId id="498" r:id="rId49"/>
    <p:sldId id="499" r:id="rId50"/>
    <p:sldId id="489" r:id="rId51"/>
    <p:sldId id="431" r:id="rId52"/>
    <p:sldId id="433" r:id="rId53"/>
    <p:sldId id="419" r:id="rId54"/>
    <p:sldId id="420" r:id="rId55"/>
    <p:sldId id="490" r:id="rId56"/>
    <p:sldId id="506" r:id="rId57"/>
    <p:sldId id="500" r:id="rId58"/>
    <p:sldId id="505" r:id="rId59"/>
  </p:sldIdLst>
  <p:sldSz cx="9144000" cy="6858000" type="screen4x3"/>
  <p:notesSz cx="6735763" cy="9866313"/>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61B8FF"/>
    <a:srgbClr val="3366CC"/>
    <a:srgbClr val="33CCFF"/>
    <a:srgbClr val="7063A9"/>
    <a:srgbClr val="008080"/>
    <a:srgbClr val="5F5F5F"/>
    <a:srgbClr val="33333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159" autoAdjust="0"/>
    <p:restoredTop sz="91773" autoAdjust="0"/>
  </p:normalViewPr>
  <p:slideViewPr>
    <p:cSldViewPr>
      <p:cViewPr>
        <p:scale>
          <a:sx n="91" d="100"/>
          <a:sy n="91" d="100"/>
        </p:scale>
        <p:origin x="-2214" y="-5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61BA32-4D0F-4C6A-927B-5437B270A9E3}" type="doc">
      <dgm:prSet loTypeId="urn:microsoft.com/office/officeart/2005/8/layout/vList4#1" loCatId="list" qsTypeId="urn:microsoft.com/office/officeart/2005/8/quickstyle/simple1#3" qsCatId="simple" csTypeId="urn:microsoft.com/office/officeart/2005/8/colors/accent1_2#3" csCatId="accent1" phldr="1"/>
      <dgm:spPr/>
      <dgm:t>
        <a:bodyPr/>
        <a:lstStyle/>
        <a:p>
          <a:endParaRPr lang="ru-RU"/>
        </a:p>
      </dgm:t>
    </dgm:pt>
    <dgm:pt modelId="{B84A041E-D3C2-4420-8742-2D91373A006F}" type="pres">
      <dgm:prSet presAssocID="{B261BA32-4D0F-4C6A-927B-5437B270A9E3}" presName="linear" presStyleCnt="0">
        <dgm:presLayoutVars>
          <dgm:dir/>
          <dgm:resizeHandles val="exact"/>
        </dgm:presLayoutVars>
      </dgm:prSet>
      <dgm:spPr/>
      <dgm:t>
        <a:bodyPr/>
        <a:lstStyle/>
        <a:p>
          <a:endParaRPr lang="ru-RU"/>
        </a:p>
      </dgm:t>
    </dgm:pt>
  </dgm:ptLst>
  <dgm:cxnLst>
    <dgm:cxn modelId="{2D1E05A9-B144-4ECA-A352-31A0917FFE8F}" type="presOf" srcId="{B261BA32-4D0F-4C6A-927B-5437B270A9E3}" destId="{B84A041E-D3C2-4420-8742-2D91373A006F}" srcOrd="0"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61BA32-4D0F-4C6A-927B-5437B270A9E3}" type="doc">
      <dgm:prSet loTypeId="urn:microsoft.com/office/officeart/2005/8/layout/vList4#1" loCatId="list" qsTypeId="urn:microsoft.com/office/officeart/2005/8/quickstyle/simple1#4" qsCatId="simple" csTypeId="urn:microsoft.com/office/officeart/2005/8/colors/accent1_2#4" csCatId="accent1" phldr="1"/>
      <dgm:spPr/>
      <dgm:t>
        <a:bodyPr/>
        <a:lstStyle/>
        <a:p>
          <a:endParaRPr lang="ru-RU"/>
        </a:p>
      </dgm:t>
    </dgm:pt>
    <dgm:pt modelId="{B84A041E-D3C2-4420-8742-2D91373A006F}" type="pres">
      <dgm:prSet presAssocID="{B261BA32-4D0F-4C6A-927B-5437B270A9E3}" presName="linear" presStyleCnt="0">
        <dgm:presLayoutVars>
          <dgm:dir/>
          <dgm:resizeHandles val="exact"/>
        </dgm:presLayoutVars>
      </dgm:prSet>
      <dgm:spPr/>
      <dgm:t>
        <a:bodyPr/>
        <a:lstStyle/>
        <a:p>
          <a:endParaRPr lang="ru-RU"/>
        </a:p>
      </dgm:t>
    </dgm:pt>
  </dgm:ptLst>
  <dgm:cxnLst>
    <dgm:cxn modelId="{03EE93CA-ED33-4A05-8248-54E425ACACCF}" type="presOf" srcId="{B261BA32-4D0F-4C6A-927B-5437B270A9E3}" destId="{B84A041E-D3C2-4420-8742-2D91373A006F}" srcOrd="0"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5300"/>
          </a:xfrm>
          <a:prstGeom prst="rect">
            <a:avLst/>
          </a:prstGeom>
        </p:spPr>
        <p:txBody>
          <a:bodyPr vert="horz" lIns="90880" tIns="45440" rIns="90880" bIns="4544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14763" y="0"/>
            <a:ext cx="2919412" cy="495300"/>
          </a:xfrm>
          <a:prstGeom prst="rect">
            <a:avLst/>
          </a:prstGeom>
        </p:spPr>
        <p:txBody>
          <a:bodyPr vert="horz" lIns="90880" tIns="45440" rIns="90880" bIns="45440" rtlCol="0"/>
          <a:lstStyle>
            <a:lvl1pPr algn="r" eaLnBrk="1" fontAlgn="auto" hangingPunct="1">
              <a:spcBef>
                <a:spcPts val="0"/>
              </a:spcBef>
              <a:spcAft>
                <a:spcPts val="0"/>
              </a:spcAft>
              <a:defRPr sz="1200">
                <a:latin typeface="+mn-lt"/>
                <a:cs typeface="+mn-cs"/>
              </a:defRPr>
            </a:lvl1pPr>
          </a:lstStyle>
          <a:p>
            <a:pPr>
              <a:defRPr/>
            </a:pPr>
            <a:fld id="{E620B156-A155-4A12-BB2B-A8FA5EAF83B5}" type="datetimeFigureOut">
              <a:rPr lang="ru-RU"/>
              <a:pPr>
                <a:defRPr/>
              </a:pPr>
              <a:t>22.03.2019</a:t>
            </a:fld>
            <a:endParaRPr lang="ru-RU"/>
          </a:p>
        </p:txBody>
      </p:sp>
      <p:sp>
        <p:nvSpPr>
          <p:cNvPr id="4" name="Образ слайда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0880" tIns="45440" rIns="90880" bIns="45440" rtlCol="0" anchor="ctr"/>
          <a:lstStyle/>
          <a:p>
            <a:pPr lvl="0"/>
            <a:endParaRPr lang="ru-RU" noProof="0"/>
          </a:p>
        </p:txBody>
      </p:sp>
      <p:sp>
        <p:nvSpPr>
          <p:cNvPr id="5" name="Заметки 4"/>
          <p:cNvSpPr>
            <a:spLocks noGrp="1"/>
          </p:cNvSpPr>
          <p:nvPr>
            <p:ph type="body" sz="quarter" idx="3"/>
          </p:nvPr>
        </p:nvSpPr>
        <p:spPr>
          <a:xfrm>
            <a:off x="673100" y="4686300"/>
            <a:ext cx="5389563" cy="4440238"/>
          </a:xfrm>
          <a:prstGeom prst="rect">
            <a:avLst/>
          </a:prstGeom>
        </p:spPr>
        <p:txBody>
          <a:bodyPr vert="horz" lIns="90880" tIns="45440" rIns="90880" bIns="4544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69425"/>
            <a:ext cx="2919413" cy="495300"/>
          </a:xfrm>
          <a:prstGeom prst="rect">
            <a:avLst/>
          </a:prstGeom>
        </p:spPr>
        <p:txBody>
          <a:bodyPr vert="horz" lIns="90880" tIns="45440" rIns="90880" bIns="4544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14763" y="9369425"/>
            <a:ext cx="2919412" cy="495300"/>
          </a:xfrm>
          <a:prstGeom prst="rect">
            <a:avLst/>
          </a:prstGeom>
        </p:spPr>
        <p:txBody>
          <a:bodyPr vert="horz" wrap="square" lIns="90880" tIns="45440" rIns="90880" bIns="45440" numCol="1" anchor="b" anchorCtr="0" compatLnSpc="1">
            <a:prstTxWarp prst="textNoShape">
              <a:avLst/>
            </a:prstTxWarp>
          </a:bodyPr>
          <a:lstStyle>
            <a:lvl1pPr algn="r" eaLnBrk="1" hangingPunct="1">
              <a:defRPr sz="1200"/>
            </a:lvl1pPr>
          </a:lstStyle>
          <a:p>
            <a:pPr>
              <a:defRPr/>
            </a:pPr>
            <a:fld id="{F13DF787-F459-40BB-8C5E-CC9FFFBF5AA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noTextEdi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5843" name="Номер слайда 3"/>
          <p:cNvSpPr>
            <a:spLocks noGrp="1"/>
          </p:cNvSpPr>
          <p:nvPr>
            <p:ph type="sldNum" sz="quarter" idx="5"/>
          </p:nvPr>
        </p:nvSpPr>
        <p:spPr bwMode="auto">
          <a:noFill/>
          <a:ln>
            <a:miter lim="800000"/>
            <a:headEnd/>
            <a:tailEnd/>
          </a:ln>
        </p:spPr>
        <p:txBody>
          <a:bodyPr/>
          <a:lstStyle/>
          <a:p>
            <a:fld id="{14B97400-03B4-4411-962B-3E120FBA58DF}" type="slidenum">
              <a:rPr lang="ru-RU" altLang="ru-RU" smtClean="0"/>
              <a:pPr/>
              <a:t>21</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bwMode="auto">
          <a:noFill/>
          <a:ln>
            <a:solidFill>
              <a:srgbClr val="000000"/>
            </a:solidFill>
            <a:miter lim="800000"/>
            <a:headEnd/>
            <a:tailEnd/>
          </a:ln>
        </p:spPr>
      </p:sp>
      <p:sp>
        <p:nvSpPr>
          <p:cNvPr id="65538"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65539" name="Номер слайда 3"/>
          <p:cNvSpPr>
            <a:spLocks noGrp="1"/>
          </p:cNvSpPr>
          <p:nvPr>
            <p:ph type="sldNum" sz="quarter" idx="5"/>
          </p:nvPr>
        </p:nvSpPr>
        <p:spPr bwMode="auto">
          <a:noFill/>
          <a:ln>
            <a:miter lim="800000"/>
            <a:headEnd/>
            <a:tailEnd/>
          </a:ln>
        </p:spPr>
        <p:txBody>
          <a:bodyPr/>
          <a:lstStyle/>
          <a:p>
            <a:fld id="{2CDDCC2E-86C6-4B81-92FD-13447D69BB47}" type="slidenum">
              <a:rPr lang="ru-RU" altLang="ru-RU" smtClean="0"/>
              <a:pPr/>
              <a:t>49</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Образ слайда 1"/>
          <p:cNvSpPr>
            <a:spLocks noGrp="1" noRot="1" noChangeAspect="1"/>
          </p:cNvSpPr>
          <p:nvPr>
            <p:ph type="sldImg"/>
          </p:nvPr>
        </p:nvSpPr>
        <p:spPr bwMode="auto">
          <a:noFill/>
          <a:ln>
            <a:solidFill>
              <a:srgbClr val="000000"/>
            </a:solidFill>
            <a:miter lim="800000"/>
            <a:headEnd/>
            <a:tailEnd/>
          </a:ln>
        </p:spPr>
      </p:sp>
      <p:sp>
        <p:nvSpPr>
          <p:cNvPr id="69634"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69635" name="Номер слайда 3"/>
          <p:cNvSpPr>
            <a:spLocks noGrp="1"/>
          </p:cNvSpPr>
          <p:nvPr>
            <p:ph type="sldNum" sz="quarter" idx="5"/>
          </p:nvPr>
        </p:nvSpPr>
        <p:spPr bwMode="auto">
          <a:noFill/>
          <a:ln>
            <a:miter lim="800000"/>
            <a:headEnd/>
            <a:tailEnd/>
          </a:ln>
        </p:spPr>
        <p:txBody>
          <a:bodyPr/>
          <a:lstStyle/>
          <a:p>
            <a:fld id="{72A1AAF4-63EF-4403-9517-6E063CF62DD9}" type="slidenum">
              <a:rPr lang="ru-RU" altLang="ru-RU" smtClean="0"/>
              <a:pPr/>
              <a:t>52</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2EE322D-9014-407A-B0A9-DB87F2CCB461}" type="datetimeFigureOut">
              <a:rPr lang="ru-RU"/>
              <a:pPr>
                <a:defRPr/>
              </a:pPr>
              <a:t>22.03.2019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39C1ED5-E930-4B4B-907C-06D65C61BBE3}"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F61FBEE-B3F1-40C3-9DC4-70FA149FCE03}" type="datetimeFigureOut">
              <a:rPr lang="ru-RU"/>
              <a:pPr>
                <a:defRPr/>
              </a:pPr>
              <a:t>22.03.2019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F829F2-08A8-40EF-AFF9-585C6813C5B5}"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B42BA04-2B33-4680-9394-1AE197137A71}" type="datetimeFigureOut">
              <a:rPr lang="ru-RU"/>
              <a:pPr>
                <a:defRPr/>
              </a:pPr>
              <a:t>22.03.2019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24F2D0-1A08-45C1-9BC3-968C65B482C8}"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79E42CB-9B5D-4D38-967D-CEEB14E4996F}" type="datetimeFigureOut">
              <a:rPr lang="ru-RU"/>
              <a:pPr>
                <a:defRPr/>
              </a:pPr>
              <a:t>22.03.2019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E5D673D-2A38-48B9-9EAF-089D53687DBB}"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81FE00D-4236-46D5-BB59-B9FA6028906F}" type="datetimeFigureOut">
              <a:rPr lang="ru-RU"/>
              <a:pPr>
                <a:defRPr/>
              </a:pPr>
              <a:t>22.03.2019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05BC152-986D-4C5E-8AA5-47BB52FBEF8B}" type="slidenum">
              <a:rPr lang="ru-RU" altLang="ru-RU"/>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EFDED8E-43BA-4DC4-B722-837BD0B4F23C}" type="datetimeFigureOut">
              <a:rPr lang="ru-RU"/>
              <a:pPr>
                <a:defRPr/>
              </a:pPr>
              <a:t>22.03.2019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172F0DA-C56E-4338-A181-29B2FCB657F1}"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ED6D3CA-8796-4A51-8278-606B78E0DDA6}" type="datetimeFigureOut">
              <a:rPr lang="ru-RU"/>
              <a:pPr>
                <a:defRPr/>
              </a:pPr>
              <a:t>22.03.2019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9739B84-5CE7-43EB-AD5D-D8C5E420F6E9}" type="slidenum">
              <a:rPr lang="ru-RU" altLang="ru-RU"/>
              <a:pPr>
                <a:defRPr/>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3E988D6-F47A-496D-8206-64A109D9160A}" type="datetimeFigureOut">
              <a:rPr lang="ru-RU"/>
              <a:pPr>
                <a:defRPr/>
              </a:pPr>
              <a:t>22.03.2019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0E343A9-0EC6-42E7-B8DF-A0B131FBD191}"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96D4EFE-1844-4C2C-96CF-360A566C9CA0}" type="datetimeFigureOut">
              <a:rPr lang="ru-RU"/>
              <a:pPr>
                <a:defRPr/>
              </a:pPr>
              <a:t>22.03.2019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3CA323C-4700-4ED1-B6C8-845B82CA362B}"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C7AB15C-693C-49BD-B3AF-255A334823F6}" type="datetimeFigureOut">
              <a:rPr lang="ru-RU"/>
              <a:pPr>
                <a:defRPr/>
              </a:pPr>
              <a:t>22.03.2019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9948FDD-6E65-4013-9594-774F7EEC738C}"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4554090-D856-49B5-B9E0-7616BE35759B}" type="datetimeFigureOut">
              <a:rPr lang="ru-RU"/>
              <a:pPr>
                <a:defRPr/>
              </a:pPr>
              <a:t>22.03.2019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D09B535-96D8-4481-B0BA-76F5B40C04AD}"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27A56DC-6785-4552-AAE4-9F885137C6C5}" type="datetimeFigureOut">
              <a:rPr lang="ru-RU"/>
              <a:pPr>
                <a:defRPr/>
              </a:pPr>
              <a:t>22.03.2019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DE44E0F-CAD5-4DED-9464-4DB941C58EC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8.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8.xml"/><Relationship Id="rId1" Type="http://schemas.openxmlformats.org/officeDocument/2006/relationships/vmlDrawing" Target="../drawings/vmlDrawing9.v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4.bin"/><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p:cNvPicPr>
            <a:picLocks noChangeAspect="1"/>
          </p:cNvPicPr>
          <p:nvPr/>
        </p:nvPicPr>
        <p:blipFill>
          <a:blip r:embed="rId2"/>
          <a:srcRect/>
          <a:stretch>
            <a:fillRect/>
          </a:stretch>
        </p:blipFill>
        <p:spPr bwMode="auto">
          <a:xfrm>
            <a:off x="-65088" y="-90488"/>
            <a:ext cx="9232901" cy="6948488"/>
          </a:xfrm>
          <a:prstGeom prst="rect">
            <a:avLst/>
          </a:prstGeom>
          <a:noFill/>
          <a:ln w="9525">
            <a:noFill/>
            <a:miter lim="800000"/>
            <a:headEnd/>
            <a:tailEnd/>
          </a:ln>
        </p:spPr>
      </p:pic>
      <p:sp>
        <p:nvSpPr>
          <p:cNvPr id="5" name="TextBox 4"/>
          <p:cNvSpPr txBox="1"/>
          <p:nvPr/>
        </p:nvSpPr>
        <p:spPr>
          <a:xfrm>
            <a:off x="3203575" y="-14288"/>
            <a:ext cx="5616575" cy="1077913"/>
          </a:xfrm>
          <a:prstGeom prst="rect">
            <a:avLst/>
          </a:prstGeom>
          <a:noFill/>
        </p:spPr>
        <p:txBody>
          <a:bodyPr>
            <a:spAutoFit/>
          </a:bodyPr>
          <a:lstStyle/>
          <a:p>
            <a:pPr>
              <a:defRPr/>
            </a:pPr>
            <a:r>
              <a:rPr lang="ru-RU" sz="4000" b="1" dirty="0">
                <a:solidFill>
                  <a:schemeClr val="tx2">
                    <a:lumMod val="20000"/>
                    <a:lumOff val="80000"/>
                  </a:schemeClr>
                </a:solidFill>
              </a:rPr>
              <a:t>УЛЬЯНОВСКАЯ ОБЛАСТЬ</a:t>
            </a:r>
          </a:p>
          <a:p>
            <a:pPr algn="r">
              <a:defRPr/>
            </a:pPr>
            <a:r>
              <a:rPr lang="ru-RU" sz="2400" i="1" dirty="0">
                <a:solidFill>
                  <a:schemeClr val="tx2">
                    <a:lumMod val="20000"/>
                    <a:lumOff val="80000"/>
                  </a:schemeClr>
                </a:solidFill>
              </a:rPr>
              <a:t>регион возможностей</a:t>
            </a:r>
          </a:p>
        </p:txBody>
      </p:sp>
      <p:sp>
        <p:nvSpPr>
          <p:cNvPr id="14339" name="TextBox 5"/>
          <p:cNvSpPr txBox="1">
            <a:spLocks noChangeArrowheads="1"/>
          </p:cNvSpPr>
          <p:nvPr/>
        </p:nvSpPr>
        <p:spPr bwMode="auto">
          <a:xfrm>
            <a:off x="66675" y="1916113"/>
            <a:ext cx="9077325" cy="1077912"/>
          </a:xfrm>
          <a:prstGeom prst="rect">
            <a:avLst/>
          </a:prstGeom>
          <a:noFill/>
          <a:ln w="9525">
            <a:noFill/>
            <a:miter lim="800000"/>
            <a:headEnd/>
            <a:tailEnd/>
          </a:ln>
        </p:spPr>
        <p:txBody>
          <a:bodyPr>
            <a:spAutoFit/>
          </a:bodyPr>
          <a:lstStyle/>
          <a:p>
            <a:pPr algn="ctr"/>
            <a:r>
              <a:rPr lang="ru-RU" altLang="ru-RU" sz="3200" b="1">
                <a:solidFill>
                  <a:schemeClr val="bg1"/>
                </a:solidFill>
                <a:latin typeface="Times New Roman" pitchFamily="18" charset="0"/>
                <a:cs typeface="Times New Roman" pitchFamily="18" charset="0"/>
              </a:rPr>
              <a:t>Жилищно-коммунальное хозяйство</a:t>
            </a:r>
          </a:p>
          <a:p>
            <a:pPr algn="ctr"/>
            <a:r>
              <a:rPr lang="ru-RU" altLang="ru-RU" sz="3200" b="1">
                <a:solidFill>
                  <a:schemeClr val="bg1"/>
                </a:solidFill>
                <a:latin typeface="Times New Roman" pitchFamily="18" charset="0"/>
                <a:cs typeface="Times New Roman" pitchFamily="18" charset="0"/>
              </a:rPr>
              <a:t>Итоги работы в 2018 году и задачи 2019 года</a:t>
            </a:r>
          </a:p>
        </p:txBody>
      </p:sp>
      <p:pic>
        <p:nvPicPr>
          <p:cNvPr id="14340" name="Объект 4"/>
          <p:cNvPicPr>
            <a:picLocks noChangeAspect="1"/>
          </p:cNvPicPr>
          <p:nvPr/>
        </p:nvPicPr>
        <p:blipFill>
          <a:blip r:embed="rId3"/>
          <a:srcRect/>
          <a:stretch>
            <a:fillRect/>
          </a:stretch>
        </p:blipFill>
        <p:spPr bwMode="auto">
          <a:xfrm>
            <a:off x="0" y="-41275"/>
            <a:ext cx="1290638" cy="1219200"/>
          </a:xfrm>
          <a:prstGeom prst="rect">
            <a:avLst/>
          </a:prstGeom>
          <a:noFill/>
          <a:ln w="9525">
            <a:noFill/>
            <a:miter lim="800000"/>
            <a:headEnd/>
            <a:tailEnd/>
          </a:ln>
        </p:spPr>
      </p:pic>
      <p:sp>
        <p:nvSpPr>
          <p:cNvPr id="14341" name="TextBox 3"/>
          <p:cNvSpPr txBox="1">
            <a:spLocks noChangeArrowheads="1"/>
          </p:cNvSpPr>
          <p:nvPr/>
        </p:nvSpPr>
        <p:spPr bwMode="auto">
          <a:xfrm>
            <a:off x="1131888" y="1149350"/>
            <a:ext cx="7037387" cy="830263"/>
          </a:xfrm>
          <a:prstGeom prst="rect">
            <a:avLst/>
          </a:prstGeom>
          <a:noFill/>
          <a:ln w="9525">
            <a:noFill/>
            <a:miter lim="800000"/>
            <a:headEnd/>
            <a:tailEnd/>
          </a:ln>
        </p:spPr>
        <p:txBody>
          <a:bodyPr wrap="none">
            <a:spAutoFit/>
          </a:bodyPr>
          <a:lstStyle/>
          <a:p>
            <a:pPr algn="ctr"/>
            <a:r>
              <a:rPr lang="ru-RU" altLang="ru-RU" sz="2400">
                <a:solidFill>
                  <a:schemeClr val="bg1"/>
                </a:solidFill>
                <a:latin typeface="Times New Roman" pitchFamily="18" charset="0"/>
                <a:cs typeface="Times New Roman" pitchFamily="18" charset="0"/>
              </a:rPr>
              <a:t>Министерство энергетики, ЖКК и городской среды </a:t>
            </a:r>
          </a:p>
          <a:p>
            <a:pPr algn="ctr"/>
            <a:r>
              <a:rPr lang="ru-RU" altLang="ru-RU" sz="2400">
                <a:solidFill>
                  <a:schemeClr val="bg1"/>
                </a:solidFill>
                <a:latin typeface="Times New Roman" pitchFamily="18" charset="0"/>
                <a:cs typeface="Times New Roman" pitchFamily="18" charset="0"/>
              </a:rPr>
              <a:t>Ульяновской области</a:t>
            </a:r>
          </a:p>
        </p:txBody>
      </p:sp>
      <p:pic>
        <p:nvPicPr>
          <p:cNvPr id="3079" name="Picture 9" descr="http://www.fashnstroigrad.com/wp-content/uploads/2016/04/%D0%A2%D0%B5%D0%BF%D0%BB%D0%BE%D1%81%D0%BD%D0%B0%D0%B1%D0%B6%D0%B5%D0%BD%D0%B8%D1%8F.jpg"/>
          <p:cNvPicPr>
            <a:picLocks noChangeAspect="1" noChangeArrowheads="1"/>
          </p:cNvPicPr>
          <p:nvPr/>
        </p:nvPicPr>
        <p:blipFill>
          <a:blip r:embed="rId4">
            <a:extLst>
              <a:ext uri="{BEBA8EAE-BF5A-486C-A8C5-ECC9F3942E4B}"/>
              <a:ext uri="{28A0092B-C50C-407E-A947-70E740481C1C}"/>
            </a:extLst>
          </a:blip>
          <a:srcRect/>
          <a:stretch>
            <a:fillRect/>
          </a:stretch>
        </p:blipFill>
        <p:spPr bwMode="auto">
          <a:xfrm>
            <a:off x="252221" y="3068960"/>
            <a:ext cx="3205162" cy="2520280"/>
          </a:xfrm>
          <a:prstGeom prst="rect">
            <a:avLst/>
          </a:prstGeom>
          <a:ln>
            <a:noFill/>
          </a:ln>
          <a:effectLst>
            <a:softEdge rad="112500"/>
          </a:effectLst>
          <a:extLst>
            <a:ext uri="{909E8E84-426E-40DD-AFC4-6F175D3DCCD1}"/>
            <a:ext uri="{91240B29-F687-4F45-9708-019B960494DF}"/>
          </a:extLst>
        </p:spPr>
      </p:pic>
      <p:pic>
        <p:nvPicPr>
          <p:cNvPr id="3080" name="Picture 8"/>
          <p:cNvPicPr>
            <a:picLocks noChangeAspect="1" noChangeArrowheads="1"/>
          </p:cNvPicPr>
          <p:nvPr/>
        </p:nvPicPr>
        <p:blipFill>
          <a:blip r:embed="rId5">
            <a:extLst>
              <a:ext uri="{BEBA8EAE-BF5A-486C-A8C5-ECC9F3942E4B}"/>
              <a:ext uri="{28A0092B-C50C-407E-A947-70E740481C1C}"/>
            </a:extLst>
          </a:blip>
          <a:srcRect/>
          <a:stretch>
            <a:fillRect/>
          </a:stretch>
        </p:blipFill>
        <p:spPr bwMode="auto">
          <a:xfrm>
            <a:off x="3457383" y="2993331"/>
            <a:ext cx="2833688" cy="2595909"/>
          </a:xfrm>
          <a:prstGeom prst="rect">
            <a:avLst/>
          </a:prstGeom>
          <a:ln>
            <a:noFill/>
          </a:ln>
          <a:effectLst>
            <a:softEdge rad="112500"/>
          </a:effectLst>
          <a:extLst>
            <a:ext uri="{909E8E84-426E-40DD-AFC4-6F175D3DCCD1}"/>
            <a:ext uri="{91240B29-F687-4F45-9708-019B960494DF}"/>
          </a:extLst>
        </p:spPr>
      </p:pic>
      <p:pic>
        <p:nvPicPr>
          <p:cNvPr id="3081" name="Picture 9"/>
          <p:cNvPicPr>
            <a:picLocks noChangeAspect="1" noChangeArrowheads="1"/>
          </p:cNvPicPr>
          <p:nvPr/>
        </p:nvPicPr>
        <p:blipFill>
          <a:blip r:embed="rId6">
            <a:extLst>
              <a:ext uri="{BEBA8EAE-BF5A-486C-A8C5-ECC9F3942E4B}"/>
              <a:ext uri="{28A0092B-C50C-407E-A947-70E740481C1C}"/>
            </a:extLst>
          </a:blip>
          <a:srcRect/>
          <a:stretch>
            <a:fillRect/>
          </a:stretch>
        </p:blipFill>
        <p:spPr bwMode="auto">
          <a:xfrm>
            <a:off x="6321523" y="2993331"/>
            <a:ext cx="2665412" cy="2579348"/>
          </a:xfrm>
          <a:prstGeom prst="rect">
            <a:avLst/>
          </a:prstGeom>
          <a:ln>
            <a:noFill/>
          </a:ln>
          <a:effectLst>
            <a:softEdge rad="112500"/>
          </a:effectLst>
          <a:extLst>
            <a:ext uri="{909E8E84-426E-40DD-AFC4-6F175D3DCCD1}"/>
            <a:ext uri="{91240B29-F687-4F45-9708-019B960494DF}"/>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23554" name="TextBox 4"/>
          <p:cNvSpPr txBox="1">
            <a:spLocks noChangeArrowheads="1"/>
          </p:cNvSpPr>
          <p:nvPr/>
        </p:nvSpPr>
        <p:spPr bwMode="auto">
          <a:xfrm>
            <a:off x="896938"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23555" name="Прямоугольник 1"/>
          <p:cNvSpPr>
            <a:spLocks noChangeArrowheads="1"/>
          </p:cNvSpPr>
          <p:nvPr/>
        </p:nvSpPr>
        <p:spPr bwMode="auto">
          <a:xfrm>
            <a:off x="5762625" y="6362700"/>
            <a:ext cx="3198813" cy="461963"/>
          </a:xfrm>
          <a:prstGeom prst="rect">
            <a:avLst/>
          </a:prstGeom>
          <a:noFill/>
          <a:ln w="9525">
            <a:noFill/>
            <a:miter lim="800000"/>
            <a:headEnd/>
            <a:tailEnd/>
          </a:ln>
        </p:spPr>
        <p:txBody>
          <a:bodyPr wrap="none">
            <a:spAutoFit/>
          </a:bodyPr>
          <a:lstStyle/>
          <a:p>
            <a:pPr lvl="1"/>
            <a:r>
              <a:rPr lang="ru-RU" altLang="ru-RU" sz="2400" b="1">
                <a:latin typeface="Arial" charset="0"/>
              </a:rPr>
              <a:t>Теплоснабжение</a:t>
            </a:r>
            <a:endParaRPr lang="ru-RU" altLang="ru-RU" sz="2400">
              <a:latin typeface="Arial" charset="0"/>
            </a:endParaRPr>
          </a:p>
        </p:txBody>
      </p:sp>
      <p:pic>
        <p:nvPicPr>
          <p:cNvPr id="23556" name="Picture 2" descr="https://im2-tub-ru.yandex.net/i?id=088ec5e446e2130e7d0aac0ddc9ce9a2-l&amp;n=13"/>
          <p:cNvPicPr>
            <a:picLocks noChangeAspect="1" noChangeArrowheads="1"/>
          </p:cNvPicPr>
          <p:nvPr/>
        </p:nvPicPr>
        <p:blipFill>
          <a:blip r:embed="rId3"/>
          <a:srcRect/>
          <a:stretch>
            <a:fillRect/>
          </a:stretch>
        </p:blipFill>
        <p:spPr bwMode="auto">
          <a:xfrm>
            <a:off x="155575" y="1143000"/>
            <a:ext cx="4773613" cy="3214688"/>
          </a:xfrm>
          <a:prstGeom prst="rect">
            <a:avLst/>
          </a:prstGeom>
          <a:noFill/>
          <a:ln w="9525">
            <a:noFill/>
            <a:miter lim="800000"/>
            <a:headEnd/>
            <a:tailEnd/>
          </a:ln>
        </p:spPr>
      </p:pic>
      <p:sp>
        <p:nvSpPr>
          <p:cNvPr id="23557" name="TextBox 9"/>
          <p:cNvSpPr txBox="1">
            <a:spLocks noChangeArrowheads="1"/>
          </p:cNvSpPr>
          <p:nvPr/>
        </p:nvSpPr>
        <p:spPr bwMode="auto">
          <a:xfrm>
            <a:off x="4964113" y="977900"/>
            <a:ext cx="3960812" cy="3416300"/>
          </a:xfrm>
          <a:prstGeom prst="rect">
            <a:avLst/>
          </a:prstGeom>
          <a:noFill/>
          <a:ln w="9525">
            <a:noFill/>
            <a:miter lim="800000"/>
            <a:headEnd/>
            <a:tailEnd/>
          </a:ln>
        </p:spPr>
        <p:txBody>
          <a:bodyPr>
            <a:spAutoFit/>
          </a:bodyPr>
          <a:lstStyle/>
          <a:p>
            <a:pPr algn="just"/>
            <a:r>
              <a:rPr lang="ru-RU" altLang="ru-RU">
                <a:solidFill>
                  <a:schemeClr val="tx2"/>
                </a:solidFill>
                <a:latin typeface="Arial" charset="0"/>
              </a:rPr>
              <a:t>Основным региональным государственным «оператором» ТЭК Ульяновской области является  ОГКП «Корпорация развития коммунального комплекса Ульяновской области»,</a:t>
            </a:r>
          </a:p>
          <a:p>
            <a:pPr algn="just"/>
            <a:r>
              <a:rPr lang="ru-RU" altLang="ru-RU">
                <a:solidFill>
                  <a:schemeClr val="tx2"/>
                </a:solidFill>
                <a:latin typeface="Arial" charset="0"/>
              </a:rPr>
              <a:t> включающий на данный момент 197 теплоисточников</a:t>
            </a:r>
          </a:p>
          <a:p>
            <a:pPr algn="just"/>
            <a:r>
              <a:rPr lang="ru-RU" altLang="ru-RU">
                <a:solidFill>
                  <a:schemeClr val="tx2"/>
                </a:solidFill>
                <a:latin typeface="Arial" charset="0"/>
              </a:rPr>
              <a:t>на территории 20 муниципальных образований Ульяновской  области. Протяженность сетей составляет 89 км.</a:t>
            </a:r>
          </a:p>
        </p:txBody>
      </p:sp>
      <p:sp>
        <p:nvSpPr>
          <p:cNvPr id="23558" name="Прямоугольник 1"/>
          <p:cNvSpPr>
            <a:spLocks noChangeArrowheads="1"/>
          </p:cNvSpPr>
          <p:nvPr/>
        </p:nvSpPr>
        <p:spPr bwMode="auto">
          <a:xfrm>
            <a:off x="252413" y="4375150"/>
            <a:ext cx="8709025" cy="1476375"/>
          </a:xfrm>
          <a:prstGeom prst="rect">
            <a:avLst/>
          </a:prstGeom>
          <a:noFill/>
          <a:ln w="9525">
            <a:noFill/>
            <a:miter lim="800000"/>
            <a:headEnd/>
            <a:tailEnd/>
          </a:ln>
        </p:spPr>
        <p:txBody>
          <a:bodyPr>
            <a:spAutoFit/>
          </a:bodyPr>
          <a:lstStyle/>
          <a:p>
            <a:pPr algn="just"/>
            <a:r>
              <a:rPr lang="ru-RU" altLang="ru-RU">
                <a:solidFill>
                  <a:schemeClr val="tx2"/>
                </a:solidFill>
                <a:latin typeface="Arial" charset="0"/>
              </a:rPr>
              <a:t>В 2018 году силами предприятия было заменено (с запорной арматурой по всей протяженности сетей) порядка 5 км тепловых сетей различного диаметра от 50 до 300 мм. Благодаря данной работе количество инцидентов на сетях теплоснабжения ОГКП в сравнении с аналогичным периодом прошлого отопительного сезона снизилось на 30%. </a:t>
            </a:r>
          </a:p>
        </p:txBody>
      </p:sp>
    </p:spTree>
  </p:cSld>
  <p:clrMapOvr>
    <a:masterClrMapping/>
  </p:clrMapOvr>
  <p:transition spd="slow" advTm="14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3"/>
          <p:cNvPicPr>
            <a:picLocks noChangeAspect="1"/>
          </p:cNvPicPr>
          <p:nvPr/>
        </p:nvPicPr>
        <p:blipFill>
          <a:blip r:embed="rId2"/>
          <a:srcRect/>
          <a:stretch>
            <a:fillRect/>
          </a:stretch>
        </p:blipFill>
        <p:spPr bwMode="auto">
          <a:xfrm>
            <a:off x="0" y="4763"/>
            <a:ext cx="9144000" cy="6848475"/>
          </a:xfrm>
          <a:prstGeom prst="rect">
            <a:avLst/>
          </a:prstGeom>
          <a:noFill/>
          <a:ln w="9525">
            <a:noFill/>
            <a:miter lim="800000"/>
            <a:headEnd/>
            <a:tailEnd/>
          </a:ln>
        </p:spPr>
      </p:pic>
      <p:sp>
        <p:nvSpPr>
          <p:cNvPr id="5" name="TextBox 4"/>
          <p:cNvSpPr txBox="1"/>
          <p:nvPr/>
        </p:nvSpPr>
        <p:spPr>
          <a:xfrm>
            <a:off x="3203575" y="179388"/>
            <a:ext cx="5616575" cy="1077912"/>
          </a:xfrm>
          <a:prstGeom prst="rect">
            <a:avLst/>
          </a:prstGeom>
          <a:noFill/>
        </p:spPr>
        <p:txBody>
          <a:bodyPr>
            <a:spAutoFit/>
          </a:bodyPr>
          <a:lstStyle/>
          <a:p>
            <a:pPr eaLnBrk="0" hangingPunct="0">
              <a:defRPr/>
            </a:pPr>
            <a:r>
              <a:rPr lang="ru-RU" sz="4000" b="1" dirty="0">
                <a:solidFill>
                  <a:schemeClr val="tx2">
                    <a:lumMod val="20000"/>
                    <a:lumOff val="80000"/>
                  </a:schemeClr>
                </a:solidFill>
              </a:rPr>
              <a:t>УЛЬЯНОВСКАЯ ОБЛАСТЬ</a:t>
            </a:r>
          </a:p>
          <a:p>
            <a:pPr algn="r" eaLnBrk="0" hangingPunct="0">
              <a:defRPr/>
            </a:pPr>
            <a:r>
              <a:rPr lang="ru-RU" sz="2400" i="1" dirty="0">
                <a:solidFill>
                  <a:schemeClr val="tx2">
                    <a:lumMod val="20000"/>
                    <a:lumOff val="80000"/>
                  </a:schemeClr>
                </a:solidFill>
              </a:rPr>
              <a:t>регион возможностей</a:t>
            </a:r>
          </a:p>
        </p:txBody>
      </p:sp>
      <p:sp>
        <p:nvSpPr>
          <p:cNvPr id="24579" name="TextBox 5"/>
          <p:cNvSpPr txBox="1">
            <a:spLocks noChangeArrowheads="1"/>
          </p:cNvSpPr>
          <p:nvPr/>
        </p:nvSpPr>
        <p:spPr bwMode="auto">
          <a:xfrm>
            <a:off x="384175" y="1954213"/>
            <a:ext cx="8426450" cy="708025"/>
          </a:xfrm>
          <a:prstGeom prst="rect">
            <a:avLst/>
          </a:prstGeom>
          <a:noFill/>
          <a:ln w="9525">
            <a:noFill/>
            <a:miter lim="800000"/>
            <a:headEnd/>
            <a:tailEnd/>
          </a:ln>
        </p:spPr>
        <p:txBody>
          <a:bodyPr>
            <a:spAutoFit/>
          </a:bodyPr>
          <a:lstStyle/>
          <a:p>
            <a:pPr algn="ctr"/>
            <a:r>
              <a:rPr lang="ru-RU" altLang="ru-RU" sz="4000" b="1">
                <a:solidFill>
                  <a:schemeClr val="bg1"/>
                </a:solidFill>
                <a:latin typeface="Times New Roman" pitchFamily="18" charset="0"/>
                <a:cs typeface="Times New Roman" pitchFamily="18" charset="0"/>
              </a:rPr>
              <a:t>Газификация</a:t>
            </a:r>
          </a:p>
        </p:txBody>
      </p:sp>
      <p:pic>
        <p:nvPicPr>
          <p:cNvPr id="24580" name="Объект 4"/>
          <p:cNvPicPr>
            <a:picLocks noChangeAspect="1"/>
          </p:cNvPicPr>
          <p:nvPr/>
        </p:nvPicPr>
        <p:blipFill>
          <a:blip r:embed="rId3"/>
          <a:srcRect/>
          <a:stretch>
            <a:fillRect/>
          </a:stretch>
        </p:blipFill>
        <p:spPr bwMode="auto">
          <a:xfrm>
            <a:off x="250825" y="36513"/>
            <a:ext cx="1290638" cy="1219200"/>
          </a:xfrm>
          <a:prstGeom prst="rect">
            <a:avLst/>
          </a:prstGeom>
          <a:noFill/>
          <a:ln w="9525">
            <a:noFill/>
            <a:miter lim="800000"/>
            <a:headEnd/>
            <a:tailEnd/>
          </a:ln>
        </p:spPr>
      </p:pic>
      <p:sp>
        <p:nvSpPr>
          <p:cNvPr id="24581" name="TextBox 3"/>
          <p:cNvSpPr txBox="1">
            <a:spLocks noChangeArrowheads="1"/>
          </p:cNvSpPr>
          <p:nvPr/>
        </p:nvSpPr>
        <p:spPr bwMode="auto">
          <a:xfrm>
            <a:off x="1155700" y="1211263"/>
            <a:ext cx="7232650" cy="830262"/>
          </a:xfrm>
          <a:prstGeom prst="rect">
            <a:avLst/>
          </a:prstGeom>
          <a:noFill/>
          <a:ln w="9525">
            <a:noFill/>
            <a:miter lim="800000"/>
            <a:headEnd/>
            <a:tailEnd/>
          </a:ln>
        </p:spPr>
        <p:txBody>
          <a:bodyPr>
            <a:spAutoFit/>
          </a:bodyPr>
          <a:lstStyle/>
          <a:p>
            <a:pPr algn="ctr"/>
            <a:r>
              <a:rPr lang="ru-RU" altLang="ru-RU" sz="2400">
                <a:solidFill>
                  <a:schemeClr val="bg1"/>
                </a:solidFill>
              </a:rPr>
              <a:t>Министерство энергетики, ЖКК и городской среды </a:t>
            </a:r>
          </a:p>
          <a:p>
            <a:pPr algn="ctr"/>
            <a:r>
              <a:rPr lang="ru-RU" altLang="ru-RU" sz="2400">
                <a:solidFill>
                  <a:schemeClr val="bg1"/>
                </a:solidFill>
              </a:rPr>
              <a:t>Ульяновской области</a:t>
            </a:r>
          </a:p>
        </p:txBody>
      </p:sp>
      <p:pic>
        <p:nvPicPr>
          <p:cNvPr id="24582" name="Picture 2" descr="http://www.shatura.ru/files/2017/09/Foto-Gazifikatsiya-04.09.2017.jpg"/>
          <p:cNvPicPr>
            <a:picLocks noChangeAspect="1" noChangeArrowheads="1"/>
          </p:cNvPicPr>
          <p:nvPr/>
        </p:nvPicPr>
        <p:blipFill>
          <a:blip r:embed="rId4"/>
          <a:srcRect/>
          <a:stretch>
            <a:fillRect/>
          </a:stretch>
        </p:blipFill>
        <p:spPr bwMode="auto">
          <a:xfrm>
            <a:off x="1008063" y="2662238"/>
            <a:ext cx="7127875" cy="3059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21276"/>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25602" name="TextBox 4"/>
          <p:cNvSpPr txBox="1">
            <a:spLocks noChangeArrowheads="1"/>
          </p:cNvSpPr>
          <p:nvPr/>
        </p:nvSpPr>
        <p:spPr bwMode="auto">
          <a:xfrm>
            <a:off x="892175"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25603" name="Прямоугольник 7"/>
          <p:cNvSpPr>
            <a:spLocks noChangeArrowheads="1"/>
          </p:cNvSpPr>
          <p:nvPr/>
        </p:nvSpPr>
        <p:spPr bwMode="auto">
          <a:xfrm>
            <a:off x="6281738" y="6391275"/>
            <a:ext cx="2674937" cy="460375"/>
          </a:xfrm>
          <a:prstGeom prst="rect">
            <a:avLst/>
          </a:prstGeom>
          <a:noFill/>
          <a:ln w="9525">
            <a:noFill/>
            <a:miter lim="800000"/>
            <a:headEnd/>
            <a:tailEnd/>
          </a:ln>
        </p:spPr>
        <p:txBody>
          <a:bodyPr wrap="none">
            <a:spAutoFit/>
          </a:bodyPr>
          <a:lstStyle/>
          <a:p>
            <a:pPr lvl="1"/>
            <a:r>
              <a:rPr lang="ru-RU" altLang="ru-RU" sz="2400" b="1">
                <a:latin typeface="Arial" charset="0"/>
              </a:rPr>
              <a:t>Газификация</a:t>
            </a:r>
            <a:endParaRPr lang="ru-RU" altLang="ru-RU" sz="2400">
              <a:latin typeface="Arial" charset="0"/>
            </a:endParaRPr>
          </a:p>
        </p:txBody>
      </p:sp>
      <p:sp>
        <p:nvSpPr>
          <p:cNvPr id="25604" name="Прямоугольник 1"/>
          <p:cNvSpPr>
            <a:spLocks noChangeArrowheads="1"/>
          </p:cNvSpPr>
          <p:nvPr/>
        </p:nvSpPr>
        <p:spPr bwMode="auto">
          <a:xfrm>
            <a:off x="611188" y="693738"/>
            <a:ext cx="8137525" cy="646112"/>
          </a:xfrm>
          <a:prstGeom prst="rect">
            <a:avLst/>
          </a:prstGeom>
          <a:noFill/>
          <a:ln w="9525">
            <a:noFill/>
            <a:miter lim="800000"/>
            <a:headEnd/>
            <a:tailEnd/>
          </a:ln>
        </p:spPr>
        <p:txBody>
          <a:bodyPr>
            <a:spAutoFit/>
          </a:bodyPr>
          <a:lstStyle/>
          <a:p>
            <a:pPr algn="ctr" eaLnBrk="0" hangingPunct="0"/>
            <a:r>
              <a:rPr lang="ru-RU" b="1">
                <a:latin typeface="Times New Roman" pitchFamily="18" charset="0"/>
                <a:cs typeface="Times New Roman" pitchFamily="18" charset="0"/>
              </a:rPr>
              <a:t>Состояние газификации населённых пунктов </a:t>
            </a:r>
            <a:br>
              <a:rPr lang="ru-RU" b="1">
                <a:latin typeface="Times New Roman" pitchFamily="18" charset="0"/>
                <a:cs typeface="Times New Roman" pitchFamily="18" charset="0"/>
              </a:rPr>
            </a:br>
            <a:r>
              <a:rPr lang="ru-RU" b="1">
                <a:latin typeface="Times New Roman" pitchFamily="18" charset="0"/>
                <a:cs typeface="Times New Roman" pitchFamily="18" charset="0"/>
              </a:rPr>
              <a:t>Ульяновской области на 01.01.2019</a:t>
            </a:r>
            <a:endParaRPr lang="ru-RU"/>
          </a:p>
        </p:txBody>
      </p:sp>
      <p:pic>
        <p:nvPicPr>
          <p:cNvPr id="21" name="Рисунок 20"/>
          <p:cNvPicPr>
            <a:picLocks noChangeAspect="1"/>
          </p:cNvPicPr>
          <p:nvPr/>
        </p:nvPicPr>
        <p:blipFill>
          <a:blip r:embed="rId3" cstate="print">
            <a:extLst>
              <a:ext uri="{28A0092B-C50C-407E-A947-70E740481C1C}"/>
            </a:extLst>
          </a:blip>
          <a:stretch>
            <a:fillRect/>
          </a:stretch>
        </p:blipFill>
        <p:spPr>
          <a:xfrm>
            <a:off x="80106" y="2492896"/>
            <a:ext cx="3594372" cy="3600400"/>
          </a:xfrm>
          <a:prstGeom prst="rect">
            <a:avLst/>
          </a:prstGeom>
          <a:ln>
            <a:noFill/>
          </a:ln>
          <a:effectLst>
            <a:softEdge rad="112500"/>
          </a:effectLst>
        </p:spPr>
      </p:pic>
      <p:sp>
        <p:nvSpPr>
          <p:cNvPr id="22" name="Скругленный прямоугольник 21"/>
          <p:cNvSpPr/>
          <p:nvPr/>
        </p:nvSpPr>
        <p:spPr>
          <a:xfrm>
            <a:off x="1976619" y="1330860"/>
            <a:ext cx="5895612" cy="1018020"/>
          </a:xfrm>
          <a:prstGeom prst="roundRect">
            <a:avLst/>
          </a:prstGeom>
          <a:gradFill>
            <a:gsLst>
              <a:gs pos="100000">
                <a:srgbClr val="0070C0"/>
              </a:gs>
              <a:gs pos="63000">
                <a:schemeClr val="bg2"/>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spcBef>
                <a:spcPts val="150"/>
              </a:spcBef>
              <a:defRPr/>
            </a:pPr>
            <a:endParaRPr lang="ru-RU" sz="1600" b="1" dirty="0">
              <a:solidFill>
                <a:schemeClr val="tx1">
                  <a:lumMod val="50000"/>
                </a:schemeClr>
              </a:solidFill>
              <a:latin typeface="Times New Roman" panose="02020603050405020304" pitchFamily="18" charset="0"/>
              <a:cs typeface="Times New Roman" panose="02020603050405020304" pitchFamily="18" charset="0"/>
            </a:endParaRPr>
          </a:p>
          <a:p>
            <a:pPr algn="ctr" eaLnBrk="0" hangingPunct="0">
              <a:lnSpc>
                <a:spcPct val="120000"/>
              </a:lnSpc>
              <a:spcBef>
                <a:spcPts val="150"/>
              </a:spcBef>
              <a:defRPr/>
            </a:pPr>
            <a:r>
              <a:rPr lang="ru-RU" sz="1600" b="1" dirty="0">
                <a:solidFill>
                  <a:schemeClr val="tx1">
                    <a:lumMod val="50000"/>
                  </a:schemeClr>
                </a:solidFill>
                <a:latin typeface="Times New Roman" panose="02020603050405020304" pitchFamily="18" charset="0"/>
                <a:cs typeface="Times New Roman" panose="02020603050405020304" pitchFamily="18" charset="0"/>
              </a:rPr>
              <a:t>Уровень газификации – </a:t>
            </a:r>
            <a:r>
              <a:rPr lang="ru-RU" sz="1600" b="1" dirty="0">
                <a:solidFill>
                  <a:srgbClr val="C00000"/>
                </a:solidFill>
                <a:latin typeface="Times New Roman" panose="02020603050405020304" pitchFamily="18" charset="0"/>
                <a:cs typeface="Times New Roman" panose="02020603050405020304" pitchFamily="18" charset="0"/>
              </a:rPr>
              <a:t>60,63 %</a:t>
            </a:r>
          </a:p>
          <a:p>
            <a:pPr eaLnBrk="0" hangingPunct="0">
              <a:spcBef>
                <a:spcPts val="150"/>
              </a:spcBef>
              <a:defRPr/>
            </a:pPr>
            <a:endParaRPr lang="ru-RU" sz="1600" b="1" dirty="0">
              <a:solidFill>
                <a:srgbClr val="C00000"/>
              </a:solidFill>
              <a:latin typeface="Times New Roman" panose="02020603050405020304" pitchFamily="18" charset="0"/>
              <a:cs typeface="Times New Roman" panose="02020603050405020304" pitchFamily="18" charset="0"/>
            </a:endParaRPr>
          </a:p>
          <a:p>
            <a:pPr eaLnBrk="0" hangingPunct="0">
              <a:spcBef>
                <a:spcPts val="150"/>
              </a:spcBef>
              <a:defRPr/>
            </a:pPr>
            <a:endParaRPr lang="ru-RU" sz="1600" b="1" dirty="0">
              <a:solidFill>
                <a:srgbClr val="C00000"/>
              </a:solidFill>
              <a:latin typeface="Times New Roman" panose="02020603050405020304" pitchFamily="18" charset="0"/>
              <a:cs typeface="Times New Roman" panose="02020603050405020304" pitchFamily="18" charset="0"/>
            </a:endParaRPr>
          </a:p>
          <a:p>
            <a:pPr eaLnBrk="0" hangingPunct="0">
              <a:spcBef>
                <a:spcPts val="150"/>
              </a:spcBef>
              <a:defRPr/>
            </a:pPr>
            <a:endParaRPr lang="ru-RU" sz="1600" b="1" dirty="0">
              <a:solidFill>
                <a:srgbClr val="C00000"/>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2119189" y="1764759"/>
            <a:ext cx="2805236" cy="504056"/>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r>
              <a:rPr lang="ru-RU" sz="1400" b="1" dirty="0">
                <a:solidFill>
                  <a:schemeClr val="tx1">
                    <a:lumMod val="50000"/>
                  </a:schemeClr>
                </a:solidFill>
                <a:latin typeface="Times New Roman" panose="02020603050405020304" pitchFamily="18" charset="0"/>
                <a:cs typeface="Times New Roman" panose="02020603050405020304" pitchFamily="18" charset="0"/>
              </a:rPr>
              <a:t>в сельской местности – </a:t>
            </a:r>
            <a:r>
              <a:rPr lang="ru-RU" sz="1400" b="1" dirty="0">
                <a:solidFill>
                  <a:srgbClr val="C00000"/>
                </a:solidFill>
                <a:latin typeface="Times New Roman" panose="02020603050405020304" pitchFamily="18" charset="0"/>
                <a:cs typeface="Times New Roman" panose="02020603050405020304" pitchFamily="18" charset="0"/>
              </a:rPr>
              <a:t>49,78 %</a:t>
            </a:r>
          </a:p>
        </p:txBody>
      </p:sp>
      <p:sp>
        <p:nvSpPr>
          <p:cNvPr id="24" name="Скругленный прямоугольник 23"/>
          <p:cNvSpPr/>
          <p:nvPr/>
        </p:nvSpPr>
        <p:spPr>
          <a:xfrm>
            <a:off x="5175671" y="1764759"/>
            <a:ext cx="2583245" cy="491102"/>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r>
              <a:rPr lang="ru-RU" sz="1400" b="1" dirty="0">
                <a:solidFill>
                  <a:schemeClr val="tx1">
                    <a:lumMod val="50000"/>
                  </a:schemeClr>
                </a:solidFill>
                <a:latin typeface="Times New Roman" panose="02020603050405020304" pitchFamily="18" charset="0"/>
                <a:cs typeface="Times New Roman" panose="02020603050405020304" pitchFamily="18" charset="0"/>
              </a:rPr>
              <a:t>в городах и поселках городского типа – </a:t>
            </a:r>
            <a:r>
              <a:rPr lang="ru-RU" sz="1400" b="1" dirty="0">
                <a:solidFill>
                  <a:srgbClr val="C00000"/>
                </a:solidFill>
                <a:latin typeface="Times New Roman" panose="02020603050405020304" pitchFamily="18" charset="0"/>
                <a:cs typeface="Times New Roman" panose="02020603050405020304" pitchFamily="18" charset="0"/>
              </a:rPr>
              <a:t>64,97 %</a:t>
            </a:r>
          </a:p>
        </p:txBody>
      </p:sp>
      <p:sp>
        <p:nvSpPr>
          <p:cNvPr id="25" name="Скругленный прямоугольник 24"/>
          <p:cNvSpPr/>
          <p:nvPr/>
        </p:nvSpPr>
        <p:spPr>
          <a:xfrm>
            <a:off x="3674478" y="2492896"/>
            <a:ext cx="5362018" cy="1469778"/>
          </a:xfrm>
          <a:prstGeom prst="roundRect">
            <a:avLst/>
          </a:prstGeom>
          <a:gradFill>
            <a:gsLst>
              <a:gs pos="100000">
                <a:srgbClr val="0070C0"/>
              </a:gs>
              <a:gs pos="63000">
                <a:schemeClr val="bg2"/>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spcBef>
                <a:spcPts val="150"/>
              </a:spcBef>
              <a:defRPr/>
            </a:pPr>
            <a:r>
              <a:rPr lang="ru-RU" sz="1600" b="1" dirty="0">
                <a:solidFill>
                  <a:schemeClr val="tx1"/>
                </a:solidFill>
                <a:latin typeface="Times New Roman" panose="02020603050405020304" pitchFamily="18" charset="0"/>
                <a:cs typeface="Times New Roman" panose="02020603050405020304" pitchFamily="18" charset="0"/>
              </a:rPr>
              <a:t>Газифицировано</a:t>
            </a:r>
          </a:p>
          <a:p>
            <a:pPr eaLnBrk="0" hangingPunct="0">
              <a:spcBef>
                <a:spcPts val="150"/>
              </a:spcBef>
              <a:defRPr/>
            </a:pPr>
            <a:endParaRPr lang="ru-RU" sz="1600" b="1" dirty="0">
              <a:solidFill>
                <a:srgbClr val="C00000"/>
              </a:solidFill>
              <a:latin typeface="Times New Roman" panose="02020603050405020304" pitchFamily="18" charset="0"/>
              <a:cs typeface="Times New Roman" panose="02020603050405020304" pitchFamily="18" charset="0"/>
            </a:endParaRPr>
          </a:p>
          <a:p>
            <a:pPr eaLnBrk="0" hangingPunct="0">
              <a:spcBef>
                <a:spcPts val="150"/>
              </a:spcBef>
              <a:defRPr/>
            </a:pPr>
            <a:endParaRPr lang="ru-RU" sz="1600" b="1" dirty="0">
              <a:solidFill>
                <a:srgbClr val="C00000"/>
              </a:solidFill>
              <a:latin typeface="Times New Roman" panose="02020603050405020304" pitchFamily="18" charset="0"/>
              <a:cs typeface="Times New Roman" panose="02020603050405020304" pitchFamily="18" charset="0"/>
            </a:endParaRPr>
          </a:p>
          <a:p>
            <a:pPr eaLnBrk="0" hangingPunct="0">
              <a:spcBef>
                <a:spcPts val="150"/>
              </a:spcBef>
              <a:defRPr/>
            </a:pPr>
            <a:endParaRPr lang="ru-RU" sz="1600" b="1" dirty="0">
              <a:solidFill>
                <a:srgbClr val="C00000"/>
              </a:solidFill>
              <a:latin typeface="Times New Roman" panose="02020603050405020304" pitchFamily="18" charset="0"/>
              <a:cs typeface="Times New Roman" panose="02020603050405020304" pitchFamily="18" charset="0"/>
            </a:endParaRPr>
          </a:p>
          <a:p>
            <a:pPr eaLnBrk="0" hangingPunct="0">
              <a:spcBef>
                <a:spcPts val="150"/>
              </a:spcBef>
              <a:defRPr/>
            </a:pPr>
            <a:endParaRPr lang="ru-RU" sz="1600" b="1" dirty="0">
              <a:solidFill>
                <a:srgbClr val="C00000"/>
              </a:solidFill>
              <a:latin typeface="Times New Roman" panose="02020603050405020304" pitchFamily="18" charset="0"/>
              <a:cs typeface="Times New Roman" panose="02020603050405020304" pitchFamily="18" charset="0"/>
            </a:endParaRPr>
          </a:p>
        </p:txBody>
      </p:sp>
      <p:sp>
        <p:nvSpPr>
          <p:cNvPr id="26" name="Скругленный прямоугольник 25"/>
          <p:cNvSpPr/>
          <p:nvPr/>
        </p:nvSpPr>
        <p:spPr>
          <a:xfrm>
            <a:off x="3771515" y="2924321"/>
            <a:ext cx="2816710" cy="432048"/>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r>
              <a:rPr lang="ru-RU" sz="1400" b="1" dirty="0">
                <a:solidFill>
                  <a:schemeClr val="tx1">
                    <a:lumMod val="50000"/>
                  </a:schemeClr>
                </a:solidFill>
                <a:latin typeface="Times New Roman" panose="02020603050405020304" pitchFamily="18" charset="0"/>
                <a:cs typeface="Times New Roman" panose="02020603050405020304" pitchFamily="18" charset="0"/>
              </a:rPr>
              <a:t>промышленных предприятий – </a:t>
            </a:r>
            <a:r>
              <a:rPr lang="ru-RU" sz="1400" b="1" dirty="0">
                <a:solidFill>
                  <a:srgbClr val="C00000"/>
                </a:solidFill>
                <a:latin typeface="Times New Roman" panose="02020603050405020304" pitchFamily="18" charset="0"/>
                <a:cs typeface="Times New Roman" panose="02020603050405020304" pitchFamily="18" charset="0"/>
              </a:rPr>
              <a:t>183 </a:t>
            </a:r>
            <a:r>
              <a:rPr lang="ru-RU" sz="1400" b="1" dirty="0" err="1">
                <a:solidFill>
                  <a:srgbClr val="C00000"/>
                </a:solidFill>
                <a:latin typeface="Times New Roman" panose="02020603050405020304" pitchFamily="18" charset="0"/>
                <a:cs typeface="Times New Roman" panose="02020603050405020304" pitchFamily="18" charset="0"/>
              </a:rPr>
              <a:t>шт</a:t>
            </a:r>
            <a:endParaRPr lang="ru-RU" sz="1400" b="1" dirty="0">
              <a:solidFill>
                <a:schemeClr val="tx2">
                  <a:lumMod val="95000"/>
                  <a:lumOff val="5000"/>
                </a:schemeClr>
              </a:solidFill>
              <a:latin typeface="Times New Roman" panose="02020603050405020304" pitchFamily="18" charset="0"/>
              <a:cs typeface="Times New Roman" panose="02020603050405020304" pitchFamily="18" charset="0"/>
            </a:endParaRPr>
          </a:p>
        </p:txBody>
      </p:sp>
      <p:sp>
        <p:nvSpPr>
          <p:cNvPr id="27" name="Скругленный прямоугольник 26"/>
          <p:cNvSpPr/>
          <p:nvPr/>
        </p:nvSpPr>
        <p:spPr>
          <a:xfrm>
            <a:off x="6660232" y="2924321"/>
            <a:ext cx="2296443" cy="432048"/>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spcBef>
                <a:spcPts val="150"/>
              </a:spcBef>
              <a:defRPr/>
            </a:pPr>
            <a:r>
              <a:rPr lang="ru-RU" sz="1400" b="1" dirty="0">
                <a:solidFill>
                  <a:schemeClr val="tx1"/>
                </a:solidFill>
                <a:latin typeface="Times New Roman" panose="02020603050405020304" pitchFamily="18" charset="0"/>
                <a:cs typeface="Times New Roman" panose="02020603050405020304" pitchFamily="18" charset="0"/>
              </a:rPr>
              <a:t>коммунально-бытовых предприятий – </a:t>
            </a:r>
            <a:r>
              <a:rPr lang="ru-RU" sz="1400" b="1" dirty="0">
                <a:solidFill>
                  <a:srgbClr val="C00000"/>
                </a:solidFill>
                <a:latin typeface="Times New Roman" panose="02020603050405020304" pitchFamily="18" charset="0"/>
                <a:cs typeface="Times New Roman" panose="02020603050405020304" pitchFamily="18" charset="0"/>
              </a:rPr>
              <a:t>5484 </a:t>
            </a:r>
            <a:r>
              <a:rPr lang="ru-RU" sz="1400" b="1" dirty="0" err="1">
                <a:solidFill>
                  <a:srgbClr val="C00000"/>
                </a:solidFill>
                <a:latin typeface="Times New Roman" panose="02020603050405020304" pitchFamily="18" charset="0"/>
                <a:cs typeface="Times New Roman" panose="02020603050405020304" pitchFamily="18" charset="0"/>
              </a:rPr>
              <a:t>шт</a:t>
            </a:r>
            <a:endParaRPr lang="ru-RU" sz="14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28" name="Скругленный прямоугольник 27"/>
          <p:cNvSpPr/>
          <p:nvPr/>
        </p:nvSpPr>
        <p:spPr>
          <a:xfrm>
            <a:off x="4716964" y="3445389"/>
            <a:ext cx="3523871" cy="389658"/>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marL="0" lvl="1" eaLnBrk="0" hangingPunct="0">
              <a:spcBef>
                <a:spcPts val="150"/>
              </a:spcBef>
              <a:defRPr/>
            </a:pPr>
            <a:r>
              <a:rPr lang="ru-RU" sz="1400" b="1" dirty="0">
                <a:solidFill>
                  <a:schemeClr val="tx1">
                    <a:lumMod val="50000"/>
                  </a:schemeClr>
                </a:solidFill>
                <a:latin typeface="Times New Roman" panose="02020603050405020304" pitchFamily="18" charset="0"/>
                <a:cs typeface="Times New Roman" panose="02020603050405020304" pitchFamily="18" charset="0"/>
              </a:rPr>
              <a:t>сельскохозяйственных объектов – </a:t>
            </a:r>
            <a:r>
              <a:rPr lang="ru-RU" sz="1400" b="1" dirty="0">
                <a:solidFill>
                  <a:srgbClr val="C00000"/>
                </a:solidFill>
                <a:latin typeface="Times New Roman" panose="02020603050405020304" pitchFamily="18" charset="0"/>
                <a:cs typeface="Times New Roman" panose="02020603050405020304" pitchFamily="18" charset="0"/>
              </a:rPr>
              <a:t>31 </a:t>
            </a:r>
            <a:r>
              <a:rPr lang="ru-RU" sz="1400" b="1" dirty="0" err="1">
                <a:solidFill>
                  <a:srgbClr val="C00000"/>
                </a:solidFill>
                <a:latin typeface="Times New Roman" panose="02020603050405020304" pitchFamily="18" charset="0"/>
                <a:cs typeface="Times New Roman" panose="02020603050405020304" pitchFamily="18" charset="0"/>
              </a:rPr>
              <a:t>шт</a:t>
            </a:r>
            <a:endParaRPr lang="ru-RU" sz="1400" b="1" dirty="0">
              <a:solidFill>
                <a:srgbClr val="C00000"/>
              </a:solidFill>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3681717" y="4102269"/>
            <a:ext cx="5362018" cy="1080120"/>
          </a:xfrm>
          <a:prstGeom prst="roundRect">
            <a:avLst/>
          </a:prstGeom>
          <a:gradFill>
            <a:gsLst>
              <a:gs pos="100000">
                <a:srgbClr val="0070C0"/>
              </a:gs>
              <a:gs pos="63000">
                <a:schemeClr val="bg2"/>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spcBef>
                <a:spcPts val="150"/>
              </a:spcBef>
              <a:defRPr/>
            </a:pPr>
            <a:endParaRPr lang="ru-RU" sz="1600" b="1" dirty="0">
              <a:solidFill>
                <a:schemeClr val="tx1">
                  <a:lumMod val="50000"/>
                </a:schemeClr>
              </a:solidFill>
              <a:latin typeface="Times New Roman" panose="02020603050405020304" pitchFamily="18" charset="0"/>
              <a:cs typeface="Times New Roman" panose="02020603050405020304" pitchFamily="18" charset="0"/>
            </a:endParaRPr>
          </a:p>
          <a:p>
            <a:pPr algn="ctr" eaLnBrk="0" hangingPunct="0">
              <a:spcBef>
                <a:spcPts val="150"/>
              </a:spcBef>
              <a:defRPr/>
            </a:pPr>
            <a:r>
              <a:rPr lang="ru-RU" sz="1600" b="1" dirty="0">
                <a:solidFill>
                  <a:schemeClr val="tx1">
                    <a:lumMod val="50000"/>
                  </a:schemeClr>
                </a:solidFill>
                <a:latin typeface="Times New Roman" panose="02020603050405020304" pitchFamily="18" charset="0"/>
                <a:cs typeface="Times New Roman" panose="02020603050405020304" pitchFamily="18" charset="0"/>
              </a:rPr>
              <a:t>Газифицировано квартир – </a:t>
            </a:r>
            <a:r>
              <a:rPr lang="ru-RU" sz="1600" b="1" dirty="0">
                <a:solidFill>
                  <a:srgbClr val="C00000"/>
                </a:solidFill>
                <a:latin typeface="Times New Roman" panose="02020603050405020304" pitchFamily="18" charset="0"/>
                <a:cs typeface="Times New Roman" panose="02020603050405020304" pitchFamily="18" charset="0"/>
              </a:rPr>
              <a:t>390087 </a:t>
            </a:r>
            <a:r>
              <a:rPr lang="ru-RU" sz="1600" b="1" dirty="0" err="1">
                <a:solidFill>
                  <a:srgbClr val="C00000"/>
                </a:solidFill>
                <a:latin typeface="Times New Roman" panose="02020603050405020304" pitchFamily="18" charset="0"/>
                <a:cs typeface="Times New Roman" panose="02020603050405020304" pitchFamily="18" charset="0"/>
              </a:rPr>
              <a:t>шт</a:t>
            </a:r>
            <a:endParaRPr lang="ru-RU" sz="1600" b="1" dirty="0">
              <a:solidFill>
                <a:srgbClr val="C00000"/>
              </a:solidFill>
              <a:latin typeface="Times New Roman" panose="02020603050405020304" pitchFamily="18" charset="0"/>
              <a:cs typeface="Times New Roman" panose="02020603050405020304" pitchFamily="18" charset="0"/>
            </a:endParaRPr>
          </a:p>
          <a:p>
            <a:pPr eaLnBrk="0" hangingPunct="0">
              <a:spcBef>
                <a:spcPts val="150"/>
              </a:spcBef>
              <a:defRPr/>
            </a:pPr>
            <a:endParaRPr lang="ru-RU" sz="1600" b="1" dirty="0">
              <a:solidFill>
                <a:srgbClr val="C00000"/>
              </a:solidFill>
              <a:latin typeface="Times New Roman" panose="02020603050405020304" pitchFamily="18" charset="0"/>
              <a:cs typeface="Times New Roman" panose="02020603050405020304" pitchFamily="18" charset="0"/>
            </a:endParaRPr>
          </a:p>
          <a:p>
            <a:pPr eaLnBrk="0" hangingPunct="0">
              <a:spcBef>
                <a:spcPts val="150"/>
              </a:spcBef>
              <a:defRPr/>
            </a:pPr>
            <a:endParaRPr lang="ru-RU" sz="1600" b="1" dirty="0">
              <a:solidFill>
                <a:srgbClr val="C00000"/>
              </a:solidFill>
              <a:latin typeface="Times New Roman" panose="02020603050405020304" pitchFamily="18" charset="0"/>
              <a:cs typeface="Times New Roman" panose="02020603050405020304" pitchFamily="18" charset="0"/>
            </a:endParaRPr>
          </a:p>
          <a:p>
            <a:pPr eaLnBrk="0" hangingPunct="0">
              <a:spcBef>
                <a:spcPts val="150"/>
              </a:spcBef>
              <a:defRPr/>
            </a:pPr>
            <a:endParaRPr lang="ru-RU" sz="1600" b="1" dirty="0">
              <a:solidFill>
                <a:srgbClr val="C00000"/>
              </a:solidFill>
              <a:latin typeface="Times New Roman" panose="02020603050405020304" pitchFamily="18" charset="0"/>
              <a:cs typeface="Times New Roman" panose="02020603050405020304" pitchFamily="18" charset="0"/>
            </a:endParaRPr>
          </a:p>
        </p:txBody>
      </p:sp>
      <p:sp>
        <p:nvSpPr>
          <p:cNvPr id="30" name="Скругленный прямоугольник 29"/>
          <p:cNvSpPr/>
          <p:nvPr/>
        </p:nvSpPr>
        <p:spPr>
          <a:xfrm>
            <a:off x="3778755" y="4606249"/>
            <a:ext cx="2583971" cy="423140"/>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r>
              <a:rPr lang="ru-RU" sz="1400" b="1" dirty="0">
                <a:solidFill>
                  <a:schemeClr val="tx1">
                    <a:lumMod val="50000"/>
                  </a:schemeClr>
                </a:solidFill>
                <a:latin typeface="Times New Roman" panose="02020603050405020304" pitchFamily="18" charset="0"/>
                <a:cs typeface="Times New Roman" panose="02020603050405020304" pitchFamily="18" charset="0"/>
              </a:rPr>
              <a:t>в городах и поселках городского типа – </a:t>
            </a:r>
            <a:r>
              <a:rPr lang="ru-RU" sz="1400" b="1" dirty="0">
                <a:solidFill>
                  <a:srgbClr val="C00000"/>
                </a:solidFill>
                <a:latin typeface="Times New Roman" panose="02020603050405020304" pitchFamily="18" charset="0"/>
                <a:cs typeface="Times New Roman" panose="02020603050405020304" pitchFamily="18" charset="0"/>
              </a:rPr>
              <a:t>298626 </a:t>
            </a:r>
            <a:r>
              <a:rPr lang="ru-RU" sz="1400" b="1" dirty="0" err="1">
                <a:solidFill>
                  <a:srgbClr val="C00000"/>
                </a:solidFill>
                <a:latin typeface="Times New Roman" panose="02020603050405020304" pitchFamily="18" charset="0"/>
                <a:cs typeface="Times New Roman" panose="02020603050405020304" pitchFamily="18" charset="0"/>
              </a:rPr>
              <a:t>шт</a:t>
            </a:r>
            <a:endParaRPr lang="ru-RU" sz="14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31" name="Скругленный прямоугольник 30"/>
          <p:cNvSpPr/>
          <p:nvPr/>
        </p:nvSpPr>
        <p:spPr>
          <a:xfrm>
            <a:off x="6478899" y="4606249"/>
            <a:ext cx="2489382" cy="442855"/>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spcBef>
                <a:spcPts val="150"/>
              </a:spcBef>
              <a:defRPr/>
            </a:pPr>
            <a:r>
              <a:rPr lang="ru-RU" sz="1400" b="1" dirty="0">
                <a:solidFill>
                  <a:schemeClr val="tx1"/>
                </a:solidFill>
                <a:latin typeface="Times New Roman" panose="02020603050405020304" pitchFamily="18" charset="0"/>
                <a:cs typeface="Times New Roman" panose="02020603050405020304" pitchFamily="18" charset="0"/>
              </a:rPr>
              <a:t>в сельской местности – </a:t>
            </a:r>
            <a:r>
              <a:rPr lang="ru-RU" sz="1400" b="1" dirty="0">
                <a:solidFill>
                  <a:srgbClr val="C00000"/>
                </a:solidFill>
                <a:latin typeface="Times New Roman" panose="02020603050405020304" pitchFamily="18" charset="0"/>
                <a:cs typeface="Times New Roman" panose="02020603050405020304" pitchFamily="18" charset="0"/>
              </a:rPr>
              <a:t>91461 </a:t>
            </a:r>
            <a:r>
              <a:rPr lang="ru-RU" sz="1400" b="1" dirty="0" err="1">
                <a:solidFill>
                  <a:srgbClr val="C00000"/>
                </a:solidFill>
                <a:latin typeface="Times New Roman" panose="02020603050405020304" pitchFamily="18" charset="0"/>
                <a:cs typeface="Times New Roman" panose="02020603050405020304" pitchFamily="18" charset="0"/>
              </a:rPr>
              <a:t>шт</a:t>
            </a:r>
            <a:endParaRPr lang="ru-RU" sz="14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32" name="Скругленный прямоугольник 31"/>
          <p:cNvSpPr/>
          <p:nvPr/>
        </p:nvSpPr>
        <p:spPr>
          <a:xfrm>
            <a:off x="3674478" y="5301209"/>
            <a:ext cx="5362018" cy="936104"/>
          </a:xfrm>
          <a:prstGeom prst="roundRect">
            <a:avLst/>
          </a:prstGeom>
          <a:gradFill>
            <a:gsLst>
              <a:gs pos="100000">
                <a:srgbClr val="0070C0"/>
              </a:gs>
              <a:gs pos="63000">
                <a:schemeClr val="bg2"/>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spcBef>
                <a:spcPts val="150"/>
              </a:spcBef>
              <a:defRPr/>
            </a:pPr>
            <a:r>
              <a:rPr lang="ru-RU" sz="1600" b="1" dirty="0">
                <a:solidFill>
                  <a:schemeClr val="tx1"/>
                </a:solidFill>
                <a:latin typeface="Times New Roman" panose="02020603050405020304" pitchFamily="18" charset="0"/>
                <a:cs typeface="Times New Roman" panose="02020603050405020304" pitchFamily="18" charset="0"/>
              </a:rPr>
              <a:t>Протяжённость газовых сетей –</a:t>
            </a:r>
            <a:r>
              <a:rPr lang="ru-RU" sz="1600" dirty="0">
                <a:solidFill>
                  <a:schemeClr val="tx1"/>
                </a:solidFill>
              </a:rPr>
              <a:t> </a:t>
            </a:r>
            <a:r>
              <a:rPr lang="ru-RU" sz="1600" b="1" dirty="0">
                <a:solidFill>
                  <a:schemeClr val="tx1"/>
                </a:solidFill>
                <a:latin typeface="Times New Roman" panose="02020603050405020304" pitchFamily="18" charset="0"/>
                <a:cs typeface="Times New Roman" panose="02020603050405020304" pitchFamily="18" charset="0"/>
              </a:rPr>
              <a:t> </a:t>
            </a:r>
            <a:r>
              <a:rPr lang="ru-RU" sz="1600" b="1" dirty="0">
                <a:solidFill>
                  <a:srgbClr val="C00000"/>
                </a:solidFill>
                <a:latin typeface="Times New Roman" panose="02020603050405020304" pitchFamily="18" charset="0"/>
                <a:cs typeface="Times New Roman" panose="02020603050405020304" pitchFamily="18" charset="0"/>
              </a:rPr>
              <a:t>12337,80 км</a:t>
            </a:r>
          </a:p>
          <a:p>
            <a:pPr eaLnBrk="0" hangingPunct="0">
              <a:spcBef>
                <a:spcPts val="150"/>
              </a:spcBef>
              <a:defRPr/>
            </a:pPr>
            <a:endParaRPr lang="ru-RU" sz="1600" b="1" dirty="0">
              <a:solidFill>
                <a:srgbClr val="C00000"/>
              </a:solidFill>
              <a:latin typeface="Times New Roman" panose="02020603050405020304" pitchFamily="18" charset="0"/>
              <a:cs typeface="Times New Roman" panose="02020603050405020304" pitchFamily="18" charset="0"/>
            </a:endParaRPr>
          </a:p>
          <a:p>
            <a:pPr eaLnBrk="0" hangingPunct="0">
              <a:spcBef>
                <a:spcPts val="150"/>
              </a:spcBef>
              <a:defRPr/>
            </a:pPr>
            <a:endParaRPr lang="ru-RU" sz="1600" b="1" dirty="0">
              <a:solidFill>
                <a:srgbClr val="C00000"/>
              </a:solidFill>
              <a:latin typeface="Times New Roman" panose="02020603050405020304" pitchFamily="18" charset="0"/>
              <a:cs typeface="Times New Roman" panose="02020603050405020304" pitchFamily="18" charset="0"/>
            </a:endParaRPr>
          </a:p>
        </p:txBody>
      </p:sp>
      <p:sp>
        <p:nvSpPr>
          <p:cNvPr id="33" name="Скругленный прямоугольник 32"/>
          <p:cNvSpPr/>
          <p:nvPr/>
        </p:nvSpPr>
        <p:spPr>
          <a:xfrm>
            <a:off x="3771517" y="5693204"/>
            <a:ext cx="2583970" cy="432048"/>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r>
              <a:rPr lang="ru-RU" sz="1400" b="1" dirty="0">
                <a:solidFill>
                  <a:schemeClr val="tx1"/>
                </a:solidFill>
                <a:latin typeface="Times New Roman" panose="02020603050405020304" pitchFamily="18" charset="0"/>
                <a:cs typeface="Times New Roman" panose="02020603050405020304" pitchFamily="18" charset="0"/>
              </a:rPr>
              <a:t>в городах и поселках городского типа – </a:t>
            </a:r>
            <a:r>
              <a:rPr lang="ru-RU" sz="1400" b="1" dirty="0">
                <a:solidFill>
                  <a:srgbClr val="C00000"/>
                </a:solidFill>
                <a:latin typeface="Times New Roman" panose="02020603050405020304" pitchFamily="18" charset="0"/>
                <a:cs typeface="Times New Roman" panose="02020603050405020304" pitchFamily="18" charset="0"/>
              </a:rPr>
              <a:t>4789,40 км</a:t>
            </a:r>
            <a:endParaRPr lang="ru-RU" sz="1400" b="1" dirty="0">
              <a:solidFill>
                <a:schemeClr val="tx2">
                  <a:lumMod val="95000"/>
                  <a:lumOff val="5000"/>
                </a:schemeClr>
              </a:solidFill>
              <a:latin typeface="Times New Roman" panose="02020603050405020304" pitchFamily="18" charset="0"/>
              <a:cs typeface="Times New Roman" panose="02020603050405020304" pitchFamily="18" charset="0"/>
            </a:endParaRPr>
          </a:p>
        </p:txBody>
      </p:sp>
      <p:sp>
        <p:nvSpPr>
          <p:cNvPr id="34" name="Скругленный прямоугольник 33"/>
          <p:cNvSpPr/>
          <p:nvPr/>
        </p:nvSpPr>
        <p:spPr>
          <a:xfrm>
            <a:off x="6467276" y="5703271"/>
            <a:ext cx="2489399" cy="421981"/>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r>
              <a:rPr lang="ru-RU" sz="1400" b="1" dirty="0">
                <a:solidFill>
                  <a:schemeClr val="tx1"/>
                </a:solidFill>
                <a:latin typeface="Times New Roman" panose="02020603050405020304" pitchFamily="18" charset="0"/>
                <a:cs typeface="Times New Roman" panose="02020603050405020304" pitchFamily="18" charset="0"/>
              </a:rPr>
              <a:t>в сельской местности – </a:t>
            </a:r>
          </a:p>
          <a:p>
            <a:pPr algn="ctr" eaLnBrk="0" hangingPunct="0">
              <a:defRPr/>
            </a:pPr>
            <a:r>
              <a:rPr lang="ru-RU" sz="1400" b="1" dirty="0">
                <a:solidFill>
                  <a:srgbClr val="C00000"/>
                </a:solidFill>
                <a:latin typeface="Times New Roman" panose="02020603050405020304" pitchFamily="18" charset="0"/>
                <a:cs typeface="Times New Roman" panose="02020603050405020304" pitchFamily="18" charset="0"/>
              </a:rPr>
              <a:t>7548,40 км</a:t>
            </a:r>
          </a:p>
        </p:txBody>
      </p:sp>
    </p:spTree>
  </p:cSld>
  <p:clrMapOvr>
    <a:masterClrMapping/>
  </p:clrMapOvr>
  <p:transition spd="slow" advTm="14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3" cstate="print">
            <a:extLst>
              <a:ext uri="{28A0092B-C50C-407E-A947-70E740481C1C}"/>
            </a:extLst>
          </a:blip>
          <a:srcRect/>
          <a:stretch>
            <a:fillRect/>
          </a:stretch>
        </p:blipFill>
        <p:spPr bwMode="auto">
          <a:xfrm>
            <a:off x="107504" y="-21276"/>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26633" name="TextBox 4"/>
          <p:cNvSpPr txBox="1">
            <a:spLocks noChangeArrowheads="1"/>
          </p:cNvSpPr>
          <p:nvPr/>
        </p:nvSpPr>
        <p:spPr bwMode="auto">
          <a:xfrm>
            <a:off x="892175"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26634" name="Прямоугольник 7"/>
          <p:cNvSpPr>
            <a:spLocks noChangeArrowheads="1"/>
          </p:cNvSpPr>
          <p:nvPr/>
        </p:nvSpPr>
        <p:spPr bwMode="auto">
          <a:xfrm>
            <a:off x="6281738" y="6391275"/>
            <a:ext cx="2674937" cy="460375"/>
          </a:xfrm>
          <a:prstGeom prst="rect">
            <a:avLst/>
          </a:prstGeom>
          <a:noFill/>
          <a:ln w="9525">
            <a:noFill/>
            <a:miter lim="800000"/>
            <a:headEnd/>
            <a:tailEnd/>
          </a:ln>
        </p:spPr>
        <p:txBody>
          <a:bodyPr wrap="none">
            <a:spAutoFit/>
          </a:bodyPr>
          <a:lstStyle/>
          <a:p>
            <a:pPr lvl="1"/>
            <a:r>
              <a:rPr lang="ru-RU" altLang="ru-RU" sz="2400" b="1">
                <a:latin typeface="Arial" charset="0"/>
              </a:rPr>
              <a:t>Газификация</a:t>
            </a:r>
            <a:endParaRPr lang="ru-RU" altLang="ru-RU" sz="2400">
              <a:latin typeface="Arial" charset="0"/>
            </a:endParaRPr>
          </a:p>
        </p:txBody>
      </p:sp>
      <p:sp>
        <p:nvSpPr>
          <p:cNvPr id="26635" name="Прямоугольник 1"/>
          <p:cNvSpPr>
            <a:spLocks noChangeArrowheads="1"/>
          </p:cNvSpPr>
          <p:nvPr/>
        </p:nvSpPr>
        <p:spPr bwMode="auto">
          <a:xfrm>
            <a:off x="611188" y="693738"/>
            <a:ext cx="8137525" cy="646112"/>
          </a:xfrm>
          <a:prstGeom prst="rect">
            <a:avLst/>
          </a:prstGeom>
          <a:noFill/>
          <a:ln w="9525">
            <a:noFill/>
            <a:miter lim="800000"/>
            <a:headEnd/>
            <a:tailEnd/>
          </a:ln>
        </p:spPr>
        <p:txBody>
          <a:bodyPr>
            <a:spAutoFit/>
          </a:bodyPr>
          <a:lstStyle/>
          <a:p>
            <a:pPr algn="ctr" eaLnBrk="0" hangingPunct="0"/>
            <a:r>
              <a:rPr lang="ru-RU" altLang="ru-RU" b="1">
                <a:latin typeface="Times New Roman" pitchFamily="18" charset="0"/>
                <a:cs typeface="Times New Roman" pitchFamily="18" charset="0"/>
              </a:rPr>
              <a:t>Динамика показателей газификации Ульяновской области </a:t>
            </a:r>
          </a:p>
          <a:p>
            <a:pPr algn="ctr" eaLnBrk="0" hangingPunct="0"/>
            <a:endParaRPr lang="ru-RU"/>
          </a:p>
        </p:txBody>
      </p:sp>
      <p:graphicFrame>
        <p:nvGraphicFramePr>
          <p:cNvPr id="26629" name="Объект 1"/>
          <p:cNvGraphicFramePr>
            <a:graphicFrameLocks noGrp="1"/>
          </p:cNvGraphicFramePr>
          <p:nvPr/>
        </p:nvGraphicFramePr>
        <p:xfrm>
          <a:off x="200025" y="1433513"/>
          <a:ext cx="2787650" cy="4451350"/>
        </p:xfrm>
        <a:graphic>
          <a:graphicData uri="http://schemas.openxmlformats.org/presentationml/2006/ole">
            <p:oleObj spid="_x0000_s26629" r:id="rId4" imgW="2786113" imgH="4450466" progId="Excel.Chart.8">
              <p:embed/>
            </p:oleObj>
          </a:graphicData>
        </a:graphic>
      </p:graphicFrame>
      <p:graphicFrame>
        <p:nvGraphicFramePr>
          <p:cNvPr id="26630" name="Object 6"/>
          <p:cNvGraphicFramePr>
            <a:graphicFrameLocks noGrp="1"/>
          </p:cNvGraphicFramePr>
          <p:nvPr/>
        </p:nvGraphicFramePr>
        <p:xfrm>
          <a:off x="3152775" y="1506538"/>
          <a:ext cx="2787650" cy="4451350"/>
        </p:xfrm>
        <a:graphic>
          <a:graphicData uri="http://schemas.openxmlformats.org/presentationml/2006/ole">
            <p:oleObj spid="_x0000_s26630" r:id="rId5" imgW="2786113" imgH="4450466" progId="Excel.Chart.8">
              <p:embed/>
            </p:oleObj>
          </a:graphicData>
        </a:graphic>
      </p:graphicFrame>
      <p:graphicFrame>
        <p:nvGraphicFramePr>
          <p:cNvPr id="26631" name="Object 7"/>
          <p:cNvGraphicFramePr>
            <a:graphicFrameLocks noGrp="1"/>
          </p:cNvGraphicFramePr>
          <p:nvPr/>
        </p:nvGraphicFramePr>
        <p:xfrm>
          <a:off x="6184900" y="1577975"/>
          <a:ext cx="2787650" cy="4451350"/>
        </p:xfrm>
        <a:graphic>
          <a:graphicData uri="http://schemas.openxmlformats.org/presentationml/2006/ole">
            <p:oleObj spid="_x0000_s26631" r:id="rId6" imgW="2786113" imgH="4450466" progId="Excel.Chart.8">
              <p:embed/>
            </p:oleObj>
          </a:graphicData>
        </a:graphic>
      </p:graphicFrame>
    </p:spTree>
  </p:cSld>
  <p:clrMapOvr>
    <a:masterClrMapping/>
  </p:clrMapOvr>
  <p:transition spd="slow" advTm="14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3" cstate="print">
            <a:extLst>
              <a:ext uri="{28A0092B-C50C-407E-A947-70E740481C1C}"/>
            </a:extLst>
          </a:blip>
          <a:srcRect/>
          <a:stretch>
            <a:fillRect/>
          </a:stretch>
        </p:blipFill>
        <p:spPr bwMode="auto">
          <a:xfrm>
            <a:off x="107504" y="-21276"/>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27656" name="TextBox 4"/>
          <p:cNvSpPr txBox="1">
            <a:spLocks noChangeArrowheads="1"/>
          </p:cNvSpPr>
          <p:nvPr/>
        </p:nvSpPr>
        <p:spPr bwMode="auto">
          <a:xfrm>
            <a:off x="892175"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27657" name="Прямоугольник 7"/>
          <p:cNvSpPr>
            <a:spLocks noChangeArrowheads="1"/>
          </p:cNvSpPr>
          <p:nvPr/>
        </p:nvSpPr>
        <p:spPr bwMode="auto">
          <a:xfrm>
            <a:off x="6281738" y="6391275"/>
            <a:ext cx="2674937" cy="460375"/>
          </a:xfrm>
          <a:prstGeom prst="rect">
            <a:avLst/>
          </a:prstGeom>
          <a:noFill/>
          <a:ln w="9525">
            <a:noFill/>
            <a:miter lim="800000"/>
            <a:headEnd/>
            <a:tailEnd/>
          </a:ln>
        </p:spPr>
        <p:txBody>
          <a:bodyPr wrap="none">
            <a:spAutoFit/>
          </a:bodyPr>
          <a:lstStyle/>
          <a:p>
            <a:pPr lvl="1"/>
            <a:r>
              <a:rPr lang="ru-RU" altLang="ru-RU" sz="2400" b="1">
                <a:latin typeface="Arial" charset="0"/>
              </a:rPr>
              <a:t>Газификация</a:t>
            </a:r>
            <a:endParaRPr lang="ru-RU" altLang="ru-RU" sz="2400">
              <a:latin typeface="Arial" charset="0"/>
            </a:endParaRPr>
          </a:p>
        </p:txBody>
      </p:sp>
      <p:sp>
        <p:nvSpPr>
          <p:cNvPr id="27658" name="Rectangle 2"/>
          <p:cNvSpPr>
            <a:spLocks noGrp="1" noChangeArrowheads="1"/>
          </p:cNvSpPr>
          <p:nvPr>
            <p:ph type="title" idx="4294967295"/>
          </p:nvPr>
        </p:nvSpPr>
        <p:spPr>
          <a:xfrm>
            <a:off x="-31750" y="587375"/>
            <a:ext cx="8851900" cy="723900"/>
          </a:xfrm>
        </p:spPr>
        <p:txBody>
          <a:bodyPr/>
          <a:lstStyle/>
          <a:p>
            <a:r>
              <a:rPr lang="ru-RU" sz="2400" b="1" smtClean="0">
                <a:latin typeface="Times New Roman" pitchFamily="18" charset="0"/>
                <a:cs typeface="Times New Roman" pitchFamily="18" charset="0"/>
              </a:rPr>
              <a:t>Объём реализации газа по Ульяновской области</a:t>
            </a:r>
          </a:p>
        </p:txBody>
      </p:sp>
      <p:graphicFrame>
        <p:nvGraphicFramePr>
          <p:cNvPr id="27653" name="Диаграмма 9"/>
          <p:cNvGraphicFramePr>
            <a:graphicFrameLocks/>
          </p:cNvGraphicFramePr>
          <p:nvPr/>
        </p:nvGraphicFramePr>
        <p:xfrm>
          <a:off x="-25400" y="1419225"/>
          <a:ext cx="5245100" cy="4778375"/>
        </p:xfrm>
        <a:graphic>
          <a:graphicData uri="http://schemas.openxmlformats.org/presentationml/2006/ole">
            <p:oleObj spid="_x0000_s27653" r:id="rId4" imgW="5243014" imgH="4779678" progId="Excel.Chart.8">
              <p:embed/>
            </p:oleObj>
          </a:graphicData>
        </a:graphic>
      </p:graphicFrame>
      <p:graphicFrame>
        <p:nvGraphicFramePr>
          <p:cNvPr id="27654" name="Диаграмма 10"/>
          <p:cNvGraphicFramePr>
            <a:graphicFrameLocks/>
          </p:cNvGraphicFramePr>
          <p:nvPr/>
        </p:nvGraphicFramePr>
        <p:xfrm>
          <a:off x="4449763" y="1362075"/>
          <a:ext cx="5245100" cy="4776788"/>
        </p:xfrm>
        <a:graphic>
          <a:graphicData uri="http://schemas.openxmlformats.org/presentationml/2006/ole">
            <p:oleObj spid="_x0000_s27654" r:id="rId5" imgW="5243014" imgH="4779678" progId="Excel.Chart.8">
              <p:embed/>
            </p:oleObj>
          </a:graphicData>
        </a:graphic>
      </p:graphicFrame>
    </p:spTree>
  </p:cSld>
  <p:clrMapOvr>
    <a:masterClrMapping/>
  </p:clrMapOvr>
  <p:transition spd="slow" advTm="14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21276"/>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28674" name="TextBox 4"/>
          <p:cNvSpPr txBox="1">
            <a:spLocks noChangeArrowheads="1"/>
          </p:cNvSpPr>
          <p:nvPr/>
        </p:nvSpPr>
        <p:spPr bwMode="auto">
          <a:xfrm>
            <a:off x="892175"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graphicFrame>
        <p:nvGraphicFramePr>
          <p:cNvPr id="12" name="Таблица 11"/>
          <p:cNvGraphicFramePr>
            <a:graphicFrameLocks noGrp="1"/>
          </p:cNvGraphicFramePr>
          <p:nvPr/>
        </p:nvGraphicFramePr>
        <p:xfrm>
          <a:off x="0" y="692693"/>
          <a:ext cx="9144000" cy="5780960"/>
        </p:xfrm>
        <a:graphic>
          <a:graphicData uri="http://schemas.openxmlformats.org/drawingml/2006/table">
            <a:tbl>
              <a:tblPr firstRow="1" firstCol="1" lastRow="1" lastCol="1" bandRow="1" bandCol="1">
                <a:solidFill>
                  <a:srgbClr val="CCFFFF"/>
                </a:solidFill>
                <a:tableStyleId>{69CF1AB2-1976-4502-BF36-3FF5EA218861}</a:tableStyleId>
              </a:tblPr>
              <a:tblGrid>
                <a:gridCol w="4105700"/>
                <a:gridCol w="1657335"/>
                <a:gridCol w="1789923"/>
                <a:gridCol w="1591042"/>
              </a:tblGrid>
              <a:tr h="239556">
                <a:tc rowSpan="2">
                  <a:txBody>
                    <a:bodyPr/>
                    <a:lstStyle/>
                    <a:p>
                      <a:pPr indent="449580"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Наименование муниципального </a:t>
                      </a:r>
                      <a:r>
                        <a:rPr lang="ru-RU" sz="1400" dirty="0">
                          <a:effectLst/>
                          <a:latin typeface="Times New Roman" panose="02020603050405020304" pitchFamily="18" charset="0"/>
                          <a:cs typeface="Times New Roman" panose="02020603050405020304" pitchFamily="18" charset="0"/>
                        </a:rPr>
                        <a:t>образования</a:t>
                      </a:r>
                      <a:endParaRPr lang="ru-RU" sz="14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indent="449580" algn="ctr">
                        <a:lnSpc>
                          <a:spcPct val="115000"/>
                        </a:lnSpc>
                        <a:spcAft>
                          <a:spcPts val="0"/>
                        </a:spcAft>
                      </a:pPr>
                      <a:r>
                        <a:rPr lang="ru-RU" sz="1400" dirty="0" smtClean="0">
                          <a:effectLst/>
                          <a:latin typeface="Times New Roman" panose="02020603050405020304" pitchFamily="18" charset="0"/>
                          <a:cs typeface="Times New Roman" panose="02020603050405020304" pitchFamily="18" charset="0"/>
                        </a:rPr>
                        <a:t>Уровень </a:t>
                      </a:r>
                      <a:r>
                        <a:rPr lang="ru-RU" sz="1400" dirty="0">
                          <a:effectLst/>
                          <a:latin typeface="Times New Roman" panose="02020603050405020304" pitchFamily="18" charset="0"/>
                          <a:cs typeface="Times New Roman" panose="02020603050405020304" pitchFamily="18" charset="0"/>
                        </a:rPr>
                        <a:t>газификации, %</a:t>
                      </a:r>
                      <a:endParaRPr lang="ru-RU" sz="14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indent="449580" algn="ctr">
                        <a:lnSpc>
                          <a:spcPct val="115000"/>
                        </a:lnSpc>
                        <a:spcAft>
                          <a:spcPts val="0"/>
                        </a:spcAft>
                      </a:pPr>
                      <a:endParaRPr lang="ru-RU" sz="14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tc>
                <a:tc hMerge="1">
                  <a:txBody>
                    <a:bodyPr/>
                    <a:lstStyle/>
                    <a:p>
                      <a:pPr indent="449580" algn="ctr">
                        <a:lnSpc>
                          <a:spcPct val="115000"/>
                        </a:lnSpc>
                        <a:spcAft>
                          <a:spcPts val="0"/>
                        </a:spcAft>
                      </a:pPr>
                      <a:endParaRPr lang="ru-RU" sz="14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tc>
              </a:tr>
              <a:tr h="243455">
                <a:tc vMerge="1">
                  <a:txBody>
                    <a:bodyPr/>
                    <a:lstStyle/>
                    <a:p>
                      <a:pPr indent="449580" algn="ctr">
                        <a:lnSpc>
                          <a:spcPct val="115000"/>
                        </a:lnSpc>
                        <a:spcAft>
                          <a:spcPts val="0"/>
                        </a:spcAft>
                      </a:pPr>
                      <a:endParaRPr lang="ru-RU" sz="14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tc>
                <a:tc>
                  <a:txBody>
                    <a:bodyPr/>
                    <a:lstStyle/>
                    <a:p>
                      <a:pPr marL="0" indent="0" algn="ctr">
                        <a:lnSpc>
                          <a:spcPct val="115000"/>
                        </a:lnSpc>
                        <a:spcAft>
                          <a:spcPts val="0"/>
                        </a:spcAft>
                      </a:pPr>
                      <a:r>
                        <a:rPr lang="ru-RU" sz="1400" b="1" dirty="0" smtClean="0">
                          <a:effectLst/>
                          <a:latin typeface="Times New Roman" panose="02020603050405020304" pitchFamily="18" charset="0"/>
                          <a:cs typeface="Times New Roman" panose="02020603050405020304" pitchFamily="18" charset="0"/>
                        </a:rPr>
                        <a:t>2017 год</a:t>
                      </a:r>
                      <a:endParaRPr lang="ru-RU" sz="1400" b="1"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lnSpc>
                          <a:spcPct val="115000"/>
                        </a:lnSpc>
                        <a:spcAft>
                          <a:spcPts val="0"/>
                        </a:spcAft>
                      </a:pPr>
                      <a:r>
                        <a:rPr lang="ru-RU" sz="1400" b="1" dirty="0" smtClean="0">
                          <a:effectLst/>
                          <a:latin typeface="Times New Roman" panose="02020603050405020304" pitchFamily="18" charset="0"/>
                          <a:cs typeface="Times New Roman" panose="02020603050405020304" pitchFamily="18" charset="0"/>
                        </a:rPr>
                        <a:t>2018 год</a:t>
                      </a:r>
                      <a:endParaRPr lang="ru-RU" sz="1400" b="1"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lnSpc>
                          <a:spcPct val="115000"/>
                        </a:lnSpc>
                        <a:spcAft>
                          <a:spcPts val="0"/>
                        </a:spcAft>
                      </a:pPr>
                      <a:r>
                        <a:rPr lang="ru-RU" sz="1400" b="1" dirty="0" smtClean="0">
                          <a:effectLst/>
                          <a:latin typeface="Times New Roman" panose="02020603050405020304" pitchFamily="18" charset="0"/>
                          <a:cs typeface="Times New Roman" panose="02020603050405020304" pitchFamily="18" charset="0"/>
                        </a:rPr>
                        <a:t>2019 год</a:t>
                      </a:r>
                      <a:endParaRPr lang="ru-RU" sz="1400" b="1"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205335">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Базарносызганский</a:t>
                      </a:r>
                      <a:r>
                        <a:rPr lang="ru-RU" sz="1200" dirty="0" smtClean="0">
                          <a:effectLst/>
                          <a:latin typeface="Times New Roman" panose="02020603050405020304" pitchFamily="18" charset="0"/>
                          <a:cs typeface="Times New Roman" panose="02020603050405020304" pitchFamily="18" charset="0"/>
                        </a:rPr>
                        <a:t>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27,75</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27,95</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28,21</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Барышский</a:t>
                      </a:r>
                      <a:r>
                        <a:rPr lang="ru-RU" sz="1200" dirty="0" smtClean="0">
                          <a:effectLst/>
                          <a:latin typeface="Times New Roman" panose="02020603050405020304" pitchFamily="18" charset="0"/>
                          <a:cs typeface="Times New Roman" panose="02020603050405020304" pitchFamily="18" charset="0"/>
                        </a:rPr>
                        <a:t>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51,16</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52,14</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54,62</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Вешкаймский</a:t>
                      </a:r>
                      <a:r>
                        <a:rPr lang="ru-RU" sz="1200" dirty="0" smtClean="0">
                          <a:effectLst/>
                          <a:latin typeface="Times New Roman" panose="02020603050405020304" pitchFamily="18" charset="0"/>
                          <a:cs typeface="Times New Roman" panose="02020603050405020304" pitchFamily="18" charset="0"/>
                        </a:rPr>
                        <a:t>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46,99</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47,26</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47,44</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Инзенский</a:t>
                      </a:r>
                      <a:r>
                        <a:rPr lang="ru-RU" sz="1200" dirty="0" smtClean="0">
                          <a:effectLst/>
                          <a:latin typeface="Times New Roman" panose="02020603050405020304" pitchFamily="18" charset="0"/>
                          <a:cs typeface="Times New Roman" panose="02020603050405020304" pitchFamily="18" charset="0"/>
                        </a:rPr>
                        <a:t>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35,25</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35,64</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36,39</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Карсунский</a:t>
                      </a:r>
                      <a:r>
                        <a:rPr lang="ru-RU" sz="1200" dirty="0" smtClean="0">
                          <a:effectLst/>
                          <a:latin typeface="Times New Roman" panose="02020603050405020304" pitchFamily="18" charset="0"/>
                          <a:cs typeface="Times New Roman" panose="02020603050405020304" pitchFamily="18" charset="0"/>
                        </a:rPr>
                        <a:t>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39,93</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40,05</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41,08</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Кузоватовский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41,95</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45,92</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49,63</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Майнский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42,71</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42,75</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42,94</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Мелекесский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81,74</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82,14</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82,16</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Николаевский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41,92</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43,47</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45,55</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Новоспасский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69,71</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69,74</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69,90</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Радищевский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51,44</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51,50</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51,53</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Старокулаткинский</a:t>
                      </a:r>
                      <a:r>
                        <a:rPr lang="ru-RU" sz="1200" dirty="0" smtClean="0">
                          <a:effectLst/>
                          <a:latin typeface="Times New Roman" panose="02020603050405020304" pitchFamily="18" charset="0"/>
                          <a:cs typeface="Times New Roman" panose="02020603050405020304" pitchFamily="18" charset="0"/>
                        </a:rPr>
                        <a:t>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56,24</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56,57</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56,69</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Старомайнский</a:t>
                      </a:r>
                      <a:r>
                        <a:rPr lang="ru-RU" sz="1200" dirty="0" smtClean="0">
                          <a:effectLst/>
                          <a:latin typeface="Times New Roman" panose="02020603050405020304" pitchFamily="18" charset="0"/>
                          <a:cs typeface="Times New Roman" panose="02020603050405020304" pitchFamily="18" charset="0"/>
                        </a:rPr>
                        <a:t>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52,43</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57,94</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58,10</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Сурский</a:t>
                      </a:r>
                      <a:r>
                        <a:rPr lang="ru-RU" sz="1200" dirty="0" smtClean="0">
                          <a:effectLst/>
                          <a:latin typeface="Times New Roman" panose="02020603050405020304" pitchFamily="18" charset="0"/>
                          <a:cs typeface="Times New Roman" panose="02020603050405020304" pitchFamily="18" charset="0"/>
                        </a:rPr>
                        <a:t>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35,32</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37,89</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39,44</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Тереньгульский</a:t>
                      </a:r>
                      <a:r>
                        <a:rPr lang="ru-RU" sz="1200" dirty="0" smtClean="0">
                          <a:effectLst/>
                          <a:latin typeface="Times New Roman" panose="02020603050405020304" pitchFamily="18" charset="0"/>
                          <a:cs typeface="Times New Roman" panose="02020603050405020304" pitchFamily="18" charset="0"/>
                        </a:rPr>
                        <a:t>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38,75</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39,20</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39,52</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Ульяновский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80,28</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78,97</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79,60</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5335">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Цильнинский</a:t>
                      </a:r>
                      <a:r>
                        <a:rPr lang="ru-RU" sz="1200" dirty="0" smtClean="0">
                          <a:effectLst/>
                          <a:latin typeface="Times New Roman" panose="02020603050405020304" pitchFamily="18" charset="0"/>
                          <a:cs typeface="Times New Roman" panose="02020603050405020304" pitchFamily="18" charset="0"/>
                        </a:rPr>
                        <a:t> район</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79,87</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80,28</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80,41</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66">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Новомалыклинский</a:t>
                      </a:r>
                      <a:r>
                        <a:rPr lang="ru-RU" sz="1200" dirty="0" smtClean="0">
                          <a:effectLst/>
                          <a:latin typeface="Times New Roman" panose="02020603050405020304" pitchFamily="18" charset="0"/>
                          <a:cs typeface="Times New Roman" panose="02020603050405020304" pitchFamily="18" charset="0"/>
                        </a:rPr>
                        <a:t> район *</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77,10</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77,02</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75,74</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66">
                <a:tc>
                  <a:txBody>
                    <a:bodyPr/>
                    <a:lstStyle/>
                    <a:p>
                      <a:pPr indent="449580"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Павловский район *</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84,43</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84,02</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83,62</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66">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Сенгилеевский</a:t>
                      </a:r>
                      <a:r>
                        <a:rPr lang="ru-RU" sz="1200" dirty="0" smtClean="0">
                          <a:effectLst/>
                          <a:latin typeface="Times New Roman" panose="02020603050405020304" pitchFamily="18" charset="0"/>
                          <a:cs typeface="Times New Roman" panose="02020603050405020304" pitchFamily="18" charset="0"/>
                        </a:rPr>
                        <a:t> район *</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62,97</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62,97</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62,82</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66">
                <a:tc>
                  <a:txBody>
                    <a:bodyPr/>
                    <a:lstStyle/>
                    <a:p>
                      <a:pPr indent="449580" algn="ctr">
                        <a:lnSpc>
                          <a:spcPct val="115000"/>
                        </a:lnSpc>
                        <a:spcAft>
                          <a:spcPts val="0"/>
                        </a:spcAft>
                      </a:pPr>
                      <a:r>
                        <a:rPr lang="ru-RU" sz="1200" dirty="0" err="1" smtClean="0">
                          <a:effectLst/>
                          <a:latin typeface="Times New Roman" panose="02020603050405020304" pitchFamily="18" charset="0"/>
                          <a:cs typeface="Times New Roman" panose="02020603050405020304" pitchFamily="18" charset="0"/>
                        </a:rPr>
                        <a:t>Чердаклинский</a:t>
                      </a:r>
                      <a:r>
                        <a:rPr lang="ru-RU" sz="1200" dirty="0" smtClean="0">
                          <a:effectLst/>
                          <a:latin typeface="Times New Roman" panose="02020603050405020304" pitchFamily="18" charset="0"/>
                          <a:cs typeface="Times New Roman" panose="02020603050405020304" pitchFamily="18" charset="0"/>
                        </a:rPr>
                        <a:t> район *</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87,98</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83,93</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83,77</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66">
                <a:tc>
                  <a:txBody>
                    <a:bodyPr/>
                    <a:lstStyle/>
                    <a:p>
                      <a:pPr indent="449580"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город </a:t>
                      </a:r>
                      <a:r>
                        <a:rPr lang="ru-RU" sz="1200" dirty="0" err="1" smtClean="0">
                          <a:effectLst/>
                          <a:latin typeface="Times New Roman" panose="02020603050405020304" pitchFamily="18" charset="0"/>
                          <a:cs typeface="Times New Roman" panose="02020603050405020304" pitchFamily="18" charset="0"/>
                        </a:rPr>
                        <a:t>Новоульяновск</a:t>
                      </a:r>
                      <a:r>
                        <a:rPr lang="ru-RU" sz="1200" dirty="0" smtClean="0">
                          <a:effectLst/>
                          <a:latin typeface="Times New Roman" panose="02020603050405020304" pitchFamily="18" charset="0"/>
                          <a:cs typeface="Times New Roman" panose="02020603050405020304" pitchFamily="18" charset="0"/>
                        </a:rPr>
                        <a:t> *</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93,47</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93,34</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92,43</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66">
                <a:tc>
                  <a:txBody>
                    <a:bodyPr/>
                    <a:lstStyle/>
                    <a:p>
                      <a:pPr indent="449580"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город </a:t>
                      </a:r>
                      <a:r>
                        <a:rPr lang="ru-RU" sz="1200" dirty="0" smtClean="0">
                          <a:effectLst/>
                          <a:latin typeface="Times New Roman" panose="02020603050405020304" pitchFamily="18" charset="0"/>
                          <a:cs typeface="Times New Roman" panose="02020603050405020304" pitchFamily="18" charset="0"/>
                        </a:rPr>
                        <a:t>Димитровград *</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97,08</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95,59</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94,04</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66">
                <a:tc>
                  <a:txBody>
                    <a:bodyPr/>
                    <a:lstStyle/>
                    <a:p>
                      <a:pPr indent="449580"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город </a:t>
                      </a:r>
                      <a:r>
                        <a:rPr lang="ru-RU" sz="1200" dirty="0" smtClean="0">
                          <a:effectLst/>
                          <a:latin typeface="Times New Roman" panose="02020603050405020304" pitchFamily="18" charset="0"/>
                          <a:cs typeface="Times New Roman" panose="02020603050405020304" pitchFamily="18" charset="0"/>
                        </a:rPr>
                        <a:t>Ульяновск *</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55,26</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dirty="0" smtClean="0">
                          <a:effectLst/>
                          <a:latin typeface="Times New Roman" panose="02020603050405020304" pitchFamily="18" charset="0"/>
                          <a:cs typeface="Times New Roman" panose="02020603050405020304" pitchFamily="18" charset="0"/>
                        </a:rPr>
                        <a:t>55,07</a:t>
                      </a:r>
                      <a:endParaRPr lang="ru-RU" sz="120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54,63</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4366">
                <a:tc>
                  <a:txBody>
                    <a:bodyPr/>
                    <a:lstStyle/>
                    <a:p>
                      <a:pPr indent="449580"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пригородная </a:t>
                      </a:r>
                      <a:r>
                        <a:rPr lang="ru-RU" sz="1200" dirty="0" smtClean="0">
                          <a:effectLst/>
                          <a:latin typeface="Times New Roman" panose="02020603050405020304" pitchFamily="18" charset="0"/>
                          <a:cs typeface="Times New Roman" panose="02020603050405020304" pitchFamily="18" charset="0"/>
                        </a:rPr>
                        <a:t>зона *</a:t>
                      </a:r>
                      <a:endParaRPr lang="ru-RU" sz="1200" dirty="0">
                        <a:solidFill>
                          <a:schemeClr val="tx1">
                            <a:lumMod val="50000"/>
                          </a:schemeClr>
                        </a:solidFill>
                        <a:effectLst/>
                        <a:latin typeface="Times New Roman" panose="02020603050405020304" pitchFamily="18" charset="0"/>
                        <a:ea typeface="Times New Roman"/>
                        <a:cs typeface="Times New Roman" panose="02020603050405020304" pitchFamily="18" charset="0"/>
                      </a:endParaRPr>
                    </a:p>
                  </a:txBody>
                  <a:tcPr marL="41836" marR="4183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79,31</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74,10</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41836" marR="418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200" b="0" dirty="0" smtClean="0">
                          <a:effectLst/>
                          <a:latin typeface="Times New Roman" panose="02020603050405020304" pitchFamily="18" charset="0"/>
                          <a:cs typeface="Times New Roman" panose="02020603050405020304" pitchFamily="18" charset="0"/>
                        </a:rPr>
                        <a:t>74,40</a:t>
                      </a:r>
                      <a:endParaRPr lang="ru-RU" sz="1200" b="0" dirty="0">
                        <a:solidFill>
                          <a:schemeClr val="tx1">
                            <a:lumMod val="50000"/>
                          </a:schemeClr>
                        </a:solidFill>
                        <a:effectLst/>
                        <a:latin typeface="Times New Roman" panose="02020603050405020304" pitchFamily="18" charset="0"/>
                        <a:ea typeface="Calibri"/>
                        <a:cs typeface="Times New Roman" panose="02020603050405020304" pitchFamily="18" charset="0"/>
                      </a:endParaRPr>
                    </a:p>
                  </a:txBody>
                  <a:tcPr marL="38618" marR="3861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8676" name="Прямоугольник 1"/>
          <p:cNvSpPr>
            <a:spLocks noChangeArrowheads="1"/>
          </p:cNvSpPr>
          <p:nvPr/>
        </p:nvSpPr>
        <p:spPr bwMode="auto">
          <a:xfrm>
            <a:off x="0" y="6515100"/>
            <a:ext cx="9144000" cy="276225"/>
          </a:xfrm>
          <a:prstGeom prst="rect">
            <a:avLst/>
          </a:prstGeom>
          <a:noFill/>
          <a:ln w="9525">
            <a:noFill/>
            <a:miter lim="800000"/>
            <a:headEnd/>
            <a:tailEnd/>
          </a:ln>
        </p:spPr>
        <p:txBody>
          <a:bodyPr>
            <a:spAutoFit/>
          </a:bodyPr>
          <a:lstStyle/>
          <a:p>
            <a:pPr algn="just">
              <a:tabLst>
                <a:tab pos="11071225" algn="l"/>
              </a:tabLst>
            </a:pPr>
            <a:r>
              <a:rPr lang="ru-RU" altLang="ru-RU" sz="1200">
                <a:solidFill>
                  <a:schemeClr val="bg1"/>
                </a:solidFill>
                <a:latin typeface="Times New Roman" pitchFamily="18" charset="0"/>
                <a:cs typeface="Times New Roman" pitchFamily="18" charset="0"/>
              </a:rPr>
              <a:t>* Снижение уровня газификации в муниципальных образованиях происходит за счёт ввода жилья, не использующего природный газ. </a:t>
            </a:r>
          </a:p>
        </p:txBody>
      </p:sp>
    </p:spTree>
  </p:cSld>
  <p:clrMapOvr>
    <a:masterClrMapping/>
  </p:clrMapOvr>
  <p:transition spd="slow" advTm="14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3" cstate="print">
            <a:extLst>
              <a:ext uri="{28A0092B-C50C-407E-A947-70E740481C1C}"/>
            </a:extLst>
          </a:blip>
          <a:srcRect/>
          <a:stretch>
            <a:fillRect/>
          </a:stretch>
        </p:blipFill>
        <p:spPr bwMode="auto">
          <a:xfrm>
            <a:off x="107504" y="-21276"/>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29703" name="TextBox 4"/>
          <p:cNvSpPr txBox="1">
            <a:spLocks noChangeArrowheads="1"/>
          </p:cNvSpPr>
          <p:nvPr/>
        </p:nvSpPr>
        <p:spPr bwMode="auto">
          <a:xfrm>
            <a:off x="892175"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29704" name="Прямоугольник 7"/>
          <p:cNvSpPr>
            <a:spLocks noChangeArrowheads="1"/>
          </p:cNvSpPr>
          <p:nvPr/>
        </p:nvSpPr>
        <p:spPr bwMode="auto">
          <a:xfrm>
            <a:off x="6281738" y="6391275"/>
            <a:ext cx="2674937" cy="460375"/>
          </a:xfrm>
          <a:prstGeom prst="rect">
            <a:avLst/>
          </a:prstGeom>
          <a:noFill/>
          <a:ln w="9525">
            <a:noFill/>
            <a:miter lim="800000"/>
            <a:headEnd/>
            <a:tailEnd/>
          </a:ln>
        </p:spPr>
        <p:txBody>
          <a:bodyPr wrap="none">
            <a:spAutoFit/>
          </a:bodyPr>
          <a:lstStyle/>
          <a:p>
            <a:pPr lvl="1"/>
            <a:r>
              <a:rPr lang="ru-RU" altLang="ru-RU" sz="2400" b="1">
                <a:latin typeface="Arial" charset="0"/>
              </a:rPr>
              <a:t>Газификация</a:t>
            </a:r>
            <a:endParaRPr lang="ru-RU" altLang="ru-RU" sz="2400">
              <a:latin typeface="Arial" charset="0"/>
            </a:endParaRPr>
          </a:p>
        </p:txBody>
      </p:sp>
      <p:sp>
        <p:nvSpPr>
          <p:cNvPr id="29705" name="Прямоугольник 2"/>
          <p:cNvSpPr>
            <a:spLocks noChangeArrowheads="1"/>
          </p:cNvSpPr>
          <p:nvPr/>
        </p:nvSpPr>
        <p:spPr bwMode="auto">
          <a:xfrm>
            <a:off x="1116013" y="692150"/>
            <a:ext cx="7110412" cy="646113"/>
          </a:xfrm>
          <a:prstGeom prst="rect">
            <a:avLst/>
          </a:prstGeom>
          <a:noFill/>
          <a:ln w="9525">
            <a:noFill/>
            <a:miter lim="800000"/>
            <a:headEnd/>
            <a:tailEnd/>
          </a:ln>
        </p:spPr>
        <p:txBody>
          <a:bodyPr>
            <a:spAutoFit/>
          </a:bodyPr>
          <a:lstStyle/>
          <a:p>
            <a:pPr algn="ctr" eaLnBrk="0" hangingPunct="0"/>
            <a:r>
              <a:rPr lang="ru-RU" altLang="ru-RU" b="1">
                <a:latin typeface="Times New Roman" pitchFamily="18" charset="0"/>
                <a:cs typeface="Times New Roman" pitchFamily="18" charset="0"/>
              </a:rPr>
              <a:t>Динамика бюджетного финансирования мероприятий </a:t>
            </a:r>
            <a:br>
              <a:rPr lang="ru-RU" altLang="ru-RU" b="1">
                <a:latin typeface="Times New Roman" pitchFamily="18" charset="0"/>
                <a:cs typeface="Times New Roman" pitchFamily="18" charset="0"/>
              </a:rPr>
            </a:br>
            <a:r>
              <a:rPr lang="ru-RU" altLang="ru-RU" b="1">
                <a:latin typeface="Times New Roman" pitchFamily="18" charset="0"/>
                <a:cs typeface="Times New Roman" pitchFamily="18" charset="0"/>
              </a:rPr>
              <a:t>по газификации Ульяновской области </a:t>
            </a:r>
          </a:p>
        </p:txBody>
      </p:sp>
      <p:graphicFrame>
        <p:nvGraphicFramePr>
          <p:cNvPr id="29701" name="Объект 1"/>
          <p:cNvGraphicFramePr>
            <a:graphicFrameLocks noGrp="1"/>
          </p:cNvGraphicFramePr>
          <p:nvPr/>
        </p:nvGraphicFramePr>
        <p:xfrm>
          <a:off x="57150" y="1287463"/>
          <a:ext cx="9029700" cy="4927600"/>
        </p:xfrm>
        <a:graphic>
          <a:graphicData uri="http://schemas.openxmlformats.org/presentationml/2006/ole">
            <p:oleObj spid="_x0000_s29701" r:id="rId4" imgW="9035055" imgH="4932091" progId="Excel.Chart.8">
              <p:embed/>
            </p:oleObj>
          </a:graphicData>
        </a:graphic>
      </p:graphicFrame>
    </p:spTree>
  </p:cSld>
  <p:clrMapOvr>
    <a:masterClrMapping/>
  </p:clrMapOvr>
  <p:transition spd="slow" advTm="14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30722" name="TextBox 4"/>
          <p:cNvSpPr txBox="1">
            <a:spLocks noChangeArrowheads="1"/>
          </p:cNvSpPr>
          <p:nvPr/>
        </p:nvSpPr>
        <p:spPr bwMode="auto">
          <a:xfrm>
            <a:off x="892175"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30723" name="Прямоугольник 1"/>
          <p:cNvSpPr>
            <a:spLocks noChangeArrowheads="1"/>
          </p:cNvSpPr>
          <p:nvPr/>
        </p:nvSpPr>
        <p:spPr bwMode="auto">
          <a:xfrm>
            <a:off x="5076825" y="1308100"/>
            <a:ext cx="3913188" cy="2308225"/>
          </a:xfrm>
          <a:prstGeom prst="rect">
            <a:avLst/>
          </a:prstGeom>
          <a:noFill/>
          <a:ln w="9525">
            <a:noFill/>
            <a:miter lim="800000"/>
            <a:headEnd/>
            <a:tailEnd/>
          </a:ln>
        </p:spPr>
        <p:txBody>
          <a:bodyPr>
            <a:spAutoFit/>
          </a:bodyPr>
          <a:lstStyle/>
          <a:p>
            <a:pPr indent="539750" algn="just">
              <a:tabLst>
                <a:tab pos="11071225" algn="l"/>
              </a:tabLst>
            </a:pPr>
            <a:r>
              <a:rPr lang="ru-RU" altLang="ru-RU">
                <a:solidFill>
                  <a:schemeClr val="tx2"/>
                </a:solidFill>
                <a:latin typeface="Arial" charset="0"/>
              </a:rPr>
              <a:t>По итогам 2018 года уровень газификации Ульяновской области составляет 60,63%.</a:t>
            </a:r>
          </a:p>
          <a:p>
            <a:pPr indent="539750" algn="just">
              <a:tabLst>
                <a:tab pos="11071225" algn="l"/>
              </a:tabLst>
            </a:pPr>
            <a:r>
              <a:rPr lang="ru-RU" altLang="ru-RU">
                <a:solidFill>
                  <a:schemeClr val="tx2"/>
                </a:solidFill>
                <a:latin typeface="Arial" charset="0"/>
              </a:rPr>
              <a:t>В 2018 году бюджетное финансирование  на газификацию составило 156,975 млн. рублей, что на 33% больше предыдущего года. </a:t>
            </a:r>
          </a:p>
        </p:txBody>
      </p:sp>
      <p:pic>
        <p:nvPicPr>
          <p:cNvPr id="30724" name="Picture 4" descr="http://evrogaz.com/wp-content/uploads/2016/06/tempy-gazifikacii-uvelichilis-v-chety.jpg"/>
          <p:cNvPicPr>
            <a:picLocks noChangeAspect="1" noChangeArrowheads="1"/>
          </p:cNvPicPr>
          <p:nvPr/>
        </p:nvPicPr>
        <p:blipFill>
          <a:blip r:embed="rId3"/>
          <a:srcRect/>
          <a:stretch>
            <a:fillRect/>
          </a:stretch>
        </p:blipFill>
        <p:spPr bwMode="auto">
          <a:xfrm>
            <a:off x="115888" y="1052513"/>
            <a:ext cx="4808537" cy="3373437"/>
          </a:xfrm>
          <a:prstGeom prst="rect">
            <a:avLst/>
          </a:prstGeom>
          <a:noFill/>
          <a:ln w="9525">
            <a:noFill/>
            <a:miter lim="800000"/>
            <a:headEnd/>
            <a:tailEnd/>
          </a:ln>
        </p:spPr>
      </p:pic>
      <p:sp>
        <p:nvSpPr>
          <p:cNvPr id="30725" name="Прямоугольник 5"/>
          <p:cNvSpPr>
            <a:spLocks noChangeArrowheads="1"/>
          </p:cNvSpPr>
          <p:nvPr/>
        </p:nvSpPr>
        <p:spPr bwMode="auto">
          <a:xfrm>
            <a:off x="401638" y="4868863"/>
            <a:ext cx="8172450" cy="923925"/>
          </a:xfrm>
          <a:prstGeom prst="rect">
            <a:avLst/>
          </a:prstGeom>
          <a:noFill/>
          <a:ln w="9525">
            <a:noFill/>
            <a:miter lim="800000"/>
            <a:headEnd/>
            <a:tailEnd/>
          </a:ln>
        </p:spPr>
        <p:txBody>
          <a:bodyPr>
            <a:spAutoFit/>
          </a:bodyPr>
          <a:lstStyle/>
          <a:p>
            <a:pPr algn="just">
              <a:tabLst>
                <a:tab pos="11071225" algn="l"/>
              </a:tabLst>
            </a:pPr>
            <a:r>
              <a:rPr lang="ru-RU" altLang="ru-RU">
                <a:solidFill>
                  <a:schemeClr val="tx2"/>
                </a:solidFill>
                <a:latin typeface="Arial" charset="0"/>
              </a:rPr>
              <a:t>Инвестиции ПАО «Газпром» на выполнение мероприятий по строительству межпоселковых газопроводов составили в 2018 году  1500,0 млн. рублей.</a:t>
            </a:r>
          </a:p>
        </p:txBody>
      </p:sp>
      <p:sp>
        <p:nvSpPr>
          <p:cNvPr id="30726" name="Прямоугольник 7"/>
          <p:cNvSpPr>
            <a:spLocks noChangeArrowheads="1"/>
          </p:cNvSpPr>
          <p:nvPr/>
        </p:nvSpPr>
        <p:spPr bwMode="auto">
          <a:xfrm>
            <a:off x="6281738" y="6391275"/>
            <a:ext cx="2674937" cy="460375"/>
          </a:xfrm>
          <a:prstGeom prst="rect">
            <a:avLst/>
          </a:prstGeom>
          <a:noFill/>
          <a:ln w="9525">
            <a:noFill/>
            <a:miter lim="800000"/>
            <a:headEnd/>
            <a:tailEnd/>
          </a:ln>
        </p:spPr>
        <p:txBody>
          <a:bodyPr wrap="none">
            <a:spAutoFit/>
          </a:bodyPr>
          <a:lstStyle/>
          <a:p>
            <a:pPr lvl="1"/>
            <a:r>
              <a:rPr lang="ru-RU" altLang="ru-RU" sz="2400" b="1">
                <a:latin typeface="Arial" charset="0"/>
              </a:rPr>
              <a:t>Газификация</a:t>
            </a:r>
            <a:endParaRPr lang="ru-RU" altLang="ru-RU" sz="2400">
              <a:latin typeface="Arial" charset="0"/>
            </a:endParaRPr>
          </a:p>
        </p:txBody>
      </p:sp>
    </p:spTree>
  </p:cSld>
  <p:clrMapOvr>
    <a:masterClrMapping/>
  </p:clrMapOvr>
  <p:transition spd="slow" advTm="14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87498" y="0"/>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31746" name="TextBox 4"/>
          <p:cNvSpPr txBox="1">
            <a:spLocks noChangeArrowheads="1"/>
          </p:cNvSpPr>
          <p:nvPr/>
        </p:nvSpPr>
        <p:spPr bwMode="auto">
          <a:xfrm>
            <a:off x="900113"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2" name="Прямоугольник 1"/>
          <p:cNvSpPr/>
          <p:nvPr/>
        </p:nvSpPr>
        <p:spPr>
          <a:xfrm>
            <a:off x="53975" y="720725"/>
            <a:ext cx="9121775" cy="3540125"/>
          </a:xfrm>
          <a:prstGeom prst="rect">
            <a:avLst/>
          </a:prstGeom>
        </p:spPr>
        <p:txBody>
          <a:bodyPr>
            <a:spAutoFit/>
          </a:bodyPr>
          <a:lstStyle/>
          <a:p>
            <a:pPr eaLnBrk="0" hangingPunct="0">
              <a:defRPr/>
            </a:pPr>
            <a:r>
              <a:rPr lang="ru-RU" sz="1600" b="1" dirty="0">
                <a:solidFill>
                  <a:schemeClr val="tx2"/>
                </a:solidFill>
                <a:latin typeface="Arial" pitchFamily="34" charset="0"/>
                <a:cs typeface="Arial" pitchFamily="34" charset="0"/>
              </a:rPr>
              <a:t>2018 году были  реализованы следующие проекты:</a:t>
            </a:r>
          </a:p>
          <a:p>
            <a:pPr marL="285750" indent="-285750" eaLnBrk="0" hangingPunct="0">
              <a:buFont typeface="Wingdings" pitchFamily="2" charset="2"/>
              <a:buChar char="ü"/>
              <a:defRPr/>
            </a:pPr>
            <a:r>
              <a:rPr lang="ru-RU" sz="1600" b="1" dirty="0">
                <a:solidFill>
                  <a:schemeClr val="tx2"/>
                </a:solidFill>
                <a:latin typeface="Arial" pitchFamily="34" charset="0"/>
                <a:cs typeface="Arial" pitchFamily="34" charset="0"/>
              </a:rPr>
              <a:t>строительство </a:t>
            </a:r>
            <a:r>
              <a:rPr lang="ru-RU" sz="1600" b="1" dirty="0" err="1">
                <a:solidFill>
                  <a:schemeClr val="tx2"/>
                </a:solidFill>
                <a:latin typeface="Arial" pitchFamily="34" charset="0"/>
                <a:cs typeface="Arial" pitchFamily="34" charset="0"/>
              </a:rPr>
              <a:t>внутрипоселковых</a:t>
            </a:r>
            <a:r>
              <a:rPr lang="ru-RU" sz="1600" b="1" dirty="0">
                <a:solidFill>
                  <a:schemeClr val="tx2"/>
                </a:solidFill>
                <a:latin typeface="Arial" pitchFamily="34" charset="0"/>
                <a:cs typeface="Arial" pitchFamily="34" charset="0"/>
              </a:rPr>
              <a:t> сетей </a:t>
            </a:r>
            <a:r>
              <a:rPr lang="ru-RU" sz="1600" dirty="0">
                <a:solidFill>
                  <a:schemeClr val="tx2"/>
                </a:solidFill>
                <a:latin typeface="Arial" pitchFamily="34" charset="0"/>
                <a:cs typeface="Arial" pitchFamily="34" charset="0"/>
              </a:rPr>
              <a:t>проводилось в </a:t>
            </a:r>
            <a:r>
              <a:rPr lang="ru-RU" sz="1600" dirty="0" err="1">
                <a:solidFill>
                  <a:schemeClr val="tx2"/>
                </a:solidFill>
                <a:latin typeface="Arial" pitchFamily="34" charset="0"/>
                <a:cs typeface="Arial" pitchFamily="34" charset="0"/>
              </a:rPr>
              <a:t>Кузоватовском</a:t>
            </a:r>
            <a:r>
              <a:rPr lang="ru-RU" sz="1600" dirty="0">
                <a:solidFill>
                  <a:schemeClr val="tx2"/>
                </a:solidFill>
                <a:latin typeface="Arial" pitchFamily="34" charset="0"/>
                <a:cs typeface="Arial" pitchFamily="34" charset="0"/>
              </a:rPr>
              <a:t> районе (завершение работ по </a:t>
            </a:r>
            <a:r>
              <a:rPr lang="ru-RU" sz="1600" dirty="0" err="1">
                <a:solidFill>
                  <a:schemeClr val="tx2"/>
                </a:solidFill>
                <a:latin typeface="Arial" pitchFamily="34" charset="0"/>
                <a:cs typeface="Arial" pitchFamily="34" charset="0"/>
              </a:rPr>
              <a:t>Студенец</a:t>
            </a:r>
            <a:r>
              <a:rPr lang="ru-RU" sz="1600" dirty="0">
                <a:solidFill>
                  <a:schemeClr val="tx2"/>
                </a:solidFill>
                <a:latin typeface="Arial" pitchFamily="34" charset="0"/>
                <a:cs typeface="Arial" pitchFamily="34" charset="0"/>
              </a:rPr>
              <a:t>, Никольское, </a:t>
            </a:r>
            <a:r>
              <a:rPr lang="ru-RU" sz="1600" dirty="0" err="1">
                <a:solidFill>
                  <a:schemeClr val="tx2"/>
                </a:solidFill>
                <a:latin typeface="Arial" pitchFamily="34" charset="0"/>
                <a:cs typeface="Arial" pitchFamily="34" charset="0"/>
              </a:rPr>
              <a:t>Томылово</a:t>
            </a:r>
            <a:r>
              <a:rPr lang="ru-RU" sz="1600" dirty="0">
                <a:solidFill>
                  <a:schemeClr val="tx2"/>
                </a:solidFill>
                <a:latin typeface="Arial" pitchFamily="34" charset="0"/>
                <a:cs typeface="Arial" pitchFamily="34" charset="0"/>
              </a:rPr>
              <a:t>), в </a:t>
            </a:r>
            <a:r>
              <a:rPr lang="ru-RU" sz="1600" dirty="0" err="1">
                <a:solidFill>
                  <a:schemeClr val="tx2"/>
                </a:solidFill>
                <a:latin typeface="Arial" pitchFamily="34" charset="0"/>
                <a:cs typeface="Arial" pitchFamily="34" charset="0"/>
              </a:rPr>
              <a:t>Барышском</a:t>
            </a:r>
            <a:r>
              <a:rPr lang="ru-RU" sz="1600" dirty="0">
                <a:solidFill>
                  <a:schemeClr val="tx2"/>
                </a:solidFill>
                <a:latin typeface="Arial" pitchFamily="34" charset="0"/>
                <a:cs typeface="Arial" pitchFamily="34" charset="0"/>
              </a:rPr>
              <a:t> районе (Самородки, </a:t>
            </a:r>
            <a:r>
              <a:rPr lang="ru-RU" sz="1600" dirty="0" err="1">
                <a:solidFill>
                  <a:schemeClr val="tx2"/>
                </a:solidFill>
                <a:latin typeface="Arial" pitchFamily="34" charset="0"/>
                <a:cs typeface="Arial" pitchFamily="34" charset="0"/>
              </a:rPr>
              <a:t>Ушаковка</a:t>
            </a:r>
            <a:r>
              <a:rPr lang="ru-RU" sz="1600" dirty="0">
                <a:solidFill>
                  <a:schemeClr val="tx2"/>
                </a:solidFill>
                <a:latin typeface="Arial" pitchFamily="34" charset="0"/>
                <a:cs typeface="Arial" pitchFamily="34" charset="0"/>
              </a:rPr>
              <a:t>), в </a:t>
            </a:r>
            <a:r>
              <a:rPr lang="ru-RU" sz="1600" dirty="0" err="1">
                <a:solidFill>
                  <a:schemeClr val="tx2"/>
                </a:solidFill>
                <a:latin typeface="Arial" pitchFamily="34" charset="0"/>
                <a:cs typeface="Arial" pitchFamily="34" charset="0"/>
              </a:rPr>
              <a:t>Базарносызганском</a:t>
            </a:r>
            <a:r>
              <a:rPr lang="ru-RU" sz="1600" dirty="0">
                <a:solidFill>
                  <a:schemeClr val="tx2"/>
                </a:solidFill>
                <a:latin typeface="Arial" pitchFamily="34" charset="0"/>
                <a:cs typeface="Arial" pitchFamily="34" charset="0"/>
              </a:rPr>
              <a:t> районе (Юрловка),  начало строительства по газификации </a:t>
            </a:r>
            <a:r>
              <a:rPr lang="ru-RU" sz="1600" dirty="0" err="1">
                <a:solidFill>
                  <a:schemeClr val="tx2"/>
                </a:solidFill>
                <a:latin typeface="Arial" pitchFamily="34" charset="0"/>
                <a:cs typeface="Arial" pitchFamily="34" charset="0"/>
              </a:rPr>
              <a:t>с.Забалуйка</a:t>
            </a:r>
            <a:r>
              <a:rPr lang="ru-RU" sz="1600" dirty="0">
                <a:solidFill>
                  <a:schemeClr val="tx2"/>
                </a:solidFill>
                <a:latin typeface="Arial" pitchFamily="34" charset="0"/>
                <a:cs typeface="Arial" pitchFamily="34" charset="0"/>
              </a:rPr>
              <a:t> </a:t>
            </a:r>
            <a:r>
              <a:rPr lang="ru-RU" sz="1600" dirty="0" err="1">
                <a:solidFill>
                  <a:schemeClr val="tx2"/>
                </a:solidFill>
                <a:latin typeface="Arial" pitchFamily="34" charset="0"/>
                <a:cs typeface="Arial" pitchFamily="34" charset="0"/>
              </a:rPr>
              <a:t>Инзенского</a:t>
            </a:r>
            <a:r>
              <a:rPr lang="ru-RU" sz="1600" dirty="0">
                <a:solidFill>
                  <a:schemeClr val="tx2"/>
                </a:solidFill>
                <a:latin typeface="Arial" pitchFamily="34" charset="0"/>
                <a:cs typeface="Arial" pitchFamily="34" charset="0"/>
              </a:rPr>
              <a:t> района, </a:t>
            </a:r>
            <a:r>
              <a:rPr lang="ru-RU" sz="1600" dirty="0" err="1">
                <a:solidFill>
                  <a:schemeClr val="tx2"/>
                </a:solidFill>
                <a:latin typeface="Arial" pitchFamily="34" charset="0"/>
                <a:cs typeface="Arial" pitchFamily="34" charset="0"/>
              </a:rPr>
              <a:t>г.Инза</a:t>
            </a:r>
            <a:r>
              <a:rPr lang="ru-RU" sz="1600" dirty="0">
                <a:solidFill>
                  <a:schemeClr val="tx2"/>
                </a:solidFill>
                <a:latin typeface="Arial" pitchFamily="34" charset="0"/>
                <a:cs typeface="Arial" pitchFamily="34" charset="0"/>
              </a:rPr>
              <a:t> (</a:t>
            </a:r>
            <a:r>
              <a:rPr lang="ru-RU" sz="1600" dirty="0" err="1">
                <a:solidFill>
                  <a:schemeClr val="tx2"/>
                </a:solidFill>
                <a:latin typeface="Arial" pitchFamily="34" charset="0"/>
                <a:cs typeface="Arial" pitchFamily="34" charset="0"/>
              </a:rPr>
              <a:t>микр</a:t>
            </a:r>
            <a:r>
              <a:rPr lang="ru-RU" sz="1600" dirty="0">
                <a:solidFill>
                  <a:schemeClr val="tx2"/>
                </a:solidFill>
                <a:latin typeface="Arial" pitchFamily="34" charset="0"/>
                <a:cs typeface="Arial" pitchFamily="34" charset="0"/>
              </a:rPr>
              <a:t>-н Лесхоз), </a:t>
            </a:r>
            <a:r>
              <a:rPr lang="ru-RU" sz="1600" dirty="0" err="1">
                <a:solidFill>
                  <a:schemeClr val="tx2"/>
                </a:solidFill>
                <a:latin typeface="Arial" pitchFamily="34" charset="0"/>
                <a:cs typeface="Arial" pitchFamily="34" charset="0"/>
              </a:rPr>
              <a:t>п.Безлесный</a:t>
            </a:r>
            <a:r>
              <a:rPr lang="ru-RU" sz="1600" dirty="0">
                <a:solidFill>
                  <a:schemeClr val="tx2"/>
                </a:solidFill>
                <a:latin typeface="Arial" pitchFamily="34" charset="0"/>
                <a:cs typeface="Arial" pitchFamily="34" charset="0"/>
              </a:rPr>
              <a:t> </a:t>
            </a:r>
            <a:r>
              <a:rPr lang="ru-RU" sz="1600" dirty="0" err="1">
                <a:solidFill>
                  <a:schemeClr val="tx2"/>
                </a:solidFill>
                <a:latin typeface="Arial" pitchFamily="34" charset="0"/>
                <a:cs typeface="Arial" pitchFamily="34" charset="0"/>
              </a:rPr>
              <a:t>Майнского</a:t>
            </a:r>
            <a:r>
              <a:rPr lang="ru-RU" sz="1600" dirty="0">
                <a:solidFill>
                  <a:schemeClr val="tx2"/>
                </a:solidFill>
                <a:latin typeface="Arial" pitchFamily="34" charset="0"/>
                <a:cs typeface="Arial" pitchFamily="34" charset="0"/>
              </a:rPr>
              <a:t> района.</a:t>
            </a:r>
          </a:p>
          <a:p>
            <a:pPr marL="285750" indent="-285750" eaLnBrk="0" hangingPunct="0">
              <a:buFont typeface="Wingdings" pitchFamily="2" charset="2"/>
              <a:buChar char="ü"/>
              <a:defRPr/>
            </a:pPr>
            <a:r>
              <a:rPr lang="ru-RU" sz="1600" b="1" dirty="0">
                <a:solidFill>
                  <a:schemeClr val="tx2"/>
                </a:solidFill>
                <a:latin typeface="Arial" pitchFamily="34" charset="0"/>
                <a:cs typeface="Arial" pitchFamily="34" charset="0"/>
              </a:rPr>
              <a:t>проектные работы по 37 объектам</a:t>
            </a:r>
            <a:r>
              <a:rPr lang="ru-RU" sz="1600" dirty="0">
                <a:solidFill>
                  <a:schemeClr val="tx2"/>
                </a:solidFill>
                <a:latin typeface="Arial" pitchFamily="34" charset="0"/>
                <a:cs typeface="Arial" pitchFamily="34" charset="0"/>
              </a:rPr>
              <a:t>: 3 в </a:t>
            </a:r>
            <a:r>
              <a:rPr lang="ru-RU" sz="1600" dirty="0" err="1">
                <a:solidFill>
                  <a:schemeClr val="tx2"/>
                </a:solidFill>
                <a:latin typeface="Arial" pitchFamily="34" charset="0"/>
                <a:cs typeface="Arial" pitchFamily="34" charset="0"/>
              </a:rPr>
              <a:t>Базарносызганском</a:t>
            </a:r>
            <a:r>
              <a:rPr lang="ru-RU" sz="1600" dirty="0">
                <a:solidFill>
                  <a:schemeClr val="tx2"/>
                </a:solidFill>
                <a:latin typeface="Arial" pitchFamily="34" charset="0"/>
                <a:cs typeface="Arial" pitchFamily="34" charset="0"/>
              </a:rPr>
              <a:t> районе, 15 в </a:t>
            </a:r>
            <a:r>
              <a:rPr lang="ru-RU" sz="1600" dirty="0" err="1">
                <a:solidFill>
                  <a:schemeClr val="tx2"/>
                </a:solidFill>
                <a:latin typeface="Arial" pitchFamily="34" charset="0"/>
                <a:cs typeface="Arial" pitchFamily="34" charset="0"/>
              </a:rPr>
              <a:t>Барышском</a:t>
            </a:r>
            <a:r>
              <a:rPr lang="ru-RU" sz="1600" dirty="0">
                <a:solidFill>
                  <a:schemeClr val="tx2"/>
                </a:solidFill>
                <a:latin typeface="Arial" pitchFamily="34" charset="0"/>
                <a:cs typeface="Arial" pitchFamily="34" charset="0"/>
              </a:rPr>
              <a:t> районе, 2 в </a:t>
            </a:r>
            <a:r>
              <a:rPr lang="ru-RU" sz="1600" dirty="0" err="1">
                <a:solidFill>
                  <a:schemeClr val="tx2"/>
                </a:solidFill>
                <a:latin typeface="Arial" pitchFamily="34" charset="0"/>
                <a:cs typeface="Arial" pitchFamily="34" charset="0"/>
              </a:rPr>
              <a:t>Вешкаймском</a:t>
            </a:r>
            <a:r>
              <a:rPr lang="ru-RU" sz="1600" dirty="0">
                <a:solidFill>
                  <a:schemeClr val="tx2"/>
                </a:solidFill>
                <a:latin typeface="Arial" pitchFamily="34" charset="0"/>
                <a:cs typeface="Arial" pitchFamily="34" charset="0"/>
              </a:rPr>
              <a:t> районе, 2 в </a:t>
            </a:r>
            <a:r>
              <a:rPr lang="ru-RU" sz="1600" dirty="0" err="1">
                <a:solidFill>
                  <a:schemeClr val="tx2"/>
                </a:solidFill>
                <a:latin typeface="Arial" pitchFamily="34" charset="0"/>
                <a:cs typeface="Arial" pitchFamily="34" charset="0"/>
              </a:rPr>
              <a:t>Майнском</a:t>
            </a:r>
            <a:r>
              <a:rPr lang="ru-RU" sz="1600" dirty="0">
                <a:solidFill>
                  <a:schemeClr val="tx2"/>
                </a:solidFill>
                <a:latin typeface="Arial" pitchFamily="34" charset="0"/>
                <a:cs typeface="Arial" pitchFamily="34" charset="0"/>
              </a:rPr>
              <a:t> районе, 4 в </a:t>
            </a:r>
            <a:r>
              <a:rPr lang="ru-RU" sz="1600" dirty="0" err="1">
                <a:solidFill>
                  <a:schemeClr val="tx2"/>
                </a:solidFill>
                <a:latin typeface="Arial" pitchFamily="34" charset="0"/>
                <a:cs typeface="Arial" pitchFamily="34" charset="0"/>
              </a:rPr>
              <a:t>Мелекесском</a:t>
            </a:r>
            <a:r>
              <a:rPr lang="ru-RU" sz="1600" dirty="0">
                <a:solidFill>
                  <a:schemeClr val="tx2"/>
                </a:solidFill>
                <a:latin typeface="Arial" pitchFamily="34" charset="0"/>
                <a:cs typeface="Arial" pitchFamily="34" charset="0"/>
              </a:rPr>
              <a:t> районе, 3 в </a:t>
            </a:r>
            <a:r>
              <a:rPr lang="ru-RU" sz="1600" dirty="0" err="1">
                <a:solidFill>
                  <a:schemeClr val="tx2"/>
                </a:solidFill>
                <a:latin typeface="Arial" pitchFamily="34" charset="0"/>
                <a:cs typeface="Arial" pitchFamily="34" charset="0"/>
              </a:rPr>
              <a:t>Старокулаткинском</a:t>
            </a:r>
            <a:r>
              <a:rPr lang="ru-RU" sz="1600" dirty="0">
                <a:solidFill>
                  <a:schemeClr val="tx2"/>
                </a:solidFill>
                <a:latin typeface="Arial" pitchFamily="34" charset="0"/>
                <a:cs typeface="Arial" pitchFamily="34" charset="0"/>
              </a:rPr>
              <a:t> районе, 3 в Сурском районе, 1 в </a:t>
            </a:r>
            <a:r>
              <a:rPr lang="ru-RU" sz="1600" dirty="0" err="1">
                <a:solidFill>
                  <a:schemeClr val="tx2"/>
                </a:solidFill>
                <a:latin typeface="Arial" pitchFamily="34" charset="0"/>
                <a:cs typeface="Arial" pitchFamily="34" charset="0"/>
              </a:rPr>
              <a:t>Тереньгульском</a:t>
            </a:r>
            <a:r>
              <a:rPr lang="ru-RU" sz="1600" dirty="0">
                <a:solidFill>
                  <a:schemeClr val="tx2"/>
                </a:solidFill>
                <a:latin typeface="Arial" pitchFamily="34" charset="0"/>
                <a:cs typeface="Arial" pitchFamily="34" charset="0"/>
              </a:rPr>
              <a:t> районе, 3 в </a:t>
            </a:r>
            <a:r>
              <a:rPr lang="ru-RU" sz="1600" dirty="0" err="1">
                <a:solidFill>
                  <a:schemeClr val="tx2"/>
                </a:solidFill>
                <a:latin typeface="Arial" pitchFamily="34" charset="0"/>
                <a:cs typeface="Arial" pitchFamily="34" charset="0"/>
              </a:rPr>
              <a:t>Сенгилеевском</a:t>
            </a:r>
            <a:r>
              <a:rPr lang="ru-RU" sz="1600" dirty="0">
                <a:solidFill>
                  <a:schemeClr val="tx2"/>
                </a:solidFill>
                <a:latin typeface="Arial" pitchFamily="34" charset="0"/>
                <a:cs typeface="Arial" pitchFamily="34" charset="0"/>
              </a:rPr>
              <a:t> районе,  2 в Ульяновском района.</a:t>
            </a:r>
          </a:p>
          <a:p>
            <a:pPr marL="285750" indent="-285750" eaLnBrk="0" hangingPunct="0">
              <a:buFont typeface="Wingdings" pitchFamily="2" charset="2"/>
              <a:buChar char="ü"/>
              <a:defRPr/>
            </a:pPr>
            <a:r>
              <a:rPr lang="ru-RU" sz="1600" b="1" dirty="0">
                <a:solidFill>
                  <a:schemeClr val="tx2"/>
                </a:solidFill>
                <a:latin typeface="Arial" pitchFamily="34" charset="0"/>
                <a:cs typeface="Arial" pitchFamily="34" charset="0"/>
              </a:rPr>
              <a:t>В рамках обязательств ПАО «Газпром» </a:t>
            </a:r>
            <a:r>
              <a:rPr lang="ru-RU" sz="1600" dirty="0">
                <a:solidFill>
                  <a:schemeClr val="tx2"/>
                </a:solidFill>
                <a:latin typeface="Arial" pitchFamily="34" charset="0"/>
                <a:cs typeface="Arial" pitchFamily="34" charset="0"/>
              </a:rPr>
              <a:t>по программе развития газоснабжения и газификации регионов РФ по Ульяновской области </a:t>
            </a:r>
            <a:r>
              <a:rPr lang="ru-RU" sz="1600" b="1" dirty="0">
                <a:solidFill>
                  <a:schemeClr val="tx2"/>
                </a:solidFill>
                <a:latin typeface="Arial" pitchFamily="34" charset="0"/>
                <a:cs typeface="Arial" pitchFamily="34" charset="0"/>
              </a:rPr>
              <a:t>выполнены работы по проектированию </a:t>
            </a:r>
            <a:r>
              <a:rPr lang="ru-RU" sz="1600" dirty="0">
                <a:solidFill>
                  <a:schemeClr val="tx2"/>
                </a:solidFill>
                <a:latin typeface="Arial" pitchFamily="34" charset="0"/>
                <a:cs typeface="Arial" pitchFamily="34" charset="0"/>
              </a:rPr>
              <a:t>25 объектов межпоселковых газопроводов общей протяжённостью  583 км для газификации 85 населённых пунктов.</a:t>
            </a:r>
            <a:endParaRPr lang="ru-RU" sz="1600" b="1" dirty="0">
              <a:solidFill>
                <a:schemeClr val="tx2"/>
              </a:solidFill>
              <a:latin typeface="Arial" pitchFamily="34" charset="0"/>
              <a:cs typeface="Arial" pitchFamily="34" charset="0"/>
            </a:endParaRPr>
          </a:p>
        </p:txBody>
      </p:sp>
      <p:pic>
        <p:nvPicPr>
          <p:cNvPr id="31748" name="Picture 2" descr="http://agro.permkrai.ru/upload/iblock/4fe/%D0%B3%D0%B0%D0%B7%20%D0%B6%D0%B8%D0%BB%D1%8C%D0%B5.jpg"/>
          <p:cNvPicPr>
            <a:picLocks noChangeAspect="1" noChangeArrowheads="1"/>
          </p:cNvPicPr>
          <p:nvPr/>
        </p:nvPicPr>
        <p:blipFill>
          <a:blip r:embed="rId3"/>
          <a:srcRect/>
          <a:stretch>
            <a:fillRect/>
          </a:stretch>
        </p:blipFill>
        <p:spPr bwMode="auto">
          <a:xfrm>
            <a:off x="128588" y="4225925"/>
            <a:ext cx="3889375" cy="2520950"/>
          </a:xfrm>
          <a:prstGeom prst="rect">
            <a:avLst/>
          </a:prstGeom>
          <a:noFill/>
          <a:ln w="9525">
            <a:noFill/>
            <a:miter lim="800000"/>
            <a:headEnd/>
            <a:tailEnd/>
          </a:ln>
        </p:spPr>
      </p:pic>
      <p:sp>
        <p:nvSpPr>
          <p:cNvPr id="31749" name="Прямоугольник 6"/>
          <p:cNvSpPr>
            <a:spLocks noChangeArrowheads="1"/>
          </p:cNvSpPr>
          <p:nvPr/>
        </p:nvSpPr>
        <p:spPr bwMode="auto">
          <a:xfrm>
            <a:off x="6281738" y="6391275"/>
            <a:ext cx="2674937" cy="460375"/>
          </a:xfrm>
          <a:prstGeom prst="rect">
            <a:avLst/>
          </a:prstGeom>
          <a:noFill/>
          <a:ln w="9525">
            <a:noFill/>
            <a:miter lim="800000"/>
            <a:headEnd/>
            <a:tailEnd/>
          </a:ln>
        </p:spPr>
        <p:txBody>
          <a:bodyPr wrap="none">
            <a:spAutoFit/>
          </a:bodyPr>
          <a:lstStyle/>
          <a:p>
            <a:pPr lvl="1"/>
            <a:r>
              <a:rPr lang="ru-RU" altLang="ru-RU" sz="2400" b="1">
                <a:latin typeface="Arial" charset="0"/>
              </a:rPr>
              <a:t>Газификация</a:t>
            </a:r>
            <a:endParaRPr lang="ru-RU" altLang="ru-RU" sz="2400">
              <a:latin typeface="Arial" charset="0"/>
            </a:endParaRPr>
          </a:p>
        </p:txBody>
      </p:sp>
      <p:sp>
        <p:nvSpPr>
          <p:cNvPr id="31750" name="Прямоугольник 5"/>
          <p:cNvSpPr>
            <a:spLocks noChangeArrowheads="1"/>
          </p:cNvSpPr>
          <p:nvPr/>
        </p:nvSpPr>
        <p:spPr bwMode="auto">
          <a:xfrm>
            <a:off x="4006850" y="4268788"/>
            <a:ext cx="5148263" cy="2092325"/>
          </a:xfrm>
          <a:prstGeom prst="rect">
            <a:avLst/>
          </a:prstGeom>
          <a:noFill/>
          <a:ln w="9525">
            <a:noFill/>
            <a:miter lim="800000"/>
            <a:headEnd/>
            <a:tailEnd/>
          </a:ln>
        </p:spPr>
        <p:txBody>
          <a:bodyPr>
            <a:spAutoFit/>
          </a:bodyPr>
          <a:lstStyle/>
          <a:p>
            <a:pPr algn="ctr"/>
            <a:r>
              <a:rPr lang="ru-RU" altLang="ru-RU" sz="1600" b="1">
                <a:solidFill>
                  <a:schemeClr val="tx2"/>
                </a:solidFill>
                <a:latin typeface="Arial" charset="0"/>
              </a:rPr>
              <a:t>Расчеты за поставленный природный газ</a:t>
            </a:r>
          </a:p>
          <a:p>
            <a:pPr algn="just"/>
            <a:r>
              <a:rPr lang="ru-RU" altLang="ru-RU" sz="1600">
                <a:solidFill>
                  <a:schemeClr val="tx2"/>
                </a:solidFill>
                <a:latin typeface="Arial" charset="0"/>
              </a:rPr>
              <a:t>Правительством Ульяновской области подписано 3 соглашения с ООО «Газпром межрегионгаз» о реструктуризации задолженности. Общая сумма по заключенным Соглашениям – 1960,89 млн. руб. В настоящее время оплачено по Соглашениям за 2015-2017 гг. - 422,50 млн. рублей.</a:t>
            </a:r>
          </a:p>
          <a:p>
            <a:pPr algn="ctr"/>
            <a:endParaRPr lang="ru-RU" altLang="ru-RU">
              <a:solidFill>
                <a:schemeClr val="tx2"/>
              </a:solidFill>
              <a:latin typeface="Arial" charset="0"/>
            </a:endParaRPr>
          </a:p>
        </p:txBody>
      </p:sp>
    </p:spTree>
  </p:cSld>
  <p:clrMapOvr>
    <a:masterClrMapping/>
  </p:clrMapOvr>
  <p:transition spd="slow" advTm="14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3"/>
          <p:cNvPicPr>
            <a:picLocks noChangeAspect="1"/>
          </p:cNvPicPr>
          <p:nvPr/>
        </p:nvPicPr>
        <p:blipFill>
          <a:blip r:embed="rId2"/>
          <a:srcRect/>
          <a:stretch>
            <a:fillRect/>
          </a:stretch>
        </p:blipFill>
        <p:spPr bwMode="auto">
          <a:xfrm>
            <a:off x="0" y="4763"/>
            <a:ext cx="9144000" cy="6848475"/>
          </a:xfrm>
          <a:prstGeom prst="rect">
            <a:avLst/>
          </a:prstGeom>
          <a:noFill/>
          <a:ln w="9525">
            <a:noFill/>
            <a:miter lim="800000"/>
            <a:headEnd/>
            <a:tailEnd/>
          </a:ln>
        </p:spPr>
      </p:pic>
      <p:sp>
        <p:nvSpPr>
          <p:cNvPr id="5" name="TextBox 4"/>
          <p:cNvSpPr txBox="1"/>
          <p:nvPr/>
        </p:nvSpPr>
        <p:spPr>
          <a:xfrm>
            <a:off x="3203575" y="179388"/>
            <a:ext cx="5616575" cy="1077912"/>
          </a:xfrm>
          <a:prstGeom prst="rect">
            <a:avLst/>
          </a:prstGeom>
          <a:noFill/>
        </p:spPr>
        <p:txBody>
          <a:bodyPr>
            <a:spAutoFit/>
          </a:bodyPr>
          <a:lstStyle/>
          <a:p>
            <a:pPr eaLnBrk="0" hangingPunct="0">
              <a:defRPr/>
            </a:pPr>
            <a:r>
              <a:rPr lang="ru-RU" sz="4000" b="1" dirty="0">
                <a:solidFill>
                  <a:schemeClr val="tx2">
                    <a:lumMod val="20000"/>
                    <a:lumOff val="80000"/>
                  </a:schemeClr>
                </a:solidFill>
              </a:rPr>
              <a:t>УЛЬЯНОВСКАЯ ОБЛАСТЬ</a:t>
            </a:r>
          </a:p>
          <a:p>
            <a:pPr algn="r" eaLnBrk="0" hangingPunct="0">
              <a:defRPr/>
            </a:pPr>
            <a:r>
              <a:rPr lang="ru-RU" sz="2400" i="1" dirty="0">
                <a:solidFill>
                  <a:schemeClr val="tx2">
                    <a:lumMod val="20000"/>
                    <a:lumOff val="80000"/>
                  </a:schemeClr>
                </a:solidFill>
              </a:rPr>
              <a:t>регион возможностей</a:t>
            </a:r>
          </a:p>
        </p:txBody>
      </p:sp>
      <p:sp>
        <p:nvSpPr>
          <p:cNvPr id="32771" name="TextBox 5"/>
          <p:cNvSpPr txBox="1">
            <a:spLocks noChangeArrowheads="1"/>
          </p:cNvSpPr>
          <p:nvPr/>
        </p:nvSpPr>
        <p:spPr bwMode="auto">
          <a:xfrm>
            <a:off x="384175" y="1954213"/>
            <a:ext cx="8426450" cy="708025"/>
          </a:xfrm>
          <a:prstGeom prst="rect">
            <a:avLst/>
          </a:prstGeom>
          <a:noFill/>
          <a:ln w="9525">
            <a:noFill/>
            <a:miter lim="800000"/>
            <a:headEnd/>
            <a:tailEnd/>
          </a:ln>
        </p:spPr>
        <p:txBody>
          <a:bodyPr>
            <a:spAutoFit/>
          </a:bodyPr>
          <a:lstStyle/>
          <a:p>
            <a:pPr algn="ctr"/>
            <a:r>
              <a:rPr lang="ru-RU" altLang="ru-RU" sz="4000" b="1">
                <a:solidFill>
                  <a:schemeClr val="bg1"/>
                </a:solidFill>
                <a:latin typeface="Times New Roman" pitchFamily="18" charset="0"/>
                <a:cs typeface="Times New Roman" pitchFamily="18" charset="0"/>
              </a:rPr>
              <a:t>Водоснабжение и водоотведение</a:t>
            </a:r>
          </a:p>
        </p:txBody>
      </p:sp>
      <p:pic>
        <p:nvPicPr>
          <p:cNvPr id="32772" name="Объект 4"/>
          <p:cNvPicPr>
            <a:picLocks noChangeAspect="1"/>
          </p:cNvPicPr>
          <p:nvPr/>
        </p:nvPicPr>
        <p:blipFill>
          <a:blip r:embed="rId3"/>
          <a:srcRect/>
          <a:stretch>
            <a:fillRect/>
          </a:stretch>
        </p:blipFill>
        <p:spPr bwMode="auto">
          <a:xfrm>
            <a:off x="250825" y="36513"/>
            <a:ext cx="1290638" cy="1219200"/>
          </a:xfrm>
          <a:prstGeom prst="rect">
            <a:avLst/>
          </a:prstGeom>
          <a:noFill/>
          <a:ln w="9525">
            <a:noFill/>
            <a:miter lim="800000"/>
            <a:headEnd/>
            <a:tailEnd/>
          </a:ln>
        </p:spPr>
      </p:pic>
      <p:sp>
        <p:nvSpPr>
          <p:cNvPr id="32773" name="TextBox 3"/>
          <p:cNvSpPr txBox="1">
            <a:spLocks noChangeArrowheads="1"/>
          </p:cNvSpPr>
          <p:nvPr/>
        </p:nvSpPr>
        <p:spPr bwMode="auto">
          <a:xfrm>
            <a:off x="1190625" y="1211263"/>
            <a:ext cx="6862763" cy="830262"/>
          </a:xfrm>
          <a:prstGeom prst="rect">
            <a:avLst/>
          </a:prstGeom>
          <a:noFill/>
          <a:ln w="9525">
            <a:noFill/>
            <a:miter lim="800000"/>
            <a:headEnd/>
            <a:tailEnd/>
          </a:ln>
        </p:spPr>
        <p:txBody>
          <a:bodyPr wrap="none">
            <a:spAutoFit/>
          </a:bodyPr>
          <a:lstStyle/>
          <a:p>
            <a:pPr algn="ctr"/>
            <a:r>
              <a:rPr lang="ru-RU" altLang="ru-RU" sz="2400">
                <a:solidFill>
                  <a:schemeClr val="bg1"/>
                </a:solidFill>
              </a:rPr>
              <a:t>Министерство энергетики, ЖКК и городской среды</a:t>
            </a:r>
          </a:p>
          <a:p>
            <a:pPr algn="ctr"/>
            <a:r>
              <a:rPr lang="ru-RU" altLang="ru-RU" sz="2400">
                <a:solidFill>
                  <a:schemeClr val="bg1"/>
                </a:solidFill>
              </a:rPr>
              <a:t>Ульяновской области</a:t>
            </a:r>
          </a:p>
        </p:txBody>
      </p:sp>
      <p:pic>
        <p:nvPicPr>
          <p:cNvPr id="32774" name="Picture 2" descr="https://vgt-system.ru/uploads/s/c/2/t/c2tobwcuflex/img/btkdRiGk.jpg"/>
          <p:cNvPicPr>
            <a:picLocks noChangeAspect="1" noChangeArrowheads="1"/>
          </p:cNvPicPr>
          <p:nvPr/>
        </p:nvPicPr>
        <p:blipFill>
          <a:blip r:embed="rId4"/>
          <a:srcRect/>
          <a:stretch>
            <a:fillRect/>
          </a:stretch>
        </p:blipFill>
        <p:spPr bwMode="auto">
          <a:xfrm>
            <a:off x="1022350" y="2559050"/>
            <a:ext cx="7199313" cy="299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15362" name="TextBox 4"/>
          <p:cNvSpPr txBox="1">
            <a:spLocks noChangeArrowheads="1"/>
          </p:cNvSpPr>
          <p:nvPr/>
        </p:nvSpPr>
        <p:spPr bwMode="auto">
          <a:xfrm>
            <a:off x="900113" y="20638"/>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pic>
        <p:nvPicPr>
          <p:cNvPr id="15363" name="Picture 2" descr="http://i42-cdn.woman.ru/womanru/images/gallery/4/6/g_46509786ef7edb678bee58644f106683_2_1400x1100.jpg?02"/>
          <p:cNvPicPr>
            <a:picLocks noChangeAspect="1" noChangeArrowheads="1"/>
          </p:cNvPicPr>
          <p:nvPr/>
        </p:nvPicPr>
        <p:blipFill>
          <a:blip r:embed="rId3"/>
          <a:srcRect/>
          <a:stretch>
            <a:fillRect/>
          </a:stretch>
        </p:blipFill>
        <p:spPr bwMode="auto">
          <a:xfrm>
            <a:off x="107950" y="747713"/>
            <a:ext cx="4983163" cy="3473450"/>
          </a:xfrm>
          <a:prstGeom prst="rect">
            <a:avLst/>
          </a:prstGeom>
          <a:noFill/>
          <a:ln w="9525">
            <a:noFill/>
            <a:miter lim="800000"/>
            <a:headEnd/>
            <a:tailEnd/>
          </a:ln>
        </p:spPr>
      </p:pic>
      <p:sp>
        <p:nvSpPr>
          <p:cNvPr id="15364" name="Прямоугольник 1"/>
          <p:cNvSpPr>
            <a:spLocks noChangeArrowheads="1"/>
          </p:cNvSpPr>
          <p:nvPr/>
        </p:nvSpPr>
        <p:spPr bwMode="auto">
          <a:xfrm>
            <a:off x="5219700" y="908050"/>
            <a:ext cx="3816350" cy="3970338"/>
          </a:xfrm>
          <a:prstGeom prst="rect">
            <a:avLst/>
          </a:prstGeom>
          <a:noFill/>
          <a:ln w="9525">
            <a:noFill/>
            <a:miter lim="800000"/>
            <a:headEnd/>
            <a:tailEnd/>
          </a:ln>
        </p:spPr>
        <p:txBody>
          <a:bodyPr>
            <a:spAutoFit/>
          </a:bodyPr>
          <a:lstStyle/>
          <a:p>
            <a:pPr eaLnBrk="0" hangingPunct="0"/>
            <a:r>
              <a:rPr lang="ru-RU"/>
              <a:t>«</a:t>
            </a:r>
            <a:r>
              <a:rPr lang="ru-RU" b="1"/>
              <a:t>Нам нужно выделить приоритетные, системные проблемы, наметить точные сроки и механизмы их решения, определить роль государства и обеспечить согласованность действий на всех уровнях власти. Главнейшая задача – это модернизация отрасли. От её результатов напрямую зависит качество услуг жилищно-коммунального хозяйства. О степени изношенности фондов уже сказано немало. </a:t>
            </a:r>
            <a:endParaRPr lang="ru-RU"/>
          </a:p>
        </p:txBody>
      </p:sp>
      <p:sp>
        <p:nvSpPr>
          <p:cNvPr id="15365" name="Прямоугольник 11"/>
          <p:cNvSpPr>
            <a:spLocks noChangeArrowheads="1"/>
          </p:cNvSpPr>
          <p:nvPr/>
        </p:nvSpPr>
        <p:spPr bwMode="auto">
          <a:xfrm>
            <a:off x="250825" y="4797425"/>
            <a:ext cx="8713788" cy="1476375"/>
          </a:xfrm>
          <a:prstGeom prst="rect">
            <a:avLst/>
          </a:prstGeom>
          <a:noFill/>
          <a:ln w="9525">
            <a:noFill/>
            <a:miter lim="800000"/>
            <a:headEnd/>
            <a:tailEnd/>
          </a:ln>
        </p:spPr>
        <p:txBody>
          <a:bodyPr>
            <a:spAutoFit/>
          </a:bodyPr>
          <a:lstStyle/>
          <a:p>
            <a:pPr eaLnBrk="0" hangingPunct="0"/>
            <a:r>
              <a:rPr lang="ru-RU" b="1"/>
              <a:t>Только на их первичное восстановление, по оценке экспертов, сегодня потребуется свыше 9 триллионов рублей. Если не изменить ситуацию в целом, по сути, то эта цифра будет только расти.</a:t>
            </a:r>
            <a:r>
              <a:rPr lang="ru-RU"/>
              <a:t>»</a:t>
            </a:r>
          </a:p>
          <a:p>
            <a:pPr eaLnBrk="0" hangingPunct="0"/>
            <a:r>
              <a:rPr lang="ru-RU"/>
              <a:t>президент Владимир Путин на заседании Госсовета по проблемам жилищно-коммунального хозяйства. (2013 год)</a:t>
            </a:r>
          </a:p>
        </p:txBody>
      </p:sp>
    </p:spTree>
  </p:cSld>
  <p:clrMapOvr>
    <a:masterClrMapping/>
  </p:clrMapOvr>
  <p:transition spd="slow" advTm="14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514350" y="692150"/>
            <a:ext cx="8089900" cy="83026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ru-RU" altLang="ru-RU" sz="2400" b="1" dirty="0" smtClean="0">
                <a:solidFill>
                  <a:schemeClr val="bg2">
                    <a:lumMod val="50000"/>
                  </a:schemeClr>
                </a:solidFill>
                <a:latin typeface="Times New Roman" pitchFamily="18" charset="0"/>
                <a:cs typeface="Times New Roman" pitchFamily="18" charset="0"/>
              </a:rPr>
              <a:t>Характеристика водоснабжения и водоотведения Ульяновской области</a:t>
            </a:r>
            <a:endParaRPr lang="ru-RU" altLang="ru-RU" sz="2400" b="1" dirty="0">
              <a:solidFill>
                <a:schemeClr val="bg2">
                  <a:lumMod val="50000"/>
                </a:schemeClr>
              </a:solidFill>
              <a:latin typeface="Times New Roman" pitchFamily="18" charset="0"/>
              <a:cs typeface="Times New Roman" pitchFamily="18" charset="0"/>
            </a:endParaRPr>
          </a:p>
        </p:txBody>
      </p:sp>
      <p:sp>
        <p:nvSpPr>
          <p:cNvPr id="33794" name="Прямоугольник 1"/>
          <p:cNvSpPr>
            <a:spLocks noChangeArrowheads="1"/>
          </p:cNvSpPr>
          <p:nvPr/>
        </p:nvSpPr>
        <p:spPr bwMode="auto">
          <a:xfrm>
            <a:off x="4716463" y="1582738"/>
            <a:ext cx="4176712" cy="4524375"/>
          </a:xfrm>
          <a:prstGeom prst="rect">
            <a:avLst/>
          </a:prstGeom>
          <a:noFill/>
          <a:ln w="9525">
            <a:noFill/>
            <a:miter lim="800000"/>
            <a:headEnd/>
            <a:tailEnd/>
          </a:ln>
        </p:spPr>
        <p:txBody>
          <a:bodyPr>
            <a:spAutoFit/>
          </a:bodyPr>
          <a:lstStyle/>
          <a:p>
            <a:pPr indent="179388" algn="just"/>
            <a:r>
              <a:rPr lang="ru-RU" altLang="ru-RU" sz="1600" b="1">
                <a:latin typeface="Times New Roman" pitchFamily="18" charset="0"/>
                <a:cs typeface="Times New Roman" pitchFamily="18" charset="0"/>
              </a:rPr>
              <a:t>640 населённых пунктов </a:t>
            </a:r>
            <a:r>
              <a:rPr lang="ru-RU" altLang="ru-RU" sz="1600">
                <a:latin typeface="Times New Roman" pitchFamily="18" charset="0"/>
                <a:cs typeface="Times New Roman" pitchFamily="18" charset="0"/>
              </a:rPr>
              <a:t>из 1005 </a:t>
            </a:r>
            <a:r>
              <a:rPr lang="ru-RU" altLang="ru-RU" sz="1600" b="1">
                <a:latin typeface="Times New Roman" pitchFamily="18" charset="0"/>
                <a:cs typeface="Times New Roman" pitchFamily="18" charset="0"/>
              </a:rPr>
              <a:t>имеют централизованный водопровод</a:t>
            </a:r>
            <a:r>
              <a:rPr lang="ru-RU" altLang="ru-RU" sz="1600">
                <a:latin typeface="Times New Roman" pitchFamily="18" charset="0"/>
                <a:cs typeface="Times New Roman" pitchFamily="18" charset="0"/>
              </a:rPr>
              <a:t>, в том числе: город – 6 населённых пунктов, посёлки городского типа – 29, сельские населённые пункты – 605. </a:t>
            </a:r>
          </a:p>
          <a:p>
            <a:pPr indent="179388" algn="just"/>
            <a:r>
              <a:rPr lang="ru-RU" altLang="ru-RU" sz="1600" b="1">
                <a:latin typeface="Times New Roman" pitchFamily="18" charset="0"/>
                <a:cs typeface="Times New Roman" pitchFamily="18" charset="0"/>
              </a:rPr>
              <a:t>Одиночное протяжение водопроводных сетей</a:t>
            </a:r>
            <a:r>
              <a:rPr lang="ru-RU" altLang="ru-RU" sz="1600">
                <a:latin typeface="Times New Roman" pitchFamily="18" charset="0"/>
                <a:cs typeface="Times New Roman" pitchFamily="18" charset="0"/>
              </a:rPr>
              <a:t> - </a:t>
            </a:r>
            <a:r>
              <a:rPr lang="ru-RU" altLang="ru-RU" sz="1600" b="1">
                <a:latin typeface="Times New Roman" pitchFamily="18" charset="0"/>
                <a:cs typeface="Times New Roman" pitchFamily="18" charset="0"/>
              </a:rPr>
              <a:t>8009,32 км</a:t>
            </a:r>
            <a:r>
              <a:rPr lang="ru-RU" altLang="ru-RU" sz="1600">
                <a:latin typeface="Times New Roman" pitchFamily="18" charset="0"/>
                <a:cs typeface="Times New Roman" pitchFamily="18" charset="0"/>
              </a:rPr>
              <a:t>, из них </a:t>
            </a:r>
            <a:r>
              <a:rPr lang="ru-RU" altLang="ru-RU" sz="1600" b="1">
                <a:latin typeface="Times New Roman" pitchFamily="18" charset="0"/>
                <a:cs typeface="Times New Roman" pitchFamily="18" charset="0"/>
              </a:rPr>
              <a:t>3722,94 км                (46,5 %) нуждаются в замене</a:t>
            </a:r>
            <a:r>
              <a:rPr lang="ru-RU" altLang="ru-RU" sz="1600">
                <a:latin typeface="Times New Roman" pitchFamily="18" charset="0"/>
                <a:cs typeface="Times New Roman" pitchFamily="18" charset="0"/>
              </a:rPr>
              <a:t>.</a:t>
            </a:r>
          </a:p>
          <a:p>
            <a:pPr indent="179388" algn="just"/>
            <a:endParaRPr lang="ru-RU" altLang="ru-RU" sz="1600">
              <a:latin typeface="Times New Roman" pitchFamily="18" charset="0"/>
              <a:cs typeface="Times New Roman" pitchFamily="18" charset="0"/>
            </a:endParaRPr>
          </a:p>
          <a:p>
            <a:pPr indent="179388" algn="just"/>
            <a:r>
              <a:rPr lang="ru-RU" altLang="ru-RU" sz="1600" b="1">
                <a:latin typeface="Times New Roman" pitchFamily="18" charset="0"/>
                <a:cs typeface="Times New Roman" pitchFamily="18" charset="0"/>
              </a:rPr>
              <a:t>Централизованную канализацию имеют 62 населённых пункта</a:t>
            </a:r>
            <a:r>
              <a:rPr lang="ru-RU" altLang="ru-RU" sz="1600">
                <a:latin typeface="Times New Roman" pitchFamily="18" charset="0"/>
                <a:cs typeface="Times New Roman" pitchFamily="18" charset="0"/>
              </a:rPr>
              <a:t>, из них городов – 5 (г.Ульяновск, г.Димитровград, г.Новоулья-новск, г. Барыш, г. Инза), рабочих посёлков – 23, сельских населённых пунктов – 34.</a:t>
            </a:r>
          </a:p>
          <a:p>
            <a:pPr indent="179388" algn="just"/>
            <a:r>
              <a:rPr lang="ru-RU" altLang="ru-RU" sz="1600" b="1">
                <a:latin typeface="Times New Roman" pitchFamily="18" charset="0"/>
                <a:cs typeface="Times New Roman" pitchFamily="18" charset="0"/>
              </a:rPr>
              <a:t>Общая протяжённость канализацион-ных сетей</a:t>
            </a:r>
            <a:r>
              <a:rPr lang="ru-RU" altLang="ru-RU" sz="1600">
                <a:latin typeface="Times New Roman" pitchFamily="18" charset="0"/>
                <a:cs typeface="Times New Roman" pitchFamily="18" charset="0"/>
              </a:rPr>
              <a:t> - </a:t>
            </a:r>
            <a:r>
              <a:rPr lang="ru-RU" altLang="ru-RU" sz="1600" b="1">
                <a:latin typeface="Times New Roman" pitchFamily="18" charset="0"/>
                <a:cs typeface="Times New Roman" pitchFamily="18" charset="0"/>
              </a:rPr>
              <a:t>2121,66 км</a:t>
            </a:r>
            <a:r>
              <a:rPr lang="ru-RU" altLang="ru-RU" sz="1600">
                <a:latin typeface="Times New Roman" pitchFamily="18" charset="0"/>
                <a:cs typeface="Times New Roman" pitchFamily="18" charset="0"/>
              </a:rPr>
              <a:t>, из них </a:t>
            </a:r>
            <a:r>
              <a:rPr lang="ru-RU" altLang="ru-RU" sz="1600" b="1">
                <a:latin typeface="Times New Roman" pitchFamily="18" charset="0"/>
                <a:cs typeface="Times New Roman" pitchFamily="18" charset="0"/>
              </a:rPr>
              <a:t>857,6 км                      (40,4 %) нуждаются в замене</a:t>
            </a:r>
            <a:r>
              <a:rPr lang="ru-RU" altLang="ru-RU" sz="1600">
                <a:latin typeface="Times New Roman" pitchFamily="18" charset="0"/>
                <a:cs typeface="Times New Roman" pitchFamily="18" charset="0"/>
              </a:rPr>
              <a:t>.</a:t>
            </a:r>
          </a:p>
          <a:p>
            <a:pPr indent="179388" algn="just"/>
            <a:endParaRPr lang="ru-RU" altLang="ru-RU" sz="1600">
              <a:latin typeface="Times New Roman" pitchFamily="18" charset="0"/>
              <a:cs typeface="Times New Roman" pitchFamily="18" charset="0"/>
            </a:endParaRPr>
          </a:p>
        </p:txBody>
      </p:sp>
      <p:pic>
        <p:nvPicPr>
          <p:cNvPr id="33795" name="Picture 2" descr="D:\Водоснабжение\Аналитические записки\Статистика\Карты районов\Область.png"/>
          <p:cNvPicPr>
            <a:picLocks noChangeAspect="1" noChangeArrowheads="1"/>
          </p:cNvPicPr>
          <p:nvPr/>
        </p:nvPicPr>
        <p:blipFill>
          <a:blip r:embed="rId2"/>
          <a:srcRect/>
          <a:stretch>
            <a:fillRect/>
          </a:stretch>
        </p:blipFill>
        <p:spPr bwMode="auto">
          <a:xfrm>
            <a:off x="95250" y="1412875"/>
            <a:ext cx="4621213" cy="4286250"/>
          </a:xfrm>
          <a:prstGeom prst="rect">
            <a:avLst/>
          </a:prstGeom>
          <a:noFill/>
          <a:ln w="9525">
            <a:noFill/>
            <a:miter lim="800000"/>
            <a:headEnd/>
            <a:tailEnd/>
          </a:ln>
        </p:spPr>
      </p:pic>
      <p:sp>
        <p:nvSpPr>
          <p:cNvPr id="3" name="TextBox 2"/>
          <p:cNvSpPr txBox="1"/>
          <p:nvPr/>
        </p:nvSpPr>
        <p:spPr>
          <a:xfrm>
            <a:off x="8675688" y="6430963"/>
            <a:ext cx="288925" cy="307975"/>
          </a:xfrm>
          <a:prstGeom prst="rect">
            <a:avLst/>
          </a:prstGeom>
          <a:noFill/>
        </p:spPr>
        <p:txBody>
          <a:bodyPr>
            <a:spAutoFit/>
          </a:bodyPr>
          <a:lstStyle/>
          <a:p>
            <a:pPr fontAlgn="auto">
              <a:spcBef>
                <a:spcPts val="0"/>
              </a:spcBef>
              <a:spcAft>
                <a:spcPts val="0"/>
              </a:spcAft>
              <a:defRPr/>
            </a:pPr>
            <a:r>
              <a:rPr lang="ru-RU" sz="1400" dirty="0">
                <a:solidFill>
                  <a:schemeClr val="bg1">
                    <a:lumMod val="50000"/>
                  </a:schemeClr>
                </a:solidFill>
                <a:latin typeface="Times New Roman" pitchFamily="18" charset="0"/>
                <a:cs typeface="Times New Roman" pitchFamily="18" charset="0"/>
              </a:rPr>
              <a:t>6</a:t>
            </a:r>
          </a:p>
        </p:txBody>
      </p:sp>
      <p:sp>
        <p:nvSpPr>
          <p:cNvPr id="33797" name="TextBox 4"/>
          <p:cNvSpPr txBox="1">
            <a:spLocks noChangeArrowheads="1"/>
          </p:cNvSpPr>
          <p:nvPr/>
        </p:nvSpPr>
        <p:spPr bwMode="auto">
          <a:xfrm>
            <a:off x="900113"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33798" name="Прямоугольник 6"/>
          <p:cNvSpPr>
            <a:spLocks noChangeArrowheads="1"/>
          </p:cNvSpPr>
          <p:nvPr/>
        </p:nvSpPr>
        <p:spPr bwMode="auto">
          <a:xfrm>
            <a:off x="3386138" y="6391275"/>
            <a:ext cx="5791200" cy="460375"/>
          </a:xfrm>
          <a:prstGeom prst="rect">
            <a:avLst/>
          </a:prstGeom>
          <a:noFill/>
          <a:ln w="9525">
            <a:noFill/>
            <a:miter lim="800000"/>
            <a:headEnd/>
            <a:tailEnd/>
          </a:ln>
        </p:spPr>
        <p:txBody>
          <a:bodyPr wrap="none">
            <a:spAutoFit/>
          </a:bodyPr>
          <a:lstStyle/>
          <a:p>
            <a:pPr lvl="1"/>
            <a:r>
              <a:rPr lang="ru-RU" altLang="ru-RU" sz="2400" b="1">
                <a:latin typeface="Arial" charset="0"/>
              </a:rPr>
              <a:t>Водоснабжение и водоотведение</a:t>
            </a:r>
            <a:endParaRPr lang="ru-RU" altLang="ru-RU" sz="2400">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1684" y="476672"/>
            <a:ext cx="8219256" cy="1008112"/>
          </a:xfrm>
          <a:extLst>
            <a:ext uri="{909E8E84-426E-40DD-AFC4-6F175D3DCCD1}"/>
            <a:ext uri="{91240B29-F687-4F45-9708-019B960494DF}"/>
          </a:extLst>
        </p:spPr>
        <p:txBody>
          <a:bodyPr>
            <a:scene3d>
              <a:camera prst="orthographicFront"/>
              <a:lightRig rig="threePt" dir="t"/>
            </a:scene3d>
            <a:sp3d extrusionH="6350" contourW="8890" prstMaterial="metal">
              <a:extrusionClr>
                <a:srgbClr val="002060"/>
              </a:extrusionClr>
              <a:contourClr>
                <a:srgbClr val="002060"/>
              </a:contourClr>
            </a:sp3d>
          </a:bodyPr>
          <a:lstStyle/>
          <a:p>
            <a:pPr algn="ctr" eaLnBrk="1" fontAlgn="auto" hangingPunct="1">
              <a:spcAft>
                <a:spcPts val="0"/>
              </a:spcAft>
              <a:buClr>
                <a:schemeClr val="accent6">
                  <a:lumMod val="75000"/>
                </a:schemeClr>
              </a:buClr>
              <a:buFont typeface="Georgia" pitchFamily="18" charset="0"/>
              <a:buNone/>
              <a:defRPr/>
            </a:pPr>
            <a:r>
              <a:rPr lang="ru-RU" sz="2400" dirty="0" smtClean="0">
                <a:solidFill>
                  <a:srgbClr val="FF0000"/>
                </a:solidFill>
                <a:latin typeface="Times New Roman" pitchFamily="18" charset="0"/>
                <a:cs typeface="Times New Roman" pitchFamily="18" charset="0"/>
              </a:rPr>
              <a:t>Из послания Президента РФ Владимира Путина </a:t>
            </a:r>
            <a:br>
              <a:rPr lang="ru-RU" sz="2400" dirty="0" smtClean="0">
                <a:solidFill>
                  <a:srgbClr val="FF0000"/>
                </a:solidFill>
                <a:latin typeface="Times New Roman" pitchFamily="18" charset="0"/>
                <a:cs typeface="Times New Roman" pitchFamily="18" charset="0"/>
              </a:rPr>
            </a:br>
            <a:r>
              <a:rPr lang="ru-RU" sz="2400" dirty="0" smtClean="0">
                <a:solidFill>
                  <a:srgbClr val="FF0000"/>
                </a:solidFill>
                <a:latin typeface="Times New Roman" pitchFamily="18" charset="0"/>
                <a:cs typeface="Times New Roman" pitchFamily="18" charset="0"/>
              </a:rPr>
              <a:t>Федеральному Собранию </a:t>
            </a:r>
            <a:endParaRPr lang="ru-RU" sz="2400" dirty="0">
              <a:solidFill>
                <a:srgbClr val="FF0000"/>
              </a:solidFill>
              <a:latin typeface="Times New Roman" pitchFamily="18" charset="0"/>
              <a:cs typeface="Times New Roman" pitchFamily="18" charset="0"/>
            </a:endParaRPr>
          </a:p>
        </p:txBody>
      </p:sp>
      <p:sp>
        <p:nvSpPr>
          <p:cNvPr id="49" name="Текст 3"/>
          <p:cNvSpPr txBox="1">
            <a:spLocks/>
          </p:cNvSpPr>
          <p:nvPr/>
        </p:nvSpPr>
        <p:spPr>
          <a:xfrm rot="11022663" flipV="1">
            <a:off x="2108200" y="2970213"/>
            <a:ext cx="3684588" cy="1839912"/>
          </a:xfrm>
          <a:prstGeom prst="rect">
            <a:avLst/>
          </a:prstGeom>
        </p:spPr>
        <p:txBody>
          <a:bodyPr>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9pPr>
          </a:lstStyle>
          <a:p>
            <a:pPr fontAlgn="auto">
              <a:spcBef>
                <a:spcPts val="100"/>
              </a:spcBef>
              <a:spcAft>
                <a:spcPts val="100"/>
              </a:spcAft>
              <a:defRPr/>
            </a:pPr>
            <a:endParaRPr lang="ru-RU" sz="1050" dirty="0">
              <a:solidFill>
                <a:schemeClr val="tx1"/>
              </a:solidFill>
              <a:latin typeface="Times New Roman" panose="02020603050405020304" pitchFamily="18" charset="0"/>
              <a:cs typeface="Times New Roman" panose="02020603050405020304" pitchFamily="18" charset="0"/>
            </a:endParaRPr>
          </a:p>
        </p:txBody>
      </p:sp>
      <p:sp>
        <p:nvSpPr>
          <p:cNvPr id="34819" name="TextBox 7"/>
          <p:cNvSpPr txBox="1">
            <a:spLocks noChangeArrowheads="1"/>
          </p:cNvSpPr>
          <p:nvPr/>
        </p:nvSpPr>
        <p:spPr bwMode="auto">
          <a:xfrm>
            <a:off x="5434013" y="1758950"/>
            <a:ext cx="3459162" cy="3108325"/>
          </a:xfrm>
          <a:prstGeom prst="rect">
            <a:avLst/>
          </a:prstGeom>
          <a:noFill/>
          <a:ln w="9525">
            <a:noFill/>
            <a:miter lim="800000"/>
            <a:headEnd/>
            <a:tailEnd/>
          </a:ln>
        </p:spPr>
        <p:txBody>
          <a:bodyPr>
            <a:spAutoFit/>
          </a:bodyPr>
          <a:lstStyle/>
          <a:p>
            <a:r>
              <a:rPr lang="ru-RU" altLang="ru-RU" sz="2800" b="1" i="1">
                <a:latin typeface="Trebuchet MS" pitchFamily="34" charset="0"/>
              </a:rPr>
              <a:t>«Среди основных задач на ближайшие годы – существенное повышение качества питьевой воды</a:t>
            </a:r>
            <a:r>
              <a:rPr lang="ru-RU" altLang="ru-RU" sz="2800" b="1">
                <a:latin typeface="Trebuchet MS" pitchFamily="34" charset="0"/>
              </a:rPr>
              <a:t>»</a:t>
            </a:r>
          </a:p>
        </p:txBody>
      </p:sp>
      <p:sp>
        <p:nvSpPr>
          <p:cNvPr id="9" name="Прямоугольник 8"/>
          <p:cNvSpPr/>
          <p:nvPr/>
        </p:nvSpPr>
        <p:spPr>
          <a:xfrm>
            <a:off x="3354319" y="6290156"/>
            <a:ext cx="2240101" cy="523220"/>
          </a:xfrm>
          <a:prstGeom prst="rect">
            <a:avLst/>
          </a:prstGeom>
          <a:noFill/>
          <a:ln>
            <a:noFill/>
          </a:ln>
        </p:spPr>
        <p:txBody>
          <a:bodyPr wrap="none">
            <a:spAutoFit/>
          </a:bodyPr>
          <a:lstStyle/>
          <a:p>
            <a:pPr algn="ctr" fontAlgn="auto">
              <a:spcBef>
                <a:spcPts val="0"/>
              </a:spcBef>
              <a:spcAft>
                <a:spcPts val="0"/>
              </a:spcAft>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1 марта 2018</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endParaRPr>
          </a:p>
        </p:txBody>
      </p:sp>
      <p:sp>
        <p:nvSpPr>
          <p:cNvPr id="7" name="TextBox 6"/>
          <p:cNvSpPr txBox="1"/>
          <p:nvPr/>
        </p:nvSpPr>
        <p:spPr>
          <a:xfrm>
            <a:off x="8813800" y="6472238"/>
            <a:ext cx="136525" cy="307975"/>
          </a:xfrm>
          <a:prstGeom prst="rect">
            <a:avLst/>
          </a:prstGeom>
          <a:noFill/>
        </p:spPr>
        <p:txBody>
          <a:bodyPr>
            <a:spAutoFit/>
          </a:bodyPr>
          <a:lstStyle/>
          <a:p>
            <a:pPr fontAlgn="auto">
              <a:spcBef>
                <a:spcPts val="0"/>
              </a:spcBef>
              <a:spcAft>
                <a:spcPts val="0"/>
              </a:spcAft>
              <a:defRPr/>
            </a:pPr>
            <a:r>
              <a:rPr lang="ru-RU" sz="1400" dirty="0">
                <a:solidFill>
                  <a:schemeClr val="bg1">
                    <a:lumMod val="50000"/>
                  </a:schemeClr>
                </a:solidFill>
                <a:latin typeface="Times New Roman" pitchFamily="18" charset="0"/>
                <a:cs typeface="Times New Roman" pitchFamily="18" charset="0"/>
              </a:rPr>
              <a:t>2</a:t>
            </a:r>
          </a:p>
        </p:txBody>
      </p:sp>
      <p:pic>
        <p:nvPicPr>
          <p:cNvPr id="34822" name="Picture 2" descr="https://www.vladtime.ru/uploads/posts/2018-02/1517504649_original.jpg"/>
          <p:cNvPicPr>
            <a:picLocks noChangeAspect="1" noChangeArrowheads="1"/>
          </p:cNvPicPr>
          <p:nvPr/>
        </p:nvPicPr>
        <p:blipFill>
          <a:blip r:embed="rId3"/>
          <a:srcRect/>
          <a:stretch>
            <a:fillRect/>
          </a:stretch>
        </p:blipFill>
        <p:spPr bwMode="auto">
          <a:xfrm>
            <a:off x="107950" y="1412875"/>
            <a:ext cx="5326063" cy="389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549275"/>
            <a:ext cx="8280400" cy="935038"/>
          </a:xfrm>
        </p:spPr>
        <p:txBody>
          <a:bodyPr/>
          <a:lstStyle/>
          <a:p>
            <a:pPr algn="ctr" eaLnBrk="1" fontAlgn="auto" hangingPunct="1">
              <a:spcAft>
                <a:spcPts val="0"/>
              </a:spcAft>
              <a:buClr>
                <a:schemeClr val="accent6">
                  <a:lumMod val="75000"/>
                </a:schemeClr>
              </a:buClr>
              <a:buFont typeface="Georgia" pitchFamily="18" charset="0"/>
              <a:buNone/>
              <a:defRPr/>
            </a:pPr>
            <a:r>
              <a:rPr lang="ru-RU" altLang="ru-RU" sz="2600" dirty="0" smtClean="0">
                <a:solidFill>
                  <a:schemeClr val="bg2">
                    <a:lumMod val="50000"/>
                  </a:schemeClr>
                </a:solidFill>
                <a:latin typeface="Times New Roman" pitchFamily="18" charset="0"/>
                <a:cs typeface="Times New Roman" pitchFamily="18" charset="0"/>
              </a:rPr>
              <a:t>Проблемы питьевого и хозяйственно-бытового водоснабжения населения Ульяновской области</a:t>
            </a:r>
            <a:endParaRPr lang="ru-RU" sz="2600" dirty="0"/>
          </a:p>
        </p:txBody>
      </p:sp>
      <p:pic>
        <p:nvPicPr>
          <p:cNvPr id="36866" name="Рисунок 6"/>
          <p:cNvPicPr>
            <a:picLocks noChangeAspect="1"/>
          </p:cNvPicPr>
          <p:nvPr/>
        </p:nvPicPr>
        <p:blipFill>
          <a:blip r:embed="rId2"/>
          <a:srcRect/>
          <a:stretch>
            <a:fillRect/>
          </a:stretch>
        </p:blipFill>
        <p:spPr bwMode="auto">
          <a:xfrm>
            <a:off x="4268788" y="3957638"/>
            <a:ext cx="3824287" cy="2271712"/>
          </a:xfrm>
          <a:prstGeom prst="rect">
            <a:avLst/>
          </a:prstGeom>
          <a:noFill/>
          <a:ln w="9525">
            <a:noFill/>
            <a:miter lim="800000"/>
            <a:headEnd/>
            <a:tailEnd/>
          </a:ln>
        </p:spPr>
      </p:pic>
      <p:sp>
        <p:nvSpPr>
          <p:cNvPr id="36867" name="Прямоугольник 8"/>
          <p:cNvSpPr>
            <a:spLocks noChangeArrowheads="1"/>
          </p:cNvSpPr>
          <p:nvPr/>
        </p:nvSpPr>
        <p:spPr bwMode="auto">
          <a:xfrm>
            <a:off x="395288" y="1628775"/>
            <a:ext cx="3600450" cy="4641850"/>
          </a:xfrm>
          <a:prstGeom prst="rect">
            <a:avLst/>
          </a:prstGeom>
          <a:noFill/>
          <a:ln w="9525">
            <a:noFill/>
            <a:miter lim="800000"/>
            <a:headEnd/>
            <a:tailEnd/>
          </a:ln>
        </p:spPr>
        <p:txBody>
          <a:bodyPr>
            <a:spAutoFit/>
          </a:bodyPr>
          <a:lstStyle/>
          <a:p>
            <a:pPr marL="285750" indent="-285750">
              <a:spcBef>
                <a:spcPts val="100"/>
              </a:spcBef>
              <a:spcAft>
                <a:spcPts val="100"/>
              </a:spcAft>
              <a:buFontTx/>
              <a:buChar char="-"/>
            </a:pPr>
            <a:r>
              <a:rPr lang="ru-RU" altLang="ru-RU" sz="1700">
                <a:latin typeface="Times New Roman" pitchFamily="18" charset="0"/>
                <a:cs typeface="Times New Roman" pitchFamily="18" charset="0"/>
              </a:rPr>
              <a:t>отсутствие или ненадлежащее состояние зон санитарной охраны водоисточников;</a:t>
            </a:r>
          </a:p>
          <a:p>
            <a:pPr marL="285750" indent="-285750">
              <a:spcBef>
                <a:spcPts val="100"/>
              </a:spcBef>
              <a:spcAft>
                <a:spcPts val="100"/>
              </a:spcAft>
              <a:buFontTx/>
              <a:buChar char="-"/>
            </a:pPr>
            <a:r>
              <a:rPr lang="ru-RU" altLang="ru-RU" sz="1700">
                <a:latin typeface="Times New Roman" pitchFamily="18" charset="0"/>
                <a:cs typeface="Times New Roman" pitchFamily="18" charset="0"/>
              </a:rPr>
              <a:t>высокая изношенность водопроводных сетей;</a:t>
            </a:r>
          </a:p>
          <a:p>
            <a:pPr marL="285750" indent="-285750">
              <a:spcBef>
                <a:spcPts val="100"/>
              </a:spcBef>
              <a:spcAft>
                <a:spcPts val="100"/>
              </a:spcAft>
              <a:buFontTx/>
              <a:buChar char="-"/>
            </a:pPr>
            <a:r>
              <a:rPr lang="ru-RU" altLang="ru-RU" sz="1700">
                <a:latin typeface="Times New Roman" pitchFamily="18" charset="0"/>
                <a:cs typeface="Times New Roman" pitchFamily="18" charset="0"/>
              </a:rPr>
              <a:t>отсутствие сооружений по водоподготовке на водозаборах подземных вод сельских водопроводов;</a:t>
            </a:r>
          </a:p>
          <a:p>
            <a:pPr marL="285750" indent="-285750">
              <a:spcBef>
                <a:spcPts val="100"/>
              </a:spcBef>
              <a:spcAft>
                <a:spcPts val="100"/>
              </a:spcAft>
              <a:buFontTx/>
              <a:buChar char="-"/>
            </a:pPr>
            <a:r>
              <a:rPr lang="ru-RU" altLang="ru-RU" sz="1700">
                <a:latin typeface="Times New Roman" pitchFamily="18" charset="0"/>
                <a:cs typeface="Times New Roman" pitchFamily="18" charset="0"/>
              </a:rPr>
              <a:t>отсутствие установок по обеззараживанию, обезжелезиванию, деманганации воды водоисточников;</a:t>
            </a:r>
          </a:p>
          <a:p>
            <a:pPr marL="285750" indent="-285750">
              <a:spcBef>
                <a:spcPts val="100"/>
              </a:spcBef>
              <a:spcAft>
                <a:spcPts val="100"/>
              </a:spcAft>
              <a:buFontTx/>
              <a:buChar char="-"/>
            </a:pPr>
            <a:r>
              <a:rPr lang="ru-RU" altLang="ru-RU" sz="1700">
                <a:latin typeface="Times New Roman" pitchFamily="18" charset="0"/>
                <a:cs typeface="Times New Roman" pitchFamily="18" charset="0"/>
              </a:rPr>
              <a:t>отсутствие  резервной системы водоснабжения для Правобережной части г.Ульяновска</a:t>
            </a:r>
          </a:p>
        </p:txBody>
      </p:sp>
      <p:pic>
        <p:nvPicPr>
          <p:cNvPr id="36868" name="Рисунок 11"/>
          <p:cNvPicPr>
            <a:picLocks noChangeAspect="1"/>
          </p:cNvPicPr>
          <p:nvPr/>
        </p:nvPicPr>
        <p:blipFill>
          <a:blip r:embed="rId3"/>
          <a:srcRect/>
          <a:stretch>
            <a:fillRect/>
          </a:stretch>
        </p:blipFill>
        <p:spPr bwMode="auto">
          <a:xfrm>
            <a:off x="4268788" y="1412875"/>
            <a:ext cx="3824287" cy="2303463"/>
          </a:xfrm>
          <a:prstGeom prst="rect">
            <a:avLst/>
          </a:prstGeom>
          <a:noFill/>
          <a:ln w="9525">
            <a:noFill/>
            <a:miter lim="800000"/>
            <a:headEnd/>
            <a:tailEnd/>
          </a:ln>
        </p:spPr>
      </p:pic>
      <p:sp>
        <p:nvSpPr>
          <p:cNvPr id="10" name="TextBox 9"/>
          <p:cNvSpPr txBox="1"/>
          <p:nvPr/>
        </p:nvSpPr>
        <p:spPr>
          <a:xfrm>
            <a:off x="8799513" y="6429375"/>
            <a:ext cx="274637" cy="307975"/>
          </a:xfrm>
          <a:prstGeom prst="rect">
            <a:avLst/>
          </a:prstGeom>
          <a:noFill/>
        </p:spPr>
        <p:txBody>
          <a:bodyPr wrap="none">
            <a:spAutoFit/>
          </a:bodyPr>
          <a:lstStyle/>
          <a:p>
            <a:pPr fontAlgn="auto">
              <a:spcBef>
                <a:spcPts val="0"/>
              </a:spcBef>
              <a:spcAft>
                <a:spcPts val="0"/>
              </a:spcAft>
              <a:defRPr/>
            </a:pPr>
            <a:r>
              <a:rPr lang="ru-RU" sz="1400" dirty="0">
                <a:solidFill>
                  <a:schemeClr val="bg1">
                    <a:lumMod val="50000"/>
                  </a:schemeClr>
                </a:solidFill>
                <a:latin typeface="Times New Roman" pitchFamily="18" charset="0"/>
                <a:cs typeface="Times New Roman" pitchFamily="18" charset="0"/>
              </a:rPr>
              <a:t>4</a:t>
            </a:r>
          </a:p>
        </p:txBody>
      </p:sp>
      <p:sp>
        <p:nvSpPr>
          <p:cNvPr id="36870" name="TextBox 4"/>
          <p:cNvSpPr txBox="1">
            <a:spLocks noChangeArrowheads="1"/>
          </p:cNvSpPr>
          <p:nvPr/>
        </p:nvSpPr>
        <p:spPr bwMode="auto">
          <a:xfrm>
            <a:off x="900113"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36871" name="Прямоугольник 6"/>
          <p:cNvSpPr>
            <a:spLocks noChangeArrowheads="1"/>
          </p:cNvSpPr>
          <p:nvPr/>
        </p:nvSpPr>
        <p:spPr bwMode="auto">
          <a:xfrm>
            <a:off x="3386138" y="6391275"/>
            <a:ext cx="5791200" cy="460375"/>
          </a:xfrm>
          <a:prstGeom prst="rect">
            <a:avLst/>
          </a:prstGeom>
          <a:noFill/>
          <a:ln w="9525">
            <a:noFill/>
            <a:miter lim="800000"/>
            <a:headEnd/>
            <a:tailEnd/>
          </a:ln>
        </p:spPr>
        <p:txBody>
          <a:bodyPr wrap="none">
            <a:spAutoFit/>
          </a:bodyPr>
          <a:lstStyle/>
          <a:p>
            <a:pPr lvl="1"/>
            <a:r>
              <a:rPr lang="ru-RU" altLang="ru-RU" sz="2400" b="1">
                <a:latin typeface="Arial" charset="0"/>
              </a:rPr>
              <a:t>Водоснабжение и водоотведение</a:t>
            </a:r>
            <a:endParaRPr lang="ru-RU" altLang="ru-RU" sz="240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828675"/>
            <a:ext cx="8207375" cy="512763"/>
          </a:xfrm>
        </p:spPr>
        <p:txBody>
          <a:bodyPr/>
          <a:lstStyle/>
          <a:p>
            <a:pPr algn="ctr" eaLnBrk="1" fontAlgn="auto" hangingPunct="1">
              <a:spcAft>
                <a:spcPts val="0"/>
              </a:spcAft>
              <a:buClr>
                <a:schemeClr val="accent6">
                  <a:lumMod val="75000"/>
                </a:schemeClr>
              </a:buClr>
              <a:buFont typeface="Georgia" pitchFamily="18" charset="0"/>
              <a:buNone/>
              <a:defRPr/>
            </a:pPr>
            <a:r>
              <a:rPr lang="ru-RU" altLang="ru-RU" sz="2600" dirty="0" smtClean="0">
                <a:solidFill>
                  <a:schemeClr val="bg2">
                    <a:lumMod val="50000"/>
                  </a:schemeClr>
                </a:solidFill>
                <a:latin typeface="Times New Roman" pitchFamily="18" charset="0"/>
                <a:cs typeface="Times New Roman" pitchFamily="18" charset="0"/>
              </a:rPr>
              <a:t>Первоочередные задачи</a:t>
            </a:r>
            <a:endParaRPr lang="ru-RU" sz="2600" dirty="0"/>
          </a:p>
        </p:txBody>
      </p:sp>
      <p:sp>
        <p:nvSpPr>
          <p:cNvPr id="5" name="TextBox 4"/>
          <p:cNvSpPr txBox="1"/>
          <p:nvPr/>
        </p:nvSpPr>
        <p:spPr>
          <a:xfrm>
            <a:off x="323850" y="1744663"/>
            <a:ext cx="8475663" cy="4016375"/>
          </a:xfrm>
          <a:prstGeom prst="rect">
            <a:avLst/>
          </a:prstGeom>
          <a:noFill/>
        </p:spPr>
        <p:txBody>
          <a:bodyPr anchor="ctr">
            <a:spAutoFit/>
          </a:bodyPr>
          <a:lstStyle/>
          <a:p>
            <a:pPr marL="285750" indent="-285750" algn="just" fontAlgn="auto">
              <a:spcBef>
                <a:spcPts val="0"/>
              </a:spcBef>
              <a:spcAft>
                <a:spcPts val="0"/>
              </a:spcAft>
              <a:buFontTx/>
              <a:buChar char="-"/>
              <a:defRPr/>
            </a:pPr>
            <a:r>
              <a:rPr lang="ru-RU" sz="1700" dirty="0">
                <a:latin typeface="Times New Roman" pitchFamily="18" charset="0"/>
                <a:cs typeface="Times New Roman" pitchFamily="18" charset="0"/>
              </a:rPr>
              <a:t>внедрить процедуру водоподготовки и очистки  в целях  обеззараживания, обезжелезивания и </a:t>
            </a:r>
            <a:r>
              <a:rPr lang="ru-RU" sz="1700" dirty="0" err="1">
                <a:latin typeface="Times New Roman" pitchFamily="18" charset="0"/>
                <a:cs typeface="Times New Roman" pitchFamily="18" charset="0"/>
              </a:rPr>
              <a:t>деманганации</a:t>
            </a:r>
            <a:r>
              <a:rPr lang="ru-RU" sz="1700" dirty="0">
                <a:latin typeface="Times New Roman" pitchFamily="18" charset="0"/>
                <a:cs typeface="Times New Roman" pitchFamily="18" charset="0"/>
              </a:rPr>
              <a:t>  воды источников  питьевого водоснабжения в сельских населённых пунктах;</a:t>
            </a:r>
          </a:p>
          <a:p>
            <a:pPr marL="285750" indent="-285750" algn="just" fontAlgn="auto">
              <a:spcBef>
                <a:spcPts val="0"/>
              </a:spcBef>
              <a:spcAft>
                <a:spcPts val="0"/>
              </a:spcAft>
              <a:buFontTx/>
              <a:buChar char="-"/>
              <a:defRPr/>
            </a:pPr>
            <a:endParaRPr lang="ru-RU" sz="1700" dirty="0">
              <a:latin typeface="Times New Roman" pitchFamily="18" charset="0"/>
              <a:cs typeface="Times New Roman" pitchFamily="18" charset="0"/>
            </a:endParaRPr>
          </a:p>
          <a:p>
            <a:pPr marL="285750" indent="-285750" algn="just" fontAlgn="auto">
              <a:spcBef>
                <a:spcPts val="0"/>
              </a:spcBef>
              <a:spcAft>
                <a:spcPts val="0"/>
              </a:spcAft>
              <a:buFontTx/>
              <a:buChar char="-"/>
              <a:defRPr/>
            </a:pPr>
            <a:r>
              <a:rPr lang="ru-RU" sz="1700" dirty="0">
                <a:latin typeface="Times New Roman" pitchFamily="18" charset="0"/>
                <a:cs typeface="Times New Roman" pitchFamily="18" charset="0"/>
              </a:rPr>
              <a:t>организовать первый пояс зоны санитарной охраны источников питьевого водоснабжения;</a:t>
            </a:r>
          </a:p>
          <a:p>
            <a:pPr algn="just" fontAlgn="auto">
              <a:spcBef>
                <a:spcPts val="0"/>
              </a:spcBef>
              <a:spcAft>
                <a:spcPts val="0"/>
              </a:spcAft>
              <a:defRPr/>
            </a:pPr>
            <a:endParaRPr lang="ru-RU" sz="1700" dirty="0">
              <a:latin typeface="Times New Roman" pitchFamily="18" charset="0"/>
              <a:cs typeface="Times New Roman" pitchFamily="18" charset="0"/>
            </a:endParaRPr>
          </a:p>
          <a:p>
            <a:pPr marL="285750" indent="-285750" algn="just" fontAlgn="auto">
              <a:spcBef>
                <a:spcPts val="0"/>
              </a:spcBef>
              <a:spcAft>
                <a:spcPts val="0"/>
              </a:spcAft>
              <a:buFontTx/>
              <a:buChar char="-"/>
              <a:defRPr/>
            </a:pPr>
            <a:r>
              <a:rPr lang="ru-RU" sz="1700" dirty="0">
                <a:latin typeface="Times New Roman" pitchFamily="18" charset="0"/>
                <a:cs typeface="Times New Roman" pitchFamily="18" charset="0"/>
              </a:rPr>
              <a:t>проводить  очистку шахт, в которых размещены артезианские скважины, обеспечить герметизацию оголовков скважин;</a:t>
            </a:r>
          </a:p>
          <a:p>
            <a:pPr algn="just" fontAlgn="auto">
              <a:spcBef>
                <a:spcPts val="0"/>
              </a:spcBef>
              <a:spcAft>
                <a:spcPts val="0"/>
              </a:spcAft>
              <a:defRPr/>
            </a:pPr>
            <a:endParaRPr lang="ru-RU" sz="1700" dirty="0">
              <a:latin typeface="Times New Roman" pitchFamily="18" charset="0"/>
              <a:cs typeface="Times New Roman" pitchFamily="18" charset="0"/>
            </a:endParaRPr>
          </a:p>
          <a:p>
            <a:pPr marL="285750" indent="-285750" algn="just" fontAlgn="auto">
              <a:spcBef>
                <a:spcPts val="0"/>
              </a:spcBef>
              <a:spcAft>
                <a:spcPts val="0"/>
              </a:spcAft>
              <a:buFontTx/>
              <a:buChar char="-"/>
              <a:defRPr/>
            </a:pPr>
            <a:r>
              <a:rPr lang="ru-RU" sz="1700" dirty="0">
                <a:latin typeface="Times New Roman" pitchFamily="18" charset="0"/>
                <a:cs typeface="Times New Roman" pitchFamily="18" charset="0"/>
              </a:rPr>
              <a:t>проводить обследование индивидуального жилого фонда с целью исключения незаконных врезок в водопроводную сеть, а также наличия герметичных выгребных ям для сбора сточных вод и периодичности вывоза жидких бытовых отходов.</a:t>
            </a:r>
          </a:p>
          <a:p>
            <a:pPr algn="just" fontAlgn="auto">
              <a:spcBef>
                <a:spcPts val="0"/>
              </a:spcBef>
              <a:spcAft>
                <a:spcPts val="0"/>
              </a:spcAft>
              <a:defRPr/>
            </a:pPr>
            <a:endParaRPr lang="ru-RU" sz="1700" dirty="0">
              <a:latin typeface="Times New Roman" pitchFamily="18" charset="0"/>
              <a:cs typeface="Times New Roman" pitchFamily="18" charset="0"/>
            </a:endParaRPr>
          </a:p>
          <a:p>
            <a:pPr algn="just" fontAlgn="auto">
              <a:spcBef>
                <a:spcPts val="0"/>
              </a:spcBef>
              <a:spcAft>
                <a:spcPts val="0"/>
              </a:spcAft>
              <a:defRPr/>
            </a:pPr>
            <a:endParaRPr lang="ru-RU" sz="1700" dirty="0">
              <a:latin typeface="Times New Roman" pitchFamily="18" charset="0"/>
              <a:cs typeface="Times New Roman" pitchFamily="18" charset="0"/>
            </a:endParaRPr>
          </a:p>
        </p:txBody>
      </p:sp>
      <p:sp>
        <p:nvSpPr>
          <p:cNvPr id="8" name="TextBox 7"/>
          <p:cNvSpPr txBox="1"/>
          <p:nvPr/>
        </p:nvSpPr>
        <p:spPr>
          <a:xfrm>
            <a:off x="8799513" y="6440488"/>
            <a:ext cx="274637" cy="307975"/>
          </a:xfrm>
          <a:prstGeom prst="rect">
            <a:avLst/>
          </a:prstGeom>
          <a:noFill/>
        </p:spPr>
        <p:txBody>
          <a:bodyPr wrap="none">
            <a:spAutoFit/>
          </a:bodyPr>
          <a:lstStyle/>
          <a:p>
            <a:pPr fontAlgn="auto">
              <a:spcBef>
                <a:spcPts val="0"/>
              </a:spcBef>
              <a:spcAft>
                <a:spcPts val="0"/>
              </a:spcAft>
              <a:defRPr/>
            </a:pPr>
            <a:r>
              <a:rPr lang="ru-RU" sz="1400" dirty="0">
                <a:solidFill>
                  <a:schemeClr val="bg1">
                    <a:lumMod val="50000"/>
                  </a:schemeClr>
                </a:solidFill>
                <a:latin typeface="Times New Roman" pitchFamily="18" charset="0"/>
                <a:cs typeface="Times New Roman" pitchFamily="18" charset="0"/>
              </a:rPr>
              <a:t>5</a:t>
            </a:r>
          </a:p>
        </p:txBody>
      </p:sp>
      <p:sp>
        <p:nvSpPr>
          <p:cNvPr id="37892" name="TextBox 4"/>
          <p:cNvSpPr txBox="1">
            <a:spLocks noChangeArrowheads="1"/>
          </p:cNvSpPr>
          <p:nvPr/>
        </p:nvSpPr>
        <p:spPr bwMode="auto">
          <a:xfrm>
            <a:off x="900113"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37893" name="Прямоугольник 6"/>
          <p:cNvSpPr>
            <a:spLocks noChangeArrowheads="1"/>
          </p:cNvSpPr>
          <p:nvPr/>
        </p:nvSpPr>
        <p:spPr bwMode="auto">
          <a:xfrm>
            <a:off x="3386138" y="6391275"/>
            <a:ext cx="5791200" cy="460375"/>
          </a:xfrm>
          <a:prstGeom prst="rect">
            <a:avLst/>
          </a:prstGeom>
          <a:noFill/>
          <a:ln w="9525">
            <a:noFill/>
            <a:miter lim="800000"/>
            <a:headEnd/>
            <a:tailEnd/>
          </a:ln>
        </p:spPr>
        <p:txBody>
          <a:bodyPr wrap="none">
            <a:spAutoFit/>
          </a:bodyPr>
          <a:lstStyle/>
          <a:p>
            <a:pPr lvl="1"/>
            <a:r>
              <a:rPr lang="ru-RU" altLang="ru-RU" sz="2400" b="1">
                <a:latin typeface="Arial" charset="0"/>
              </a:rPr>
              <a:t>Водоснабжение и водоотведение</a:t>
            </a:r>
            <a:endParaRPr lang="ru-RU" altLang="ru-RU" sz="240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a:spLocks noChangeArrowheads="1"/>
          </p:cNvSpPr>
          <p:nvPr/>
        </p:nvSpPr>
        <p:spPr bwMode="auto">
          <a:xfrm>
            <a:off x="514350" y="692150"/>
            <a:ext cx="8089900" cy="49212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auto" hangingPunct="1">
              <a:spcBef>
                <a:spcPts val="0"/>
              </a:spcBef>
              <a:spcAft>
                <a:spcPts val="0"/>
              </a:spcAft>
              <a:defRPr/>
            </a:pPr>
            <a:r>
              <a:rPr lang="ru-RU" altLang="ru-RU" sz="2600" b="1" dirty="0" smtClean="0">
                <a:solidFill>
                  <a:schemeClr val="bg2">
                    <a:lumMod val="50000"/>
                  </a:schemeClr>
                </a:solidFill>
                <a:latin typeface="Times New Roman" pitchFamily="18" charset="0"/>
                <a:cs typeface="Times New Roman" pitchFamily="18" charset="0"/>
              </a:rPr>
              <a:t>Потребность отрасли в финансовых средствах</a:t>
            </a:r>
            <a:endParaRPr lang="ru-RU" altLang="ru-RU" sz="2600" b="1" dirty="0">
              <a:solidFill>
                <a:schemeClr val="bg2">
                  <a:lumMod val="50000"/>
                </a:schemeClr>
              </a:solidFill>
              <a:latin typeface="Times New Roman" pitchFamily="18" charset="0"/>
              <a:cs typeface="Times New Roman" pitchFamily="18" charset="0"/>
            </a:endParaRPr>
          </a:p>
        </p:txBody>
      </p:sp>
      <p:sp>
        <p:nvSpPr>
          <p:cNvPr id="3" name="TextBox 2"/>
          <p:cNvSpPr txBox="1"/>
          <p:nvPr/>
        </p:nvSpPr>
        <p:spPr>
          <a:xfrm>
            <a:off x="8675688" y="6430963"/>
            <a:ext cx="288925" cy="307975"/>
          </a:xfrm>
          <a:prstGeom prst="rect">
            <a:avLst/>
          </a:prstGeom>
          <a:noFill/>
        </p:spPr>
        <p:txBody>
          <a:bodyPr>
            <a:spAutoFit/>
          </a:bodyPr>
          <a:lstStyle/>
          <a:p>
            <a:pPr fontAlgn="auto">
              <a:spcBef>
                <a:spcPts val="0"/>
              </a:spcBef>
              <a:spcAft>
                <a:spcPts val="0"/>
              </a:spcAft>
              <a:defRPr/>
            </a:pPr>
            <a:r>
              <a:rPr lang="ru-RU" sz="1400" dirty="0">
                <a:solidFill>
                  <a:schemeClr val="bg1">
                    <a:lumMod val="50000"/>
                  </a:schemeClr>
                </a:solidFill>
                <a:latin typeface="Times New Roman" pitchFamily="18" charset="0"/>
                <a:cs typeface="Times New Roman" pitchFamily="18" charset="0"/>
              </a:rPr>
              <a:t>6</a:t>
            </a:r>
          </a:p>
        </p:txBody>
      </p:sp>
      <p:sp>
        <p:nvSpPr>
          <p:cNvPr id="38920" name="TextBox 4"/>
          <p:cNvSpPr txBox="1">
            <a:spLocks noChangeArrowheads="1"/>
          </p:cNvSpPr>
          <p:nvPr/>
        </p:nvSpPr>
        <p:spPr bwMode="auto">
          <a:xfrm>
            <a:off x="900113"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38921" name="Прямоугольник 6"/>
          <p:cNvSpPr>
            <a:spLocks noChangeArrowheads="1"/>
          </p:cNvSpPr>
          <p:nvPr/>
        </p:nvSpPr>
        <p:spPr bwMode="auto">
          <a:xfrm>
            <a:off x="3386138" y="6391275"/>
            <a:ext cx="5791200" cy="460375"/>
          </a:xfrm>
          <a:prstGeom prst="rect">
            <a:avLst/>
          </a:prstGeom>
          <a:noFill/>
          <a:ln w="9525">
            <a:noFill/>
            <a:miter lim="800000"/>
            <a:headEnd/>
            <a:tailEnd/>
          </a:ln>
        </p:spPr>
        <p:txBody>
          <a:bodyPr wrap="none">
            <a:spAutoFit/>
          </a:bodyPr>
          <a:lstStyle/>
          <a:p>
            <a:pPr lvl="1"/>
            <a:r>
              <a:rPr lang="ru-RU" altLang="ru-RU" sz="2400" b="1">
                <a:latin typeface="Arial" charset="0"/>
              </a:rPr>
              <a:t>Водоснабжение и водоотведение</a:t>
            </a:r>
            <a:endParaRPr lang="ru-RU" altLang="ru-RU" sz="2400">
              <a:latin typeface="Arial" charset="0"/>
            </a:endParaRPr>
          </a:p>
        </p:txBody>
      </p:sp>
      <p:graphicFrame>
        <p:nvGraphicFramePr>
          <p:cNvPr id="38917" name="Диаграмма 1"/>
          <p:cNvGraphicFramePr>
            <a:graphicFrameLocks/>
          </p:cNvGraphicFramePr>
          <p:nvPr/>
        </p:nvGraphicFramePr>
        <p:xfrm>
          <a:off x="560388" y="1362075"/>
          <a:ext cx="8094662" cy="4781550"/>
        </p:xfrm>
        <a:graphic>
          <a:graphicData uri="http://schemas.openxmlformats.org/presentationml/2006/ole">
            <p:oleObj spid="_x0000_s38917" r:id="rId3" imgW="8096190" imgH="4785775" progId="Excel.Chart.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7" name="Объект 4"/>
          <p:cNvGraphicFramePr>
            <a:graphicFrameLocks noGrp="1"/>
          </p:cNvGraphicFramePr>
          <p:nvPr>
            <p:ph idx="1"/>
          </p:nvPr>
        </p:nvGraphicFramePr>
        <p:xfrm>
          <a:off x="128588" y="569913"/>
          <a:ext cx="9066212" cy="5924550"/>
        </p:xfrm>
        <a:graphic>
          <a:graphicData uri="http://schemas.openxmlformats.org/presentationml/2006/ole">
            <p:oleObj spid="_x0000_s39937" r:id="rId3" imgW="9065538" imgH="5919729" progId="Excel.Chart.8">
              <p:embed/>
            </p:oleObj>
          </a:graphicData>
        </a:graphic>
      </p:graphicFrame>
      <p:sp>
        <p:nvSpPr>
          <p:cNvPr id="39938" name="TextBox 5"/>
          <p:cNvSpPr txBox="1">
            <a:spLocks noChangeArrowheads="1"/>
          </p:cNvSpPr>
          <p:nvPr/>
        </p:nvSpPr>
        <p:spPr bwMode="auto">
          <a:xfrm>
            <a:off x="457200" y="250825"/>
            <a:ext cx="8640763" cy="369888"/>
          </a:xfrm>
          <a:prstGeom prst="rect">
            <a:avLst/>
          </a:prstGeom>
          <a:noFill/>
          <a:ln w="9525">
            <a:noFill/>
            <a:miter lim="800000"/>
            <a:headEnd/>
            <a:tailEnd/>
          </a:ln>
        </p:spPr>
        <p:txBody>
          <a:bodyPr anchor="ctr">
            <a:spAutoFit/>
          </a:bodyPr>
          <a:lstStyle/>
          <a:p>
            <a:pPr algn="ctr"/>
            <a:r>
              <a:rPr lang="ru-RU" altLang="ru-RU" b="1">
                <a:solidFill>
                  <a:schemeClr val="bg1"/>
                </a:solidFill>
                <a:latin typeface="Arial" charset="0"/>
              </a:rPr>
              <a:t>Министерство энергетики, ЖКК и городской среды Ульяновской области</a:t>
            </a:r>
          </a:p>
        </p:txBody>
      </p:sp>
      <p:sp>
        <p:nvSpPr>
          <p:cNvPr id="7" name="TextBox 6"/>
          <p:cNvSpPr txBox="1"/>
          <p:nvPr/>
        </p:nvSpPr>
        <p:spPr>
          <a:xfrm>
            <a:off x="8799513" y="6454775"/>
            <a:ext cx="274637" cy="307975"/>
          </a:xfrm>
          <a:prstGeom prst="rect">
            <a:avLst/>
          </a:prstGeom>
          <a:noFill/>
        </p:spPr>
        <p:txBody>
          <a:bodyPr wrap="none">
            <a:spAutoFit/>
          </a:bodyPr>
          <a:lstStyle/>
          <a:p>
            <a:pPr fontAlgn="auto">
              <a:spcBef>
                <a:spcPts val="0"/>
              </a:spcBef>
              <a:spcAft>
                <a:spcPts val="0"/>
              </a:spcAft>
              <a:defRPr/>
            </a:pPr>
            <a:r>
              <a:rPr lang="ru-RU" sz="1400" dirty="0">
                <a:solidFill>
                  <a:schemeClr val="bg1">
                    <a:lumMod val="50000"/>
                  </a:schemeClr>
                </a:solidFill>
                <a:latin typeface="Times New Roman" pitchFamily="18" charset="0"/>
                <a:cs typeface="Times New Roman" pitchFamily="18" charset="0"/>
              </a:rPr>
              <a:t>7</a:t>
            </a:r>
          </a:p>
        </p:txBody>
      </p:sp>
      <p:sp>
        <p:nvSpPr>
          <p:cNvPr id="39940" name="Прямоугольник 2"/>
          <p:cNvSpPr>
            <a:spLocks noChangeArrowheads="1"/>
          </p:cNvSpPr>
          <p:nvPr/>
        </p:nvSpPr>
        <p:spPr bwMode="auto">
          <a:xfrm>
            <a:off x="214313" y="6405563"/>
            <a:ext cx="8964612" cy="461962"/>
          </a:xfrm>
          <a:prstGeom prst="rect">
            <a:avLst/>
          </a:prstGeom>
          <a:noFill/>
          <a:ln w="9525">
            <a:noFill/>
            <a:miter lim="800000"/>
            <a:headEnd/>
            <a:tailEnd/>
          </a:ln>
        </p:spPr>
        <p:txBody>
          <a:bodyPr>
            <a:spAutoFit/>
          </a:bodyPr>
          <a:lstStyle/>
          <a:p>
            <a:pPr lvl="1" algn="r"/>
            <a:r>
              <a:rPr lang="ru-RU" altLang="ru-RU" sz="2400" b="1">
                <a:latin typeface="Arial" charset="0"/>
              </a:rPr>
              <a:t>Водоснабжение и водоотведение</a:t>
            </a:r>
            <a:endParaRPr lang="ru-RU" altLang="ru-RU" sz="240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87498" y="0"/>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40962" name="TextBox 4"/>
          <p:cNvSpPr txBox="1">
            <a:spLocks noChangeArrowheads="1"/>
          </p:cNvSpPr>
          <p:nvPr/>
        </p:nvSpPr>
        <p:spPr bwMode="auto">
          <a:xfrm>
            <a:off x="900113" y="10001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2" name="Прямоугольник 1"/>
          <p:cNvSpPr/>
          <p:nvPr/>
        </p:nvSpPr>
        <p:spPr>
          <a:xfrm>
            <a:off x="53975" y="658813"/>
            <a:ext cx="8910638" cy="2032000"/>
          </a:xfrm>
          <a:prstGeom prst="rect">
            <a:avLst/>
          </a:prstGeom>
        </p:spPr>
        <p:txBody>
          <a:bodyPr>
            <a:spAutoFit/>
          </a:bodyPr>
          <a:lstStyle/>
          <a:p>
            <a:pPr eaLnBrk="0" hangingPunct="0">
              <a:defRPr/>
            </a:pPr>
            <a:r>
              <a:rPr lang="ru-RU" b="1" dirty="0">
                <a:solidFill>
                  <a:schemeClr val="tx2"/>
                </a:solidFill>
                <a:latin typeface="Arial" pitchFamily="34" charset="0"/>
                <a:cs typeface="Arial" pitchFamily="34" charset="0"/>
              </a:rPr>
              <a:t>Итоги 2018 года:</a:t>
            </a:r>
          </a:p>
          <a:p>
            <a:pPr marL="285750" indent="-285750" algn="just" eaLnBrk="0" hangingPunct="0">
              <a:buFont typeface="Wingdings" pitchFamily="2" charset="2"/>
              <a:buChar char="ü"/>
              <a:defRPr/>
            </a:pPr>
            <a:r>
              <a:rPr lang="ru-RU" dirty="0">
                <a:solidFill>
                  <a:schemeClr val="tx2"/>
                </a:solidFill>
                <a:latin typeface="Arial" pitchFamily="34" charset="0"/>
                <a:cs typeface="Arial" pitchFamily="34" charset="0"/>
              </a:rPr>
              <a:t>выполнен ремонт 29 объектов водоснабжения в 25 населённых пунктах</a:t>
            </a:r>
          </a:p>
          <a:p>
            <a:pPr marL="285750" indent="-285750" algn="just" eaLnBrk="0" hangingPunct="0">
              <a:buFont typeface="Wingdings" pitchFamily="2" charset="2"/>
              <a:buChar char="ü"/>
              <a:defRPr/>
            </a:pPr>
            <a:r>
              <a:rPr lang="ru-RU" dirty="0">
                <a:solidFill>
                  <a:schemeClr val="tx2"/>
                </a:solidFill>
                <a:latin typeface="Arial" pitchFamily="34" charset="0"/>
                <a:cs typeface="Arial" pitchFamily="34" charset="0"/>
              </a:rPr>
              <a:t>реконструкция объектов водоснабжения в 2 населённых пунктах </a:t>
            </a:r>
          </a:p>
          <a:p>
            <a:pPr marL="285750" indent="-285750" algn="just" eaLnBrk="0" hangingPunct="0">
              <a:buFont typeface="Wingdings" pitchFamily="2" charset="2"/>
              <a:buChar char="ü"/>
              <a:defRPr/>
            </a:pPr>
            <a:r>
              <a:rPr lang="ru-RU" dirty="0">
                <a:solidFill>
                  <a:schemeClr val="tx2"/>
                </a:solidFill>
                <a:latin typeface="Arial" pitchFamily="34" charset="0"/>
                <a:cs typeface="Arial" pitchFamily="34" charset="0"/>
              </a:rPr>
              <a:t>начата реконструкция водоснабжения в пос. Приволье Кузоватовского района</a:t>
            </a:r>
          </a:p>
          <a:p>
            <a:pPr marL="285750" indent="-285750" algn="just" eaLnBrk="0" hangingPunct="0">
              <a:buFont typeface="Wingdings" pitchFamily="2" charset="2"/>
              <a:buChar char="ü"/>
              <a:defRPr/>
            </a:pPr>
            <a:r>
              <a:rPr lang="ru-RU" dirty="0">
                <a:solidFill>
                  <a:schemeClr val="tx2"/>
                </a:solidFill>
                <a:latin typeface="Arial" pitchFamily="34" charset="0"/>
                <a:cs typeface="Arial" pitchFamily="34" charset="0"/>
              </a:rPr>
              <a:t>продолжалось строительство водопровода в с. Славкино Николаевского  района</a:t>
            </a:r>
          </a:p>
          <a:p>
            <a:pPr eaLnBrk="0" hangingPunct="0">
              <a:defRPr/>
            </a:pPr>
            <a:endParaRPr lang="ru-RU" dirty="0">
              <a:solidFill>
                <a:schemeClr val="tx2"/>
              </a:solidFill>
              <a:latin typeface="Arial" pitchFamily="34" charset="0"/>
              <a:cs typeface="Arial" pitchFamily="34" charset="0"/>
            </a:endParaRPr>
          </a:p>
        </p:txBody>
      </p:sp>
      <p:sp>
        <p:nvSpPr>
          <p:cNvPr id="40964" name="Прямоугольник 6"/>
          <p:cNvSpPr>
            <a:spLocks noChangeArrowheads="1"/>
          </p:cNvSpPr>
          <p:nvPr/>
        </p:nvSpPr>
        <p:spPr bwMode="auto">
          <a:xfrm>
            <a:off x="3386138" y="6391275"/>
            <a:ext cx="5791200" cy="460375"/>
          </a:xfrm>
          <a:prstGeom prst="rect">
            <a:avLst/>
          </a:prstGeom>
          <a:noFill/>
          <a:ln w="9525">
            <a:noFill/>
            <a:miter lim="800000"/>
            <a:headEnd/>
            <a:tailEnd/>
          </a:ln>
        </p:spPr>
        <p:txBody>
          <a:bodyPr wrap="none">
            <a:spAutoFit/>
          </a:bodyPr>
          <a:lstStyle/>
          <a:p>
            <a:pPr lvl="1"/>
            <a:r>
              <a:rPr lang="ru-RU" altLang="ru-RU" sz="2400" b="1">
                <a:latin typeface="Arial" charset="0"/>
              </a:rPr>
              <a:t>Водоснабжение и водоотведение</a:t>
            </a:r>
            <a:endParaRPr lang="ru-RU" altLang="ru-RU" sz="2400">
              <a:latin typeface="Arial" charset="0"/>
            </a:endParaRPr>
          </a:p>
        </p:txBody>
      </p:sp>
      <p:pic>
        <p:nvPicPr>
          <p:cNvPr id="40965" name="Picture 2" descr="http://kom-ss.ru/wp-content/uploads/2017/02/Truby-dlya-holodnogo-vodosnabzheniya-i-napornoj-kanalizatsii.jpg"/>
          <p:cNvPicPr>
            <a:picLocks noChangeAspect="1" noChangeArrowheads="1"/>
          </p:cNvPicPr>
          <p:nvPr/>
        </p:nvPicPr>
        <p:blipFill>
          <a:blip r:embed="rId3"/>
          <a:srcRect/>
          <a:stretch>
            <a:fillRect/>
          </a:stretch>
        </p:blipFill>
        <p:spPr bwMode="auto">
          <a:xfrm>
            <a:off x="23813" y="2924175"/>
            <a:ext cx="4340225" cy="3255963"/>
          </a:xfrm>
          <a:prstGeom prst="rect">
            <a:avLst/>
          </a:prstGeom>
          <a:noFill/>
          <a:ln w="9525">
            <a:noFill/>
            <a:miter lim="800000"/>
            <a:headEnd/>
            <a:tailEnd/>
          </a:ln>
        </p:spPr>
      </p:pic>
      <p:sp>
        <p:nvSpPr>
          <p:cNvPr id="40966" name="Прямоугольник 2"/>
          <p:cNvSpPr>
            <a:spLocks noChangeArrowheads="1"/>
          </p:cNvSpPr>
          <p:nvPr/>
        </p:nvSpPr>
        <p:spPr bwMode="auto">
          <a:xfrm>
            <a:off x="4614863" y="3429000"/>
            <a:ext cx="4349750" cy="923925"/>
          </a:xfrm>
          <a:prstGeom prst="rect">
            <a:avLst/>
          </a:prstGeom>
          <a:noFill/>
          <a:ln w="9525">
            <a:noFill/>
            <a:miter lim="800000"/>
            <a:headEnd/>
            <a:tailEnd/>
          </a:ln>
        </p:spPr>
        <p:txBody>
          <a:bodyPr>
            <a:spAutoFit/>
          </a:bodyPr>
          <a:lstStyle/>
          <a:p>
            <a:pPr algn="just"/>
            <a:r>
              <a:rPr lang="ru-RU" altLang="ru-RU">
                <a:solidFill>
                  <a:schemeClr val="tx2"/>
                </a:solidFill>
                <a:latin typeface="Arial" charset="0"/>
              </a:rPr>
              <a:t>На реализацию мероприятий по развитию водоснабжения в 2018 году направлено 94,9 млн руб.</a:t>
            </a:r>
          </a:p>
        </p:txBody>
      </p:sp>
    </p:spTree>
  </p:cSld>
  <p:clrMapOvr>
    <a:masterClrMapping/>
  </p:clrMapOvr>
  <p:transition spd="slow" advTm="14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Рисунок 3"/>
          <p:cNvPicPr>
            <a:picLocks noChangeAspect="1"/>
          </p:cNvPicPr>
          <p:nvPr/>
        </p:nvPicPr>
        <p:blipFill>
          <a:blip r:embed="rId2"/>
          <a:srcRect/>
          <a:stretch>
            <a:fillRect/>
          </a:stretch>
        </p:blipFill>
        <p:spPr bwMode="auto">
          <a:xfrm>
            <a:off x="0" y="4763"/>
            <a:ext cx="9144000" cy="6848475"/>
          </a:xfrm>
          <a:prstGeom prst="rect">
            <a:avLst/>
          </a:prstGeom>
          <a:noFill/>
          <a:ln w="9525">
            <a:noFill/>
            <a:miter lim="800000"/>
            <a:headEnd/>
            <a:tailEnd/>
          </a:ln>
        </p:spPr>
      </p:pic>
      <p:sp>
        <p:nvSpPr>
          <p:cNvPr id="5" name="TextBox 4"/>
          <p:cNvSpPr txBox="1"/>
          <p:nvPr/>
        </p:nvSpPr>
        <p:spPr>
          <a:xfrm>
            <a:off x="3203575" y="179388"/>
            <a:ext cx="5616575" cy="1077912"/>
          </a:xfrm>
          <a:prstGeom prst="rect">
            <a:avLst/>
          </a:prstGeom>
          <a:noFill/>
        </p:spPr>
        <p:txBody>
          <a:bodyPr>
            <a:spAutoFit/>
          </a:bodyPr>
          <a:lstStyle/>
          <a:p>
            <a:pPr eaLnBrk="0" hangingPunct="0">
              <a:defRPr/>
            </a:pPr>
            <a:r>
              <a:rPr lang="ru-RU" sz="4000" b="1" dirty="0">
                <a:solidFill>
                  <a:schemeClr val="tx2">
                    <a:lumMod val="20000"/>
                    <a:lumOff val="80000"/>
                  </a:schemeClr>
                </a:solidFill>
              </a:rPr>
              <a:t>УЛЬЯНОВСКАЯ ОБЛАСТЬ</a:t>
            </a:r>
          </a:p>
          <a:p>
            <a:pPr algn="r" eaLnBrk="0" hangingPunct="0">
              <a:defRPr/>
            </a:pPr>
            <a:r>
              <a:rPr lang="ru-RU" sz="2400" i="1" dirty="0">
                <a:solidFill>
                  <a:schemeClr val="tx2">
                    <a:lumMod val="20000"/>
                    <a:lumOff val="80000"/>
                  </a:schemeClr>
                </a:solidFill>
              </a:rPr>
              <a:t>регион возможностей</a:t>
            </a:r>
          </a:p>
        </p:txBody>
      </p:sp>
      <p:sp>
        <p:nvSpPr>
          <p:cNvPr id="41987" name="TextBox 5"/>
          <p:cNvSpPr txBox="1">
            <a:spLocks noChangeArrowheads="1"/>
          </p:cNvSpPr>
          <p:nvPr/>
        </p:nvSpPr>
        <p:spPr bwMode="auto">
          <a:xfrm>
            <a:off x="384175" y="1954213"/>
            <a:ext cx="8426450" cy="708025"/>
          </a:xfrm>
          <a:prstGeom prst="rect">
            <a:avLst/>
          </a:prstGeom>
          <a:noFill/>
          <a:ln w="9525">
            <a:noFill/>
            <a:miter lim="800000"/>
            <a:headEnd/>
            <a:tailEnd/>
          </a:ln>
        </p:spPr>
        <p:txBody>
          <a:bodyPr>
            <a:spAutoFit/>
          </a:bodyPr>
          <a:lstStyle/>
          <a:p>
            <a:pPr algn="ctr"/>
            <a:r>
              <a:rPr lang="ru-RU" altLang="ru-RU" sz="4000" b="1">
                <a:solidFill>
                  <a:schemeClr val="bg1"/>
                </a:solidFill>
                <a:latin typeface="Arial" charset="0"/>
              </a:rPr>
              <a:t>Энергетика</a:t>
            </a:r>
          </a:p>
        </p:txBody>
      </p:sp>
      <p:pic>
        <p:nvPicPr>
          <p:cNvPr id="41988" name="Объект 4"/>
          <p:cNvPicPr>
            <a:picLocks noChangeAspect="1"/>
          </p:cNvPicPr>
          <p:nvPr/>
        </p:nvPicPr>
        <p:blipFill>
          <a:blip r:embed="rId3"/>
          <a:srcRect/>
          <a:stretch>
            <a:fillRect/>
          </a:stretch>
        </p:blipFill>
        <p:spPr bwMode="auto">
          <a:xfrm>
            <a:off x="250825" y="36513"/>
            <a:ext cx="1290638" cy="1219200"/>
          </a:xfrm>
          <a:prstGeom prst="rect">
            <a:avLst/>
          </a:prstGeom>
          <a:noFill/>
          <a:ln w="9525">
            <a:noFill/>
            <a:miter lim="800000"/>
            <a:headEnd/>
            <a:tailEnd/>
          </a:ln>
        </p:spPr>
      </p:pic>
      <p:sp>
        <p:nvSpPr>
          <p:cNvPr id="41989" name="TextBox 3"/>
          <p:cNvSpPr txBox="1">
            <a:spLocks noChangeArrowheads="1"/>
          </p:cNvSpPr>
          <p:nvPr/>
        </p:nvSpPr>
        <p:spPr bwMode="auto">
          <a:xfrm>
            <a:off x="1120775" y="1211263"/>
            <a:ext cx="7002463" cy="830262"/>
          </a:xfrm>
          <a:prstGeom prst="rect">
            <a:avLst/>
          </a:prstGeom>
          <a:noFill/>
          <a:ln w="9525">
            <a:noFill/>
            <a:miter lim="800000"/>
            <a:headEnd/>
            <a:tailEnd/>
          </a:ln>
        </p:spPr>
        <p:txBody>
          <a:bodyPr wrap="none">
            <a:spAutoFit/>
          </a:bodyPr>
          <a:lstStyle/>
          <a:p>
            <a:pPr algn="ctr"/>
            <a:r>
              <a:rPr lang="ru-RU" altLang="ru-RU" sz="2400">
                <a:solidFill>
                  <a:schemeClr val="bg1"/>
                </a:solidFill>
              </a:rPr>
              <a:t>Министерство энергетики, ЖКК и  городской среды </a:t>
            </a:r>
          </a:p>
          <a:p>
            <a:pPr algn="ctr"/>
            <a:r>
              <a:rPr lang="ru-RU" altLang="ru-RU" sz="2400">
                <a:solidFill>
                  <a:schemeClr val="bg1"/>
                </a:solidFill>
              </a:rPr>
              <a:t>Ульяновской области</a:t>
            </a:r>
          </a:p>
        </p:txBody>
      </p:sp>
      <p:pic>
        <p:nvPicPr>
          <p:cNvPr id="41990" name="Picture 2" descr="http://stroypuls.ru/wp-content/uploads/2011/01/Podstanciya-2.jpg"/>
          <p:cNvPicPr>
            <a:picLocks noChangeAspect="1" noChangeArrowheads="1"/>
          </p:cNvPicPr>
          <p:nvPr/>
        </p:nvPicPr>
        <p:blipFill>
          <a:blip r:embed="rId4"/>
          <a:srcRect/>
          <a:stretch>
            <a:fillRect/>
          </a:stretch>
        </p:blipFill>
        <p:spPr bwMode="auto">
          <a:xfrm>
            <a:off x="1144588" y="2662238"/>
            <a:ext cx="6854825"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39317"/>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43010" name="TextBox 4"/>
          <p:cNvSpPr txBox="1">
            <a:spLocks noChangeArrowheads="1"/>
          </p:cNvSpPr>
          <p:nvPr/>
        </p:nvSpPr>
        <p:spPr bwMode="auto">
          <a:xfrm>
            <a:off x="871538" y="66675"/>
            <a:ext cx="8064500" cy="369888"/>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43011" name="Прямоугольник 1"/>
          <p:cNvSpPr>
            <a:spLocks noChangeArrowheads="1"/>
          </p:cNvSpPr>
          <p:nvPr/>
        </p:nvSpPr>
        <p:spPr bwMode="auto">
          <a:xfrm>
            <a:off x="5643563" y="6286500"/>
            <a:ext cx="2452687" cy="400050"/>
          </a:xfrm>
          <a:prstGeom prst="rect">
            <a:avLst/>
          </a:prstGeom>
          <a:noFill/>
          <a:ln w="9525">
            <a:noFill/>
            <a:miter lim="800000"/>
            <a:headEnd/>
            <a:tailEnd/>
          </a:ln>
        </p:spPr>
        <p:txBody>
          <a:bodyPr wrap="none">
            <a:spAutoFit/>
          </a:bodyPr>
          <a:lstStyle/>
          <a:p>
            <a:r>
              <a:rPr lang="ru-RU" altLang="ru-RU" sz="2000" b="1">
                <a:solidFill>
                  <a:schemeClr val="accent1"/>
                </a:solidFill>
                <a:latin typeface="Times New Roman" pitchFamily="18" charset="0"/>
                <a:cs typeface="Times New Roman" pitchFamily="18" charset="0"/>
              </a:rPr>
              <a:t>Электроэнергетика</a:t>
            </a:r>
            <a:endParaRPr lang="ru-RU" altLang="ru-RU" sz="2000">
              <a:solidFill>
                <a:schemeClr val="accent1"/>
              </a:solidFill>
              <a:latin typeface="Times New Roman" pitchFamily="18" charset="0"/>
              <a:cs typeface="Times New Roman" pitchFamily="18" charset="0"/>
            </a:endParaRPr>
          </a:p>
        </p:txBody>
      </p:sp>
      <p:pic>
        <p:nvPicPr>
          <p:cNvPr id="43012" name="Picture 2" descr="http://www.louisianalawblog.com/wp-content/uploads/sites/342/2015/11/pwr.jpg"/>
          <p:cNvPicPr>
            <a:picLocks noChangeAspect="1" noChangeArrowheads="1"/>
          </p:cNvPicPr>
          <p:nvPr/>
        </p:nvPicPr>
        <p:blipFill>
          <a:blip r:embed="rId3"/>
          <a:srcRect/>
          <a:stretch>
            <a:fillRect/>
          </a:stretch>
        </p:blipFill>
        <p:spPr bwMode="auto">
          <a:xfrm>
            <a:off x="1692275" y="749300"/>
            <a:ext cx="5538788" cy="3286125"/>
          </a:xfrm>
          <a:prstGeom prst="rect">
            <a:avLst/>
          </a:prstGeom>
          <a:noFill/>
          <a:ln w="9525">
            <a:noFill/>
            <a:miter lim="800000"/>
            <a:headEnd/>
            <a:tailEnd/>
          </a:ln>
        </p:spPr>
      </p:pic>
      <p:sp>
        <p:nvSpPr>
          <p:cNvPr id="43013" name="Прямоугольник 7"/>
          <p:cNvSpPr>
            <a:spLocks noChangeArrowheads="1"/>
          </p:cNvSpPr>
          <p:nvPr/>
        </p:nvSpPr>
        <p:spPr bwMode="auto">
          <a:xfrm>
            <a:off x="431800" y="4149725"/>
            <a:ext cx="8280400" cy="2030413"/>
          </a:xfrm>
          <a:prstGeom prst="rect">
            <a:avLst/>
          </a:prstGeom>
          <a:noFill/>
          <a:ln w="9525">
            <a:noFill/>
            <a:miter lim="800000"/>
            <a:headEnd/>
            <a:tailEnd/>
          </a:ln>
        </p:spPr>
        <p:txBody>
          <a:bodyPr>
            <a:spAutoFit/>
          </a:bodyPr>
          <a:lstStyle/>
          <a:p>
            <a:pPr algn="just"/>
            <a:r>
              <a:rPr lang="ru-RU" altLang="ru-RU">
                <a:solidFill>
                  <a:schemeClr val="tx2"/>
                </a:solidFill>
                <a:latin typeface="Arial" charset="0"/>
              </a:rPr>
              <a:t>Суммарная установленная электрическая мощность электростанций энергосистемы Ульяновской области составляет 979,5 МВт.</a:t>
            </a:r>
          </a:p>
          <a:p>
            <a:pPr algn="just"/>
            <a:r>
              <a:rPr lang="ru-RU" altLang="ru-RU">
                <a:solidFill>
                  <a:schemeClr val="tx2"/>
                </a:solidFill>
                <a:latin typeface="Arial" charset="0"/>
              </a:rPr>
              <a:t>На территории Ульяновской области проходит 131 воздушная линия электропередач (ВЛ) классом напряжения 500/220/110 кВ, протяженностью 3619,14 км; расположены 122 подстанции классом напряжения 110 кВ и выше, с установленной мощностью трансформаторного оборудования подстанций 6528,42 МВА.</a:t>
            </a:r>
          </a:p>
        </p:txBody>
      </p:sp>
    </p:spTree>
  </p:cSld>
  <p:clrMapOvr>
    <a:masterClrMapping/>
  </p:clrMapOvr>
  <p:transition spd="slow" advTm="14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0"/>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44034" name="TextBox 4"/>
          <p:cNvSpPr txBox="1">
            <a:spLocks noChangeArrowheads="1"/>
          </p:cNvSpPr>
          <p:nvPr/>
        </p:nvSpPr>
        <p:spPr bwMode="auto">
          <a:xfrm>
            <a:off x="869950" y="80963"/>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44035" name="Прямоугольник 1"/>
          <p:cNvSpPr>
            <a:spLocks noChangeArrowheads="1"/>
          </p:cNvSpPr>
          <p:nvPr/>
        </p:nvSpPr>
        <p:spPr bwMode="auto">
          <a:xfrm>
            <a:off x="5148263" y="6294438"/>
            <a:ext cx="3571875" cy="460375"/>
          </a:xfrm>
          <a:prstGeom prst="rect">
            <a:avLst/>
          </a:prstGeom>
          <a:noFill/>
          <a:ln w="9525">
            <a:noFill/>
            <a:miter lim="800000"/>
            <a:headEnd/>
            <a:tailEnd/>
          </a:ln>
        </p:spPr>
        <p:txBody>
          <a:bodyPr wrap="none">
            <a:spAutoFit/>
          </a:bodyPr>
          <a:lstStyle/>
          <a:p>
            <a:pPr lvl="1"/>
            <a:r>
              <a:rPr lang="ru-RU" altLang="ru-RU" sz="2400" b="1">
                <a:latin typeface="Arial" charset="0"/>
              </a:rPr>
              <a:t>Электроэнергетика</a:t>
            </a:r>
            <a:endParaRPr lang="ru-RU" altLang="ru-RU" sz="2400">
              <a:latin typeface="Arial" charset="0"/>
            </a:endParaRPr>
          </a:p>
        </p:txBody>
      </p:sp>
      <p:pic>
        <p:nvPicPr>
          <p:cNvPr id="44036" name="Picture 2" descr="http://monolitstroi-plus.ru/assets/galleries/14/%D0%98%D0%B7%D0%BE%D0%B1%D1%80%D0%B0%D0%B6%D0%B5%D0%BD%D0%B8%D0%B5%20284%20%28%D0%9A%D0%BE%D0%BF%D0%B8%D1%80%D0%BE%D0%B2%D0%B0%D1%82%D1%8C%29.jpg"/>
          <p:cNvPicPr>
            <a:picLocks noChangeAspect="1" noChangeArrowheads="1"/>
          </p:cNvPicPr>
          <p:nvPr/>
        </p:nvPicPr>
        <p:blipFill>
          <a:blip r:embed="rId3"/>
          <a:srcRect b="11952"/>
          <a:stretch>
            <a:fillRect/>
          </a:stretch>
        </p:blipFill>
        <p:spPr bwMode="auto">
          <a:xfrm>
            <a:off x="107950" y="1300163"/>
            <a:ext cx="3617913" cy="3263900"/>
          </a:xfrm>
          <a:prstGeom prst="rect">
            <a:avLst/>
          </a:prstGeom>
          <a:noFill/>
          <a:ln w="9525">
            <a:noFill/>
            <a:miter lim="800000"/>
            <a:headEnd/>
            <a:tailEnd/>
          </a:ln>
        </p:spPr>
      </p:pic>
      <p:sp>
        <p:nvSpPr>
          <p:cNvPr id="44037" name="TextBox 2"/>
          <p:cNvSpPr txBox="1">
            <a:spLocks noChangeArrowheads="1"/>
          </p:cNvSpPr>
          <p:nvPr/>
        </p:nvSpPr>
        <p:spPr bwMode="auto">
          <a:xfrm>
            <a:off x="107950" y="4357688"/>
            <a:ext cx="9036050" cy="2032000"/>
          </a:xfrm>
          <a:prstGeom prst="rect">
            <a:avLst/>
          </a:prstGeom>
          <a:noFill/>
          <a:ln w="9525">
            <a:noFill/>
            <a:miter lim="800000"/>
            <a:headEnd/>
            <a:tailEnd/>
          </a:ln>
        </p:spPr>
        <p:txBody>
          <a:bodyPr>
            <a:spAutoFit/>
          </a:bodyPr>
          <a:lstStyle/>
          <a:p>
            <a:pPr algn="just"/>
            <a:r>
              <a:rPr lang="ru-RU" altLang="ru-RU" sz="1400">
                <a:solidFill>
                  <a:schemeClr val="tx2"/>
                </a:solidFill>
                <a:latin typeface="Arial" charset="0"/>
              </a:rPr>
              <a:t>                                                                         4. Инвестиционной программой ООО «Энергохолдинг» были проведены работы по завершению прокладки высоковольтных линий связи между КП-1 и КП-3 по ул. Герасимова, входящие в состав электросетевого комплекса, расположенного в Засвияжском районе г. Ульяновска по адресу ул. Герасимова 10, а так же работы по реконструкции РП-200, расположенного в Засвияжском районе по ул. Автозаводской, в целях обеспечения требуемой пропускной способности электрических сетей общей стоимостью 8,707 млн. руб.</a:t>
            </a:r>
          </a:p>
          <a:p>
            <a:pPr algn="just"/>
            <a:r>
              <a:rPr lang="ru-RU" altLang="ru-RU" sz="1400">
                <a:solidFill>
                  <a:schemeClr val="tx2"/>
                </a:solidFill>
                <a:latin typeface="Arial" charset="0"/>
              </a:rPr>
              <a:t>5. Инвестиционной программой ООО «Энергомодуль» за 2018 год были построены 3 ГКТП и 2 РП общей стоимостью 25 млн.руб., внедрена система АСКУЭ стоимостью 3,5 млн.руб. и приобретено специальной техники на 7,8 млн.руб.</a:t>
            </a:r>
          </a:p>
        </p:txBody>
      </p:sp>
      <p:sp>
        <p:nvSpPr>
          <p:cNvPr id="44038" name="TextBox 7"/>
          <p:cNvSpPr txBox="1">
            <a:spLocks noChangeArrowheads="1"/>
          </p:cNvSpPr>
          <p:nvPr/>
        </p:nvSpPr>
        <p:spPr bwMode="auto">
          <a:xfrm>
            <a:off x="3725863" y="1300163"/>
            <a:ext cx="5418137" cy="3354387"/>
          </a:xfrm>
          <a:prstGeom prst="rect">
            <a:avLst/>
          </a:prstGeom>
          <a:noFill/>
          <a:ln w="9525">
            <a:noFill/>
            <a:miter lim="800000"/>
            <a:headEnd/>
            <a:tailEnd/>
          </a:ln>
        </p:spPr>
        <p:txBody>
          <a:bodyPr>
            <a:spAutoFit/>
          </a:bodyPr>
          <a:lstStyle/>
          <a:p>
            <a:pPr algn="just">
              <a:buFontTx/>
              <a:buAutoNum type="arabicPeriod"/>
            </a:pPr>
            <a:r>
              <a:rPr lang="ru-RU" altLang="ru-RU" sz="1400">
                <a:solidFill>
                  <a:schemeClr val="tx2"/>
                </a:solidFill>
                <a:latin typeface="Arial" charset="0"/>
              </a:rPr>
              <a:t>Инвестиционной программой филиала ПАО «МРСКВолги» - «Ульяновские РС» в 2018 году было предусмотрено финансирование в объёме – 358,419 млн. руб. В рамках действующей инвестиционной программы был реализован 2 этап реконструкции ПС 110/10 кВ «Восточная» на сумму 108,081 млн.руб.</a:t>
            </a:r>
          </a:p>
          <a:p>
            <a:pPr algn="just">
              <a:buFontTx/>
              <a:buAutoNum type="arabicPeriod"/>
            </a:pPr>
            <a:r>
              <a:rPr lang="ru-RU" altLang="ru-RU" sz="1400">
                <a:solidFill>
                  <a:schemeClr val="tx2"/>
                </a:solidFill>
                <a:latin typeface="Arial" charset="0"/>
              </a:rPr>
              <a:t>Инвестиционной программой МУП «Ульяновская городская электросеть» выполнены мероприятия по строительству, модернизации и реконструкции объектов электросетевого хозяйства г.Ульяновска на сумму 37,9 млн. руб.</a:t>
            </a:r>
          </a:p>
          <a:p>
            <a:pPr algn="just">
              <a:buFontTx/>
              <a:buAutoNum type="arabicPeriod"/>
            </a:pPr>
            <a:r>
              <a:rPr lang="ru-RU" altLang="ru-RU" sz="1400">
                <a:solidFill>
                  <a:schemeClr val="tx2"/>
                </a:solidFill>
                <a:latin typeface="Arial" charset="0"/>
              </a:rPr>
              <a:t> Инвестиционной программой ЗАО «Авиастар-ОПЭ» выполнены мероприятия по строительству, модернизации и реконструкции объектов электросетевого хозяйства г.Ульяновска на сумму 58,533 млн. руб., </a:t>
            </a:r>
          </a:p>
          <a:p>
            <a:pPr algn="just">
              <a:buFontTx/>
              <a:buAutoNum type="arabicPeriod"/>
            </a:pPr>
            <a:endParaRPr lang="ru-RU" altLang="ru-RU" sz="1600">
              <a:solidFill>
                <a:schemeClr val="tx2"/>
              </a:solidFill>
              <a:latin typeface="Arial" charset="0"/>
            </a:endParaRPr>
          </a:p>
        </p:txBody>
      </p:sp>
      <p:sp>
        <p:nvSpPr>
          <p:cNvPr id="44039" name="Прямоугольник 5"/>
          <p:cNvSpPr>
            <a:spLocks noChangeArrowheads="1"/>
          </p:cNvSpPr>
          <p:nvPr/>
        </p:nvSpPr>
        <p:spPr bwMode="auto">
          <a:xfrm>
            <a:off x="-107950" y="700088"/>
            <a:ext cx="9251950" cy="584200"/>
          </a:xfrm>
          <a:prstGeom prst="rect">
            <a:avLst/>
          </a:prstGeom>
          <a:noFill/>
          <a:ln w="9525">
            <a:noFill/>
            <a:miter lim="800000"/>
            <a:headEnd/>
            <a:tailEnd/>
          </a:ln>
        </p:spPr>
        <p:txBody>
          <a:bodyPr>
            <a:spAutoFit/>
          </a:bodyPr>
          <a:lstStyle/>
          <a:p>
            <a:pPr algn="ctr"/>
            <a:r>
              <a:rPr lang="ru-RU" altLang="ru-RU" sz="1600" b="1">
                <a:solidFill>
                  <a:schemeClr val="tx2"/>
                </a:solidFill>
                <a:latin typeface="Arial" charset="0"/>
              </a:rPr>
              <a:t>В рамках реализации инвестиционных программ электросетевыми организациями в 2018 году были выполнены следующие наиболее значимые мероприятия:</a:t>
            </a:r>
          </a:p>
        </p:txBody>
      </p:sp>
    </p:spTree>
  </p:cSld>
  <p:clrMapOvr>
    <a:masterClrMapping/>
  </p:clrMapOvr>
  <p:transition spd="slow" advTm="14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3"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16391" name="TextBox 4"/>
          <p:cNvSpPr txBox="1">
            <a:spLocks noChangeArrowheads="1"/>
          </p:cNvSpPr>
          <p:nvPr/>
        </p:nvSpPr>
        <p:spPr bwMode="auto">
          <a:xfrm>
            <a:off x="900113" y="20638"/>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pic>
        <p:nvPicPr>
          <p:cNvPr id="16392" name="Picture 2" descr="http://www.nepsite.ru/upload/iblock/140/14014499413ed0e3cd10e1a70c9c4a40.jpg"/>
          <p:cNvPicPr>
            <a:picLocks noChangeAspect="1" noChangeArrowheads="1"/>
          </p:cNvPicPr>
          <p:nvPr/>
        </p:nvPicPr>
        <p:blipFill>
          <a:blip r:embed="rId4"/>
          <a:srcRect/>
          <a:stretch>
            <a:fillRect/>
          </a:stretch>
        </p:blipFill>
        <p:spPr bwMode="auto">
          <a:xfrm>
            <a:off x="250825" y="836613"/>
            <a:ext cx="4537075" cy="3024187"/>
          </a:xfrm>
          <a:prstGeom prst="rect">
            <a:avLst/>
          </a:prstGeom>
          <a:noFill/>
          <a:ln w="9525">
            <a:noFill/>
            <a:miter lim="800000"/>
            <a:headEnd/>
            <a:tailEnd/>
          </a:ln>
        </p:spPr>
      </p:pic>
      <p:sp>
        <p:nvSpPr>
          <p:cNvPr id="16393" name="Прямоугольник 2"/>
          <p:cNvSpPr>
            <a:spLocks noChangeArrowheads="1"/>
          </p:cNvSpPr>
          <p:nvPr/>
        </p:nvSpPr>
        <p:spPr bwMode="auto">
          <a:xfrm>
            <a:off x="4967288" y="836613"/>
            <a:ext cx="4176712" cy="2308225"/>
          </a:xfrm>
          <a:prstGeom prst="rect">
            <a:avLst/>
          </a:prstGeom>
          <a:noFill/>
          <a:ln w="9525">
            <a:noFill/>
            <a:miter lim="800000"/>
            <a:headEnd/>
            <a:tailEnd/>
          </a:ln>
        </p:spPr>
        <p:txBody>
          <a:bodyPr>
            <a:spAutoFit/>
          </a:bodyPr>
          <a:lstStyle/>
          <a:p>
            <a:pPr eaLnBrk="0" hangingPunct="0"/>
            <a:r>
              <a:rPr lang="ru-RU"/>
              <a:t>Основными приоритетами работы Министерства энергетики, ЖКК и городской среды Ульяновской области остаются обеспечение достойного уровня жизни населения, которое может быть достигнуто развитой отлаженной и результативной системой ЖКК.</a:t>
            </a:r>
          </a:p>
        </p:txBody>
      </p:sp>
      <p:graphicFrame>
        <p:nvGraphicFramePr>
          <p:cNvPr id="16389" name="Диаграмма 4"/>
          <p:cNvGraphicFramePr>
            <a:graphicFrameLocks/>
          </p:cNvGraphicFramePr>
          <p:nvPr/>
        </p:nvGraphicFramePr>
        <p:xfrm>
          <a:off x="920750" y="3851275"/>
          <a:ext cx="7445375" cy="2620963"/>
        </p:xfrm>
        <a:graphic>
          <a:graphicData uri="http://schemas.openxmlformats.org/presentationml/2006/ole">
            <p:oleObj spid="_x0000_s16389" r:id="rId5" imgW="7443861" imgH="2621507" progId="Excel.Chart.8">
              <p:embed/>
            </p:oleObj>
          </a:graphicData>
        </a:graphic>
      </p:graphicFrame>
      <p:sp>
        <p:nvSpPr>
          <p:cNvPr id="16394" name="Прямоугольник 9"/>
          <p:cNvSpPr>
            <a:spLocks noChangeArrowheads="1"/>
          </p:cNvSpPr>
          <p:nvPr/>
        </p:nvSpPr>
        <p:spPr bwMode="auto">
          <a:xfrm>
            <a:off x="1339850" y="4257675"/>
            <a:ext cx="368300" cy="369888"/>
          </a:xfrm>
          <a:prstGeom prst="rect">
            <a:avLst/>
          </a:prstGeom>
          <a:noFill/>
          <a:ln w="9525">
            <a:noFill/>
            <a:miter lim="800000"/>
            <a:headEnd/>
            <a:tailEnd/>
          </a:ln>
        </p:spPr>
        <p:txBody>
          <a:bodyPr>
            <a:spAutoFit/>
          </a:bodyPr>
          <a:lstStyle/>
          <a:p>
            <a:pPr eaLnBrk="0" hangingPunct="0"/>
            <a:r>
              <a:rPr lang="ru-RU"/>
              <a:t>%</a:t>
            </a:r>
          </a:p>
        </p:txBody>
      </p:sp>
      <p:sp>
        <p:nvSpPr>
          <p:cNvPr id="16395" name="Прямоугольник 12"/>
          <p:cNvSpPr>
            <a:spLocks noChangeArrowheads="1"/>
          </p:cNvSpPr>
          <p:nvPr/>
        </p:nvSpPr>
        <p:spPr bwMode="auto">
          <a:xfrm>
            <a:off x="3563938" y="4627563"/>
            <a:ext cx="936625" cy="369887"/>
          </a:xfrm>
          <a:prstGeom prst="rect">
            <a:avLst/>
          </a:prstGeom>
          <a:noFill/>
          <a:ln w="9525">
            <a:noFill/>
            <a:miter lim="800000"/>
            <a:headEnd/>
            <a:tailEnd/>
          </a:ln>
        </p:spPr>
        <p:txBody>
          <a:bodyPr>
            <a:spAutoFit/>
          </a:bodyPr>
          <a:lstStyle/>
          <a:p>
            <a:pPr eaLnBrk="0" hangingPunct="0"/>
            <a:r>
              <a:rPr lang="ru-RU"/>
              <a:t>63,13</a:t>
            </a:r>
          </a:p>
        </p:txBody>
      </p:sp>
      <p:sp>
        <p:nvSpPr>
          <p:cNvPr id="16396" name="Прямоугольник 13"/>
          <p:cNvSpPr>
            <a:spLocks noChangeArrowheads="1"/>
          </p:cNvSpPr>
          <p:nvPr/>
        </p:nvSpPr>
        <p:spPr bwMode="auto">
          <a:xfrm>
            <a:off x="4770438" y="4765675"/>
            <a:ext cx="720725" cy="369888"/>
          </a:xfrm>
          <a:prstGeom prst="rect">
            <a:avLst/>
          </a:prstGeom>
          <a:noFill/>
          <a:ln w="9525">
            <a:noFill/>
            <a:miter lim="800000"/>
            <a:headEnd/>
            <a:tailEnd/>
          </a:ln>
        </p:spPr>
        <p:txBody>
          <a:bodyPr>
            <a:spAutoFit/>
          </a:bodyPr>
          <a:lstStyle/>
          <a:p>
            <a:pPr eaLnBrk="0" hangingPunct="0"/>
            <a:r>
              <a:rPr lang="ru-RU"/>
              <a:t>63,1</a:t>
            </a:r>
          </a:p>
        </p:txBody>
      </p:sp>
      <p:sp>
        <p:nvSpPr>
          <p:cNvPr id="16397" name="Прямоугольник 14"/>
          <p:cNvSpPr>
            <a:spLocks noChangeArrowheads="1"/>
          </p:cNvSpPr>
          <p:nvPr/>
        </p:nvSpPr>
        <p:spPr bwMode="auto">
          <a:xfrm>
            <a:off x="6191250" y="4873625"/>
            <a:ext cx="755650" cy="369888"/>
          </a:xfrm>
          <a:prstGeom prst="rect">
            <a:avLst/>
          </a:prstGeom>
          <a:noFill/>
          <a:ln w="9525">
            <a:noFill/>
            <a:miter lim="800000"/>
            <a:headEnd/>
            <a:tailEnd/>
          </a:ln>
        </p:spPr>
        <p:txBody>
          <a:bodyPr>
            <a:spAutoFit/>
          </a:bodyPr>
          <a:lstStyle/>
          <a:p>
            <a:pPr eaLnBrk="0" hangingPunct="0"/>
            <a:r>
              <a:rPr lang="ru-RU"/>
              <a:t>63,05</a:t>
            </a:r>
          </a:p>
        </p:txBody>
      </p:sp>
      <p:sp>
        <p:nvSpPr>
          <p:cNvPr id="16398" name="Прямоугольник 15"/>
          <p:cNvSpPr>
            <a:spLocks noChangeArrowheads="1"/>
          </p:cNvSpPr>
          <p:nvPr/>
        </p:nvSpPr>
        <p:spPr bwMode="auto">
          <a:xfrm>
            <a:off x="2124075" y="4581525"/>
            <a:ext cx="965200" cy="368300"/>
          </a:xfrm>
          <a:prstGeom prst="rect">
            <a:avLst/>
          </a:prstGeom>
          <a:noFill/>
          <a:ln w="9525">
            <a:noFill/>
            <a:miter lim="800000"/>
            <a:headEnd/>
            <a:tailEnd/>
          </a:ln>
        </p:spPr>
        <p:txBody>
          <a:bodyPr>
            <a:spAutoFit/>
          </a:bodyPr>
          <a:lstStyle/>
          <a:p>
            <a:pPr eaLnBrk="0" hangingPunct="0"/>
            <a:r>
              <a:rPr lang="ru-RU"/>
              <a:t>65,06</a:t>
            </a:r>
          </a:p>
        </p:txBody>
      </p:sp>
    </p:spTree>
  </p:cSld>
  <p:clrMapOvr>
    <a:masterClrMapping/>
  </p:clrMapOvr>
  <p:transition spd="slow" advTm="14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87498" y="17210"/>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45058" name="TextBox 4"/>
          <p:cNvSpPr txBox="1">
            <a:spLocks noChangeArrowheads="1"/>
          </p:cNvSpPr>
          <p:nvPr/>
        </p:nvSpPr>
        <p:spPr bwMode="auto">
          <a:xfrm>
            <a:off x="892175" y="0"/>
            <a:ext cx="8064500" cy="369888"/>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45059" name="Прямоугольник 1"/>
          <p:cNvSpPr>
            <a:spLocks noChangeArrowheads="1"/>
          </p:cNvSpPr>
          <p:nvPr/>
        </p:nvSpPr>
        <p:spPr bwMode="auto">
          <a:xfrm>
            <a:off x="5362575" y="6286500"/>
            <a:ext cx="3573463" cy="460375"/>
          </a:xfrm>
          <a:prstGeom prst="rect">
            <a:avLst/>
          </a:prstGeom>
          <a:noFill/>
          <a:ln w="9525">
            <a:noFill/>
            <a:miter lim="800000"/>
            <a:headEnd/>
            <a:tailEnd/>
          </a:ln>
        </p:spPr>
        <p:txBody>
          <a:bodyPr wrap="none">
            <a:spAutoFit/>
          </a:bodyPr>
          <a:lstStyle/>
          <a:p>
            <a:pPr lvl="1"/>
            <a:r>
              <a:rPr lang="ru-RU" altLang="ru-RU" sz="2400" b="1">
                <a:latin typeface="Arial" charset="0"/>
              </a:rPr>
              <a:t>Электроэнергетика</a:t>
            </a:r>
            <a:endParaRPr lang="ru-RU" altLang="ru-RU" sz="2400">
              <a:latin typeface="Arial" charset="0"/>
            </a:endParaRPr>
          </a:p>
        </p:txBody>
      </p:sp>
      <p:pic>
        <p:nvPicPr>
          <p:cNvPr id="45060" name="Рисунок 8" descr="http://i.fontanka.fi/photos/2015/12/gpZQ0Ym7TaHh4L1kUd3q.jpg"/>
          <p:cNvPicPr>
            <a:picLocks noChangeAspect="1" noChangeArrowheads="1"/>
          </p:cNvPicPr>
          <p:nvPr/>
        </p:nvPicPr>
        <p:blipFill>
          <a:blip r:embed="rId3"/>
          <a:srcRect/>
          <a:stretch>
            <a:fillRect/>
          </a:stretch>
        </p:blipFill>
        <p:spPr bwMode="auto">
          <a:xfrm>
            <a:off x="-6350" y="996950"/>
            <a:ext cx="4337050" cy="4392613"/>
          </a:xfrm>
          <a:prstGeom prst="rect">
            <a:avLst/>
          </a:prstGeom>
          <a:noFill/>
          <a:ln w="9525">
            <a:noFill/>
            <a:miter lim="800000"/>
            <a:headEnd/>
            <a:tailEnd/>
          </a:ln>
        </p:spPr>
      </p:pic>
      <p:sp>
        <p:nvSpPr>
          <p:cNvPr id="45061" name="TextBox 9"/>
          <p:cNvSpPr txBox="1">
            <a:spLocks noChangeArrowheads="1"/>
          </p:cNvSpPr>
          <p:nvPr/>
        </p:nvSpPr>
        <p:spPr bwMode="auto">
          <a:xfrm>
            <a:off x="323850" y="628650"/>
            <a:ext cx="7072313" cy="368300"/>
          </a:xfrm>
          <a:prstGeom prst="rect">
            <a:avLst/>
          </a:prstGeom>
          <a:noFill/>
          <a:ln w="9525">
            <a:noFill/>
            <a:miter lim="800000"/>
            <a:headEnd/>
            <a:tailEnd/>
          </a:ln>
        </p:spPr>
        <p:txBody>
          <a:bodyPr>
            <a:spAutoFit/>
          </a:bodyPr>
          <a:lstStyle/>
          <a:p>
            <a:pPr algn="just"/>
            <a:r>
              <a:rPr lang="ru-RU" altLang="ru-RU" b="1">
                <a:solidFill>
                  <a:schemeClr val="tx2"/>
                </a:solidFill>
                <a:latin typeface="Arial" charset="0"/>
              </a:rPr>
              <a:t>Развитие альтернативной энергетики</a:t>
            </a:r>
          </a:p>
        </p:txBody>
      </p:sp>
      <p:sp>
        <p:nvSpPr>
          <p:cNvPr id="17415" name="Прямоугольник 5"/>
          <p:cNvSpPr>
            <a:spLocks noChangeArrowheads="1"/>
          </p:cNvSpPr>
          <p:nvPr/>
        </p:nvSpPr>
        <p:spPr bwMode="auto">
          <a:xfrm>
            <a:off x="4344988" y="1027113"/>
            <a:ext cx="4691062" cy="4386262"/>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defRPr/>
            </a:pPr>
            <a:r>
              <a:rPr lang="ru-RU" altLang="ru-RU" sz="1550" dirty="0" smtClean="0">
                <a:solidFill>
                  <a:schemeClr val="tx2"/>
                </a:solidFill>
                <a:latin typeface="Arial" charset="0"/>
              </a:rPr>
              <a:t>В 2018 году компанией </a:t>
            </a:r>
            <a:r>
              <a:rPr lang="ru-RU" altLang="ru-RU" sz="1550" b="1" dirty="0">
                <a:solidFill>
                  <a:schemeClr val="tx2"/>
                </a:solidFill>
                <a:latin typeface="Arial" charset="0"/>
              </a:rPr>
              <a:t>«</a:t>
            </a:r>
            <a:r>
              <a:rPr lang="ru-RU" altLang="ru-RU" sz="1550" b="1" dirty="0" err="1">
                <a:solidFill>
                  <a:schemeClr val="tx2"/>
                </a:solidFill>
                <a:latin typeface="Arial" charset="0"/>
              </a:rPr>
              <a:t>Фортум</a:t>
            </a:r>
            <a:r>
              <a:rPr lang="ru-RU" altLang="ru-RU" sz="1550" b="1" dirty="0">
                <a:solidFill>
                  <a:schemeClr val="tx2"/>
                </a:solidFill>
                <a:latin typeface="Arial" charset="0"/>
              </a:rPr>
              <a:t>»</a:t>
            </a:r>
            <a:r>
              <a:rPr lang="ru-RU" altLang="ru-RU" sz="1550" dirty="0">
                <a:solidFill>
                  <a:schemeClr val="tx2"/>
                </a:solidFill>
                <a:latin typeface="Arial" charset="0"/>
              </a:rPr>
              <a:t> </a:t>
            </a:r>
            <a:r>
              <a:rPr lang="ru-RU" altLang="ru-RU" sz="1550" dirty="0" smtClean="0">
                <a:solidFill>
                  <a:schemeClr val="tx2"/>
                </a:solidFill>
                <a:latin typeface="Arial" charset="0"/>
              </a:rPr>
              <a:t>установлены еще 14 </a:t>
            </a:r>
            <a:r>
              <a:rPr lang="ru-RU" altLang="ru-RU" sz="1550" dirty="0" err="1" smtClean="0">
                <a:solidFill>
                  <a:schemeClr val="tx2"/>
                </a:solidFill>
                <a:latin typeface="Arial" charset="0"/>
              </a:rPr>
              <a:t>ветроустановок</a:t>
            </a:r>
            <a:r>
              <a:rPr lang="ru-RU" altLang="ru-RU" sz="1550" dirty="0" smtClean="0">
                <a:solidFill>
                  <a:schemeClr val="tx2"/>
                </a:solidFill>
                <a:latin typeface="Arial" charset="0"/>
              </a:rPr>
              <a:t> в действующем </a:t>
            </a:r>
            <a:r>
              <a:rPr lang="ru-RU" altLang="ru-RU" sz="1550" dirty="0" err="1" smtClean="0">
                <a:solidFill>
                  <a:schemeClr val="tx2"/>
                </a:solidFill>
                <a:latin typeface="Arial" charset="0"/>
              </a:rPr>
              <a:t>ветропарке</a:t>
            </a:r>
            <a:r>
              <a:rPr lang="ru-RU" altLang="ru-RU" sz="1550" dirty="0" smtClean="0">
                <a:solidFill>
                  <a:schemeClr val="tx2"/>
                </a:solidFill>
                <a:latin typeface="Arial" charset="0"/>
              </a:rPr>
              <a:t> Красного Яра, увеличив тем самым </a:t>
            </a:r>
            <a:r>
              <a:rPr lang="ru-RU" altLang="ru-RU" sz="1550" dirty="0">
                <a:solidFill>
                  <a:schemeClr val="tx2"/>
                </a:solidFill>
                <a:latin typeface="Arial" charset="0"/>
              </a:rPr>
              <a:t>его мощности на 50 МВт. В соответствии с заключённым между Российской Федерацией, Ульяновской областью и крупнейшим мировым производителем ветроэнергетического оборудования – компанией VESTAS специальным инвестиционным контрактом в декабре 2018 года осуществлён запуск современного высокотехнологичного производства лопастей </a:t>
            </a:r>
            <a:r>
              <a:rPr lang="ru-RU" altLang="ru-RU" sz="1550" dirty="0" err="1">
                <a:solidFill>
                  <a:schemeClr val="tx2"/>
                </a:solidFill>
                <a:latin typeface="Arial" charset="0"/>
              </a:rPr>
              <a:t>ветроустановок</a:t>
            </a:r>
            <a:r>
              <a:rPr lang="ru-RU" altLang="ru-RU" sz="1550" dirty="0" smtClean="0">
                <a:solidFill>
                  <a:schemeClr val="tx2"/>
                </a:solidFill>
                <a:latin typeface="Arial" charset="0"/>
              </a:rPr>
              <a:t>.</a:t>
            </a:r>
          </a:p>
          <a:p>
            <a:pPr algn="just" eaLnBrk="1" hangingPunct="1">
              <a:defRPr/>
            </a:pPr>
            <a:r>
              <a:rPr lang="ru-RU" altLang="ru-RU" sz="1550" dirty="0" smtClean="0">
                <a:solidFill>
                  <a:schemeClr val="tx2"/>
                </a:solidFill>
                <a:latin typeface="Arial" charset="0"/>
              </a:rPr>
              <a:t>В </a:t>
            </a:r>
            <a:r>
              <a:rPr lang="ru-RU" altLang="ru-RU" sz="1550" dirty="0">
                <a:solidFill>
                  <a:schemeClr val="tx2"/>
                </a:solidFill>
                <a:latin typeface="Arial" charset="0"/>
              </a:rPr>
              <a:t>2019 году </a:t>
            </a:r>
            <a:r>
              <a:rPr lang="ru-RU" altLang="ru-RU" sz="1550" dirty="0" smtClean="0">
                <a:solidFill>
                  <a:schemeClr val="tx2"/>
                </a:solidFill>
                <a:latin typeface="Arial" charset="0"/>
              </a:rPr>
              <a:t>планируется </a:t>
            </a:r>
            <a:r>
              <a:rPr lang="ru-RU" altLang="ru-RU" sz="1550" dirty="0">
                <a:solidFill>
                  <a:schemeClr val="tx2"/>
                </a:solidFill>
                <a:latin typeface="Arial" charset="0"/>
              </a:rPr>
              <a:t>строительство ВЭС суммарной мощностью 75 МВт </a:t>
            </a:r>
            <a:r>
              <a:rPr lang="ru-RU" altLang="ru-RU" sz="1550" dirty="0" smtClean="0">
                <a:solidFill>
                  <a:schemeClr val="tx2"/>
                </a:solidFill>
                <a:latin typeface="Arial" charset="0"/>
              </a:rPr>
              <a:t>в </a:t>
            </a:r>
            <a:r>
              <a:rPr lang="ru-RU" altLang="ru-RU" sz="1550" dirty="0" err="1" smtClean="0">
                <a:solidFill>
                  <a:schemeClr val="tx2"/>
                </a:solidFill>
                <a:latin typeface="Arial" charset="0"/>
              </a:rPr>
              <a:t>Чердаклинском</a:t>
            </a:r>
            <a:r>
              <a:rPr lang="ru-RU" altLang="ru-RU" sz="1550" dirty="0" smtClean="0">
                <a:solidFill>
                  <a:schemeClr val="tx2"/>
                </a:solidFill>
                <a:latin typeface="Arial" charset="0"/>
              </a:rPr>
              <a:t>, Ульяновском, </a:t>
            </a:r>
            <a:r>
              <a:rPr lang="ru-RU" altLang="ru-RU" sz="1550" dirty="0" err="1" smtClean="0">
                <a:solidFill>
                  <a:schemeClr val="tx2"/>
                </a:solidFill>
                <a:latin typeface="Arial" charset="0"/>
              </a:rPr>
              <a:t>Карсунском</a:t>
            </a:r>
            <a:r>
              <a:rPr lang="ru-RU" altLang="ru-RU" sz="1550" dirty="0" smtClean="0">
                <a:solidFill>
                  <a:schemeClr val="tx2"/>
                </a:solidFill>
                <a:latin typeface="Arial" charset="0"/>
              </a:rPr>
              <a:t> и </a:t>
            </a:r>
            <a:r>
              <a:rPr lang="ru-RU" altLang="ru-RU" sz="1550" dirty="0" err="1" smtClean="0">
                <a:solidFill>
                  <a:schemeClr val="tx2"/>
                </a:solidFill>
                <a:latin typeface="Arial" charset="0"/>
              </a:rPr>
              <a:t>Мелекесском</a:t>
            </a:r>
            <a:r>
              <a:rPr lang="ru-RU" altLang="ru-RU" sz="1550" dirty="0" smtClean="0">
                <a:solidFill>
                  <a:schemeClr val="tx2"/>
                </a:solidFill>
                <a:latin typeface="Arial" charset="0"/>
              </a:rPr>
              <a:t> районах.</a:t>
            </a:r>
          </a:p>
          <a:p>
            <a:pPr algn="just" eaLnBrk="1" hangingPunct="1">
              <a:defRPr/>
            </a:pPr>
            <a:r>
              <a:rPr lang="ru-RU" altLang="ru-RU" sz="1550" dirty="0" smtClean="0">
                <a:solidFill>
                  <a:schemeClr val="tx2"/>
                </a:solidFill>
                <a:latin typeface="Arial" charset="0"/>
              </a:rPr>
              <a:t>По </a:t>
            </a:r>
            <a:r>
              <a:rPr lang="ru-RU" altLang="ru-RU" sz="1550" dirty="0">
                <a:solidFill>
                  <a:schemeClr val="tx2"/>
                </a:solidFill>
                <a:latin typeface="Arial" charset="0"/>
              </a:rPr>
              <a:t>итогам прошедшего федерального </a:t>
            </a:r>
            <a:r>
              <a:rPr lang="ru-RU" altLang="ru-RU" sz="1550" dirty="0" smtClean="0">
                <a:solidFill>
                  <a:schemeClr val="tx2"/>
                </a:solidFill>
                <a:latin typeface="Arial" charset="0"/>
              </a:rPr>
              <a:t>конкурса по </a:t>
            </a:r>
            <a:r>
              <a:rPr lang="ru-RU" altLang="ru-RU" sz="1550" dirty="0">
                <a:solidFill>
                  <a:schemeClr val="tx2"/>
                </a:solidFill>
                <a:latin typeface="Arial" charset="0"/>
              </a:rPr>
              <a:t>отбору проектов, функционирующих </a:t>
            </a:r>
          </a:p>
        </p:txBody>
      </p:sp>
      <p:sp>
        <p:nvSpPr>
          <p:cNvPr id="45063" name="Прямоугольник 5"/>
          <p:cNvSpPr>
            <a:spLocks noChangeArrowheads="1"/>
          </p:cNvSpPr>
          <p:nvPr/>
        </p:nvSpPr>
        <p:spPr bwMode="auto">
          <a:xfrm>
            <a:off x="144463" y="5411788"/>
            <a:ext cx="8813800" cy="831850"/>
          </a:xfrm>
          <a:prstGeom prst="rect">
            <a:avLst/>
          </a:prstGeom>
          <a:noFill/>
          <a:ln w="9525">
            <a:noFill/>
            <a:miter lim="800000"/>
            <a:headEnd/>
            <a:tailEnd/>
          </a:ln>
        </p:spPr>
        <p:txBody>
          <a:bodyPr>
            <a:spAutoFit/>
          </a:bodyPr>
          <a:lstStyle/>
          <a:p>
            <a:pPr algn="just"/>
            <a:r>
              <a:rPr lang="ru-RU" altLang="ru-RU" sz="1600">
                <a:solidFill>
                  <a:schemeClr val="tx2"/>
                </a:solidFill>
                <a:latin typeface="Arial" charset="0"/>
              </a:rPr>
              <a:t>на основе источников альтернативной энергетики, ПАО «Фортум» в консорциуме с АО «Роснано» получил одобрение заявок совокупной мощностью 1000 МВт, из них 236 МВт в Ульяновской области (36 МВт (2 по 18 МВт) в 2020г. и 200 МВт (4 по 50 МВт) в 2021г).</a:t>
            </a:r>
          </a:p>
        </p:txBody>
      </p:sp>
    </p:spTree>
  </p:cSld>
  <p:clrMapOvr>
    <a:masterClrMapping/>
  </p:clrMapOvr>
  <p:transition spd="slow" advTm="14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46082" name="TextBox 4"/>
          <p:cNvSpPr txBox="1">
            <a:spLocks noChangeArrowheads="1"/>
          </p:cNvSpPr>
          <p:nvPr/>
        </p:nvSpPr>
        <p:spPr bwMode="auto">
          <a:xfrm>
            <a:off x="895350" y="82550"/>
            <a:ext cx="8066088" cy="369888"/>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46083" name="Прямоугольник 1"/>
          <p:cNvSpPr>
            <a:spLocks noChangeArrowheads="1"/>
          </p:cNvSpPr>
          <p:nvPr/>
        </p:nvSpPr>
        <p:spPr bwMode="auto">
          <a:xfrm>
            <a:off x="4662488" y="6286500"/>
            <a:ext cx="3368675" cy="460375"/>
          </a:xfrm>
          <a:prstGeom prst="rect">
            <a:avLst/>
          </a:prstGeom>
          <a:noFill/>
          <a:ln w="9525">
            <a:noFill/>
            <a:miter lim="800000"/>
            <a:headEnd/>
            <a:tailEnd/>
          </a:ln>
        </p:spPr>
        <p:txBody>
          <a:bodyPr wrap="none">
            <a:spAutoFit/>
          </a:bodyPr>
          <a:lstStyle/>
          <a:p>
            <a:pPr lvl="1"/>
            <a:r>
              <a:rPr lang="ru-RU" altLang="ru-RU" sz="2400" b="1">
                <a:latin typeface="Times New Roman" pitchFamily="18" charset="0"/>
                <a:cs typeface="Times New Roman" pitchFamily="18" charset="0"/>
              </a:rPr>
              <a:t>Электроэнергетика</a:t>
            </a:r>
            <a:endParaRPr lang="ru-RU" altLang="ru-RU" sz="2400">
              <a:latin typeface="Times New Roman" pitchFamily="18" charset="0"/>
              <a:cs typeface="Times New Roman" pitchFamily="18" charset="0"/>
            </a:endParaRPr>
          </a:p>
        </p:txBody>
      </p:sp>
      <p:sp>
        <p:nvSpPr>
          <p:cNvPr id="46084" name="TextBox 2"/>
          <p:cNvSpPr txBox="1">
            <a:spLocks noChangeArrowheads="1"/>
          </p:cNvSpPr>
          <p:nvPr/>
        </p:nvSpPr>
        <p:spPr bwMode="auto">
          <a:xfrm>
            <a:off x="104775" y="819150"/>
            <a:ext cx="8856663" cy="646113"/>
          </a:xfrm>
          <a:prstGeom prst="rect">
            <a:avLst/>
          </a:prstGeom>
          <a:noFill/>
          <a:ln w="9525">
            <a:noFill/>
            <a:miter lim="800000"/>
            <a:headEnd/>
            <a:tailEnd/>
          </a:ln>
        </p:spPr>
        <p:txBody>
          <a:bodyPr>
            <a:spAutoFit/>
          </a:bodyPr>
          <a:lstStyle/>
          <a:p>
            <a:pPr algn="ctr"/>
            <a:r>
              <a:rPr lang="ru-RU" altLang="ru-RU" b="1">
                <a:solidFill>
                  <a:schemeClr val="tx2"/>
                </a:solidFill>
                <a:latin typeface="Arial" charset="0"/>
              </a:rPr>
              <a:t>Продолжается строительство многоцелевого быстрого исследовательского реактора МБИР-60 мощностью 60 МВт</a:t>
            </a:r>
          </a:p>
        </p:txBody>
      </p:sp>
      <p:pic>
        <p:nvPicPr>
          <p:cNvPr id="46085" name="Picture 2" descr="http://agnc.ru/sites/default/files/uploads/mbir_v_perspektive.jpg"/>
          <p:cNvPicPr>
            <a:picLocks noChangeAspect="1" noChangeArrowheads="1"/>
          </p:cNvPicPr>
          <p:nvPr/>
        </p:nvPicPr>
        <p:blipFill>
          <a:blip r:embed="rId3"/>
          <a:srcRect/>
          <a:stretch>
            <a:fillRect/>
          </a:stretch>
        </p:blipFill>
        <p:spPr bwMode="auto">
          <a:xfrm>
            <a:off x="1360488" y="1617663"/>
            <a:ext cx="6121400" cy="3094037"/>
          </a:xfrm>
          <a:prstGeom prst="rect">
            <a:avLst/>
          </a:prstGeom>
          <a:noFill/>
          <a:ln w="9525">
            <a:noFill/>
            <a:miter lim="800000"/>
            <a:headEnd/>
            <a:tailEnd/>
          </a:ln>
        </p:spPr>
      </p:pic>
      <p:sp>
        <p:nvSpPr>
          <p:cNvPr id="46086" name="Прямоугольник 6"/>
          <p:cNvSpPr>
            <a:spLocks noChangeArrowheads="1"/>
          </p:cNvSpPr>
          <p:nvPr/>
        </p:nvSpPr>
        <p:spPr bwMode="auto">
          <a:xfrm>
            <a:off x="4421188" y="3244850"/>
            <a:ext cx="301625" cy="368300"/>
          </a:xfrm>
          <a:prstGeom prst="rect">
            <a:avLst/>
          </a:prstGeom>
          <a:noFill/>
          <a:ln w="9525">
            <a:noFill/>
            <a:miter lim="800000"/>
            <a:headEnd/>
            <a:tailEnd/>
          </a:ln>
        </p:spPr>
        <p:txBody>
          <a:bodyPr wrap="none">
            <a:spAutoFit/>
          </a:bodyPr>
          <a:lstStyle/>
          <a:p>
            <a:r>
              <a:rPr lang="ru-RU" altLang="ru-RU"/>
              <a:t>л</a:t>
            </a:r>
          </a:p>
        </p:txBody>
      </p:sp>
      <p:sp>
        <p:nvSpPr>
          <p:cNvPr id="46087" name="TextBox 7"/>
          <p:cNvSpPr txBox="1">
            <a:spLocks noChangeArrowheads="1"/>
          </p:cNvSpPr>
          <p:nvPr/>
        </p:nvSpPr>
        <p:spPr bwMode="auto">
          <a:xfrm>
            <a:off x="714375" y="4857750"/>
            <a:ext cx="7429500" cy="1200150"/>
          </a:xfrm>
          <a:prstGeom prst="rect">
            <a:avLst/>
          </a:prstGeom>
          <a:noFill/>
          <a:ln w="9525">
            <a:noFill/>
            <a:miter lim="800000"/>
            <a:headEnd/>
            <a:tailEnd/>
          </a:ln>
        </p:spPr>
        <p:txBody>
          <a:bodyPr>
            <a:spAutoFit/>
          </a:bodyPr>
          <a:lstStyle/>
          <a:p>
            <a:pPr algn="ctr"/>
            <a:r>
              <a:rPr lang="ru-RU" altLang="ru-RU">
                <a:solidFill>
                  <a:schemeClr val="tx2"/>
                </a:solidFill>
                <a:latin typeface="Arial" charset="0"/>
              </a:rPr>
              <a:t>Ввод реактора в эксплуатацию намечен на 202</a:t>
            </a:r>
            <a:r>
              <a:rPr lang="en-US" altLang="ru-RU">
                <a:solidFill>
                  <a:schemeClr val="tx2"/>
                </a:solidFill>
                <a:latin typeface="Arial" charset="0"/>
              </a:rPr>
              <a:t>4</a:t>
            </a:r>
            <a:r>
              <a:rPr lang="ru-RU" altLang="ru-RU">
                <a:solidFill>
                  <a:schemeClr val="tx2"/>
                </a:solidFill>
                <a:latin typeface="Arial" charset="0"/>
              </a:rPr>
              <a:t> год.</a:t>
            </a:r>
          </a:p>
          <a:p>
            <a:pPr algn="ctr"/>
            <a:r>
              <a:rPr lang="ru-RU" altLang="ru-RU">
                <a:solidFill>
                  <a:schemeClr val="tx2"/>
                </a:solidFill>
                <a:latin typeface="Arial" charset="0"/>
              </a:rPr>
              <a:t>На его реализацию до 202</a:t>
            </a:r>
            <a:r>
              <a:rPr lang="en-US" altLang="ru-RU">
                <a:solidFill>
                  <a:schemeClr val="tx2"/>
                </a:solidFill>
                <a:latin typeface="Arial" charset="0"/>
              </a:rPr>
              <a:t>4</a:t>
            </a:r>
            <a:r>
              <a:rPr lang="ru-RU" altLang="ru-RU">
                <a:solidFill>
                  <a:schemeClr val="tx2"/>
                </a:solidFill>
                <a:latin typeface="Arial" charset="0"/>
              </a:rPr>
              <a:t> года планируется направить более 16 млрд. рублей, в том числе 14 млрд. рублей– средства федерального бюджета.</a:t>
            </a:r>
          </a:p>
        </p:txBody>
      </p:sp>
    </p:spTree>
  </p:cSld>
  <p:clrMapOvr>
    <a:masterClrMapping/>
  </p:clrMapOvr>
  <p:transition spd="slow" advTm="14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47106" name="TextBox 4"/>
          <p:cNvSpPr txBox="1">
            <a:spLocks noChangeArrowheads="1"/>
          </p:cNvSpPr>
          <p:nvPr/>
        </p:nvSpPr>
        <p:spPr bwMode="auto">
          <a:xfrm>
            <a:off x="895350" y="82550"/>
            <a:ext cx="8066088" cy="369888"/>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47107" name="Прямоугольник 1"/>
          <p:cNvSpPr>
            <a:spLocks noChangeArrowheads="1"/>
          </p:cNvSpPr>
          <p:nvPr/>
        </p:nvSpPr>
        <p:spPr bwMode="auto">
          <a:xfrm>
            <a:off x="5437188" y="6340475"/>
            <a:ext cx="3573462" cy="461963"/>
          </a:xfrm>
          <a:prstGeom prst="rect">
            <a:avLst/>
          </a:prstGeom>
          <a:noFill/>
          <a:ln w="9525">
            <a:noFill/>
            <a:miter lim="800000"/>
            <a:headEnd/>
            <a:tailEnd/>
          </a:ln>
        </p:spPr>
        <p:txBody>
          <a:bodyPr wrap="none">
            <a:spAutoFit/>
          </a:bodyPr>
          <a:lstStyle/>
          <a:p>
            <a:pPr lvl="1"/>
            <a:r>
              <a:rPr lang="ru-RU" altLang="ru-RU" sz="2400" b="1">
                <a:latin typeface="Arial" charset="0"/>
              </a:rPr>
              <a:t>Электроэнергетика</a:t>
            </a:r>
            <a:endParaRPr lang="ru-RU" altLang="ru-RU" sz="2400">
              <a:latin typeface="Arial" charset="0"/>
            </a:endParaRPr>
          </a:p>
        </p:txBody>
      </p:sp>
      <p:sp>
        <p:nvSpPr>
          <p:cNvPr id="47108" name="TextBox 2"/>
          <p:cNvSpPr txBox="1">
            <a:spLocks noChangeArrowheads="1"/>
          </p:cNvSpPr>
          <p:nvPr/>
        </p:nvSpPr>
        <p:spPr bwMode="auto">
          <a:xfrm>
            <a:off x="104775" y="736600"/>
            <a:ext cx="8856663" cy="646113"/>
          </a:xfrm>
          <a:prstGeom prst="rect">
            <a:avLst/>
          </a:prstGeom>
          <a:noFill/>
          <a:ln w="9525">
            <a:noFill/>
            <a:miter lim="800000"/>
            <a:headEnd/>
            <a:tailEnd/>
          </a:ln>
        </p:spPr>
        <p:txBody>
          <a:bodyPr>
            <a:spAutoFit/>
          </a:bodyPr>
          <a:lstStyle/>
          <a:p>
            <a:pPr algn="ctr"/>
            <a:r>
              <a:rPr lang="ru-RU" altLang="ru-RU" b="1">
                <a:solidFill>
                  <a:schemeClr val="tx2"/>
                </a:solidFill>
                <a:latin typeface="Arial" charset="0"/>
              </a:rPr>
              <a:t>Реализация энергосервисных контрактов на территории Ульяновской области в 2018 г.</a:t>
            </a:r>
          </a:p>
        </p:txBody>
      </p:sp>
      <p:sp>
        <p:nvSpPr>
          <p:cNvPr id="47109" name="Прямоугольник 5"/>
          <p:cNvSpPr>
            <a:spLocks noChangeArrowheads="1"/>
          </p:cNvSpPr>
          <p:nvPr/>
        </p:nvSpPr>
        <p:spPr bwMode="auto">
          <a:xfrm>
            <a:off x="4138613" y="1314450"/>
            <a:ext cx="4816475" cy="2032000"/>
          </a:xfrm>
          <a:prstGeom prst="rect">
            <a:avLst/>
          </a:prstGeom>
          <a:noFill/>
          <a:ln w="9525">
            <a:noFill/>
            <a:miter lim="800000"/>
            <a:headEnd/>
            <a:tailEnd/>
          </a:ln>
        </p:spPr>
        <p:txBody>
          <a:bodyPr>
            <a:spAutoFit/>
          </a:bodyPr>
          <a:lstStyle/>
          <a:p>
            <a:r>
              <a:rPr lang="ru-RU" altLang="ru-RU">
                <a:solidFill>
                  <a:schemeClr val="tx2"/>
                </a:solidFill>
                <a:latin typeface="Arial" charset="0"/>
              </a:rPr>
              <a:t>Всего по состоянию на конец 2018 года на территории Ульяновской области заключено 192 энергосервисных контракта  на общую сумму 1523 млн. руб. Экономия за срок действия контрактов составит 354 млн. руб. Ежегодная экономия составляет 76 млн. руб. </a:t>
            </a:r>
          </a:p>
        </p:txBody>
      </p:sp>
      <p:pic>
        <p:nvPicPr>
          <p:cNvPr id="47110" name="Picture 4" descr="https://bobr.by/data/ad11637.jpg"/>
          <p:cNvPicPr>
            <a:picLocks noChangeAspect="1" noChangeArrowheads="1"/>
          </p:cNvPicPr>
          <p:nvPr/>
        </p:nvPicPr>
        <p:blipFill>
          <a:blip r:embed="rId3"/>
          <a:srcRect/>
          <a:stretch>
            <a:fillRect/>
          </a:stretch>
        </p:blipFill>
        <p:spPr bwMode="auto">
          <a:xfrm>
            <a:off x="247650" y="1314450"/>
            <a:ext cx="3895725" cy="1898650"/>
          </a:xfrm>
          <a:prstGeom prst="rect">
            <a:avLst/>
          </a:prstGeom>
          <a:noFill/>
          <a:ln w="9525">
            <a:noFill/>
            <a:miter lim="800000"/>
            <a:headEnd/>
            <a:tailEnd/>
          </a:ln>
        </p:spPr>
      </p:pic>
      <p:sp>
        <p:nvSpPr>
          <p:cNvPr id="47111" name="Прямоугольник 8"/>
          <p:cNvSpPr>
            <a:spLocks noChangeArrowheads="1"/>
          </p:cNvSpPr>
          <p:nvPr/>
        </p:nvSpPr>
        <p:spPr bwMode="auto">
          <a:xfrm>
            <a:off x="77788" y="3154363"/>
            <a:ext cx="8909050" cy="3138487"/>
          </a:xfrm>
          <a:prstGeom prst="rect">
            <a:avLst/>
          </a:prstGeom>
          <a:noFill/>
          <a:ln w="9525">
            <a:noFill/>
            <a:miter lim="800000"/>
            <a:headEnd/>
            <a:tailEnd/>
          </a:ln>
        </p:spPr>
        <p:txBody>
          <a:bodyPr>
            <a:spAutoFit/>
          </a:bodyPr>
          <a:lstStyle/>
          <a:p>
            <a:pPr algn="ctr"/>
            <a:r>
              <a:rPr lang="ru-RU" altLang="ru-RU" b="1">
                <a:solidFill>
                  <a:schemeClr val="tx2"/>
                </a:solidFill>
                <a:latin typeface="Arial" charset="0"/>
              </a:rPr>
              <a:t>Внедрение целевых моделей по подключению к сетям инженерной инфраструктуры</a:t>
            </a:r>
          </a:p>
          <a:p>
            <a:pPr algn="just"/>
            <a:r>
              <a:rPr lang="ru-RU" altLang="ru-RU">
                <a:solidFill>
                  <a:schemeClr val="tx2"/>
                </a:solidFill>
                <a:latin typeface="Arial" charset="0"/>
              </a:rPr>
              <a:t>Одним из стратегических направлений работы в 2018 году стала оптимизация процедур подключения объектов к сетям инженерного обеспечения путем внедрения целевых моделей: «Подключение (технологическое присоединение) к электросетям», «Подключение (технологическое присоединение) к сетям теплоснабжения, подключение (технологическое присоединение) водоснабжения и водоотведения», «Подключение (технологическое присоединение) к сетям газораспределения», утвержденные Правительством Российской Федерации. По итогам  проделанной работы Ульяновская область уверенно сохранила 10 место в Национальном рейтинге состояния инвестиционного климата в 2018 году.</a:t>
            </a:r>
          </a:p>
        </p:txBody>
      </p:sp>
    </p:spTree>
  </p:cSld>
  <p:clrMapOvr>
    <a:masterClrMapping/>
  </p:clrMapOvr>
  <p:transition spd="slow" advTm="14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48130" name="TextBox 4"/>
          <p:cNvSpPr txBox="1">
            <a:spLocks noChangeArrowheads="1"/>
          </p:cNvSpPr>
          <p:nvPr/>
        </p:nvSpPr>
        <p:spPr bwMode="auto">
          <a:xfrm>
            <a:off x="895350" y="82550"/>
            <a:ext cx="8066088" cy="369888"/>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48131" name="TextBox 2"/>
          <p:cNvSpPr txBox="1">
            <a:spLocks noChangeArrowheads="1"/>
          </p:cNvSpPr>
          <p:nvPr/>
        </p:nvSpPr>
        <p:spPr bwMode="auto">
          <a:xfrm>
            <a:off x="104775" y="635000"/>
            <a:ext cx="8856663" cy="369888"/>
          </a:xfrm>
          <a:prstGeom prst="rect">
            <a:avLst/>
          </a:prstGeom>
          <a:noFill/>
          <a:ln w="9525">
            <a:noFill/>
            <a:miter lim="800000"/>
            <a:headEnd/>
            <a:tailEnd/>
          </a:ln>
        </p:spPr>
        <p:txBody>
          <a:bodyPr>
            <a:spAutoFit/>
          </a:bodyPr>
          <a:lstStyle/>
          <a:p>
            <a:pPr algn="ctr"/>
            <a:r>
              <a:rPr lang="ru-RU" altLang="ru-RU" b="1">
                <a:solidFill>
                  <a:schemeClr val="tx2"/>
                </a:solidFill>
                <a:latin typeface="Arial" charset="0"/>
              </a:rPr>
              <a:t>Привлечение частных инвестиций в сферу ЖКК</a:t>
            </a:r>
          </a:p>
        </p:txBody>
      </p:sp>
      <p:sp>
        <p:nvSpPr>
          <p:cNvPr id="6" name="Прямоугольник 5"/>
          <p:cNvSpPr/>
          <p:nvPr/>
        </p:nvSpPr>
        <p:spPr>
          <a:xfrm>
            <a:off x="4427538" y="887413"/>
            <a:ext cx="4629150" cy="5062537"/>
          </a:xfrm>
          <a:prstGeom prst="rect">
            <a:avLst/>
          </a:prstGeom>
        </p:spPr>
        <p:txBody>
          <a:bodyPr>
            <a:spAutoFit/>
          </a:bodyPr>
          <a:lstStyle/>
          <a:p>
            <a:pPr algn="just" eaLnBrk="0" hangingPunct="0">
              <a:defRPr/>
            </a:pPr>
            <a:r>
              <a:rPr lang="ru-RU" sz="1700" dirty="0">
                <a:solidFill>
                  <a:schemeClr val="tx2"/>
                </a:solidFill>
                <a:latin typeface="Arial" pitchFamily="34" charset="0"/>
                <a:cs typeface="Arial" pitchFamily="34" charset="0"/>
              </a:rPr>
              <a:t>В настоящее время на территории Ульяновской области реализуются 11 концессионных соглашений, по которым передано в концессию 325 объектов тепло-, водоснабжения и водоотведения. В 2018 году было получено 3 частных инициативы инвесторов по заключению  трех трехсторонних соглашений с участием Правительства Ульяновской области:</a:t>
            </a:r>
          </a:p>
          <a:p>
            <a:pPr marL="285750" indent="-285750" algn="just" eaLnBrk="0" hangingPunct="0">
              <a:buFont typeface="Wingdings" pitchFamily="2" charset="2"/>
              <a:buChar char="ü"/>
              <a:defRPr/>
            </a:pPr>
            <a:r>
              <a:rPr lang="ru-RU" sz="1700" dirty="0">
                <a:solidFill>
                  <a:schemeClr val="tx2"/>
                </a:solidFill>
                <a:latin typeface="Arial" pitchFamily="34" charset="0"/>
                <a:cs typeface="Arial" pitchFamily="34" charset="0"/>
              </a:rPr>
              <a:t>2 на объекты теплоснабжения МО «</a:t>
            </a:r>
            <a:r>
              <a:rPr lang="ru-RU" sz="1700" dirty="0" err="1">
                <a:solidFill>
                  <a:schemeClr val="tx2"/>
                </a:solidFill>
                <a:latin typeface="Arial" pitchFamily="34" charset="0"/>
                <a:cs typeface="Arial" pitchFamily="34" charset="0"/>
              </a:rPr>
              <a:t>Инзенский</a:t>
            </a:r>
            <a:r>
              <a:rPr lang="ru-RU" sz="1700" dirty="0">
                <a:solidFill>
                  <a:schemeClr val="tx2"/>
                </a:solidFill>
                <a:latin typeface="Arial" pitchFamily="34" charset="0"/>
                <a:cs typeface="Arial" pitchFamily="34" charset="0"/>
              </a:rPr>
              <a:t> район»</a:t>
            </a:r>
          </a:p>
          <a:p>
            <a:pPr marL="285750" indent="-285750" algn="just" eaLnBrk="0" hangingPunct="0">
              <a:buFont typeface="Wingdings" pitchFamily="2" charset="2"/>
              <a:buChar char="ü"/>
              <a:defRPr/>
            </a:pPr>
            <a:r>
              <a:rPr lang="ru-RU" sz="1700" dirty="0">
                <a:solidFill>
                  <a:schemeClr val="tx2"/>
                </a:solidFill>
                <a:latin typeface="Arial" pitchFamily="34" charset="0"/>
                <a:cs typeface="Arial" pitchFamily="34" charset="0"/>
              </a:rPr>
              <a:t>1 на объекты водоснабжения МО «</a:t>
            </a:r>
            <a:r>
              <a:rPr lang="ru-RU" sz="1700" dirty="0" err="1">
                <a:solidFill>
                  <a:schemeClr val="tx2"/>
                </a:solidFill>
                <a:latin typeface="Arial" pitchFamily="34" charset="0"/>
                <a:cs typeface="Arial" pitchFamily="34" charset="0"/>
              </a:rPr>
              <a:t>Инзенский</a:t>
            </a:r>
            <a:r>
              <a:rPr lang="ru-RU" sz="1700" dirty="0">
                <a:solidFill>
                  <a:schemeClr val="tx2"/>
                </a:solidFill>
                <a:latin typeface="Arial" pitchFamily="34" charset="0"/>
                <a:cs typeface="Arial" pitchFamily="34" charset="0"/>
              </a:rPr>
              <a:t> район»</a:t>
            </a:r>
          </a:p>
          <a:p>
            <a:pPr marL="285750" indent="-285750" algn="just" eaLnBrk="0" hangingPunct="0">
              <a:buFont typeface="Wingdings" pitchFamily="2" charset="2"/>
              <a:buChar char="ü"/>
              <a:defRPr/>
            </a:pPr>
            <a:r>
              <a:rPr lang="ru-RU" sz="1700" dirty="0">
                <a:solidFill>
                  <a:schemeClr val="tx2"/>
                </a:solidFill>
                <a:latin typeface="Arial" pitchFamily="34" charset="0"/>
                <a:cs typeface="Arial" pitchFamily="34" charset="0"/>
              </a:rPr>
              <a:t>В настоящее время проекты концессионных соглашений дорабатываются инвесторами в части увеличения их инвестиционных обязательств и объемов выполняемых работ</a:t>
            </a:r>
          </a:p>
        </p:txBody>
      </p:sp>
      <p:pic>
        <p:nvPicPr>
          <p:cNvPr id="48133" name="Picture 2" descr="http://www.cnis.ru/articles/img/voda/b8a860c705303251bfa72e23730319d5.jpg"/>
          <p:cNvPicPr>
            <a:picLocks noChangeAspect="1" noChangeArrowheads="1"/>
          </p:cNvPicPr>
          <p:nvPr/>
        </p:nvPicPr>
        <p:blipFill>
          <a:blip r:embed="rId3"/>
          <a:srcRect/>
          <a:stretch>
            <a:fillRect/>
          </a:stretch>
        </p:blipFill>
        <p:spPr bwMode="auto">
          <a:xfrm>
            <a:off x="107950" y="1123950"/>
            <a:ext cx="4319588" cy="4117975"/>
          </a:xfrm>
          <a:prstGeom prst="rect">
            <a:avLst/>
          </a:prstGeom>
          <a:noFill/>
          <a:ln w="9525">
            <a:noFill/>
            <a:miter lim="800000"/>
            <a:headEnd/>
            <a:tailEnd/>
          </a:ln>
        </p:spPr>
      </p:pic>
    </p:spTree>
  </p:cSld>
  <p:clrMapOvr>
    <a:masterClrMapping/>
  </p:clrMapOvr>
  <p:transition spd="slow" advTm="14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0"/>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49154" name="TextBox 4"/>
          <p:cNvSpPr txBox="1">
            <a:spLocks noChangeArrowheads="1"/>
          </p:cNvSpPr>
          <p:nvPr/>
        </p:nvSpPr>
        <p:spPr bwMode="auto">
          <a:xfrm>
            <a:off x="895350" y="82550"/>
            <a:ext cx="8066088" cy="369888"/>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49155" name="TextBox 2"/>
          <p:cNvSpPr txBox="1">
            <a:spLocks noChangeArrowheads="1"/>
          </p:cNvSpPr>
          <p:nvPr/>
        </p:nvSpPr>
        <p:spPr bwMode="auto">
          <a:xfrm>
            <a:off x="90488" y="733425"/>
            <a:ext cx="8858250" cy="647700"/>
          </a:xfrm>
          <a:prstGeom prst="rect">
            <a:avLst/>
          </a:prstGeom>
          <a:noFill/>
          <a:ln w="9525">
            <a:noFill/>
            <a:miter lim="800000"/>
            <a:headEnd/>
            <a:tailEnd/>
          </a:ln>
        </p:spPr>
        <p:txBody>
          <a:bodyPr>
            <a:spAutoFit/>
          </a:bodyPr>
          <a:lstStyle/>
          <a:p>
            <a:pPr algn="ctr"/>
            <a:r>
              <a:rPr lang="ru-RU" altLang="ru-RU" b="1">
                <a:solidFill>
                  <a:schemeClr val="tx2"/>
                </a:solidFill>
                <a:latin typeface="Arial" charset="0"/>
              </a:rPr>
              <a:t>Об итогах деятельности Фонда модернизации жилищно-коммунального комплекса Ульяновской области в 2018 году </a:t>
            </a:r>
          </a:p>
        </p:txBody>
      </p:sp>
      <p:sp>
        <p:nvSpPr>
          <p:cNvPr id="49156" name="Прямоугольник 5"/>
          <p:cNvSpPr>
            <a:spLocks noChangeArrowheads="1"/>
          </p:cNvSpPr>
          <p:nvPr/>
        </p:nvSpPr>
        <p:spPr bwMode="auto">
          <a:xfrm>
            <a:off x="250825" y="1308100"/>
            <a:ext cx="8707438" cy="4770438"/>
          </a:xfrm>
          <a:prstGeom prst="rect">
            <a:avLst/>
          </a:prstGeom>
          <a:noFill/>
          <a:ln w="9525">
            <a:noFill/>
            <a:miter lim="800000"/>
            <a:headEnd/>
            <a:tailEnd/>
          </a:ln>
        </p:spPr>
        <p:txBody>
          <a:bodyPr>
            <a:spAutoFit/>
          </a:bodyPr>
          <a:lstStyle/>
          <a:p>
            <a:pPr algn="just"/>
            <a:r>
              <a:rPr lang="ru-RU" altLang="ru-RU" sz="1600">
                <a:solidFill>
                  <a:schemeClr val="tx2"/>
                </a:solidFill>
                <a:latin typeface="Arial" charset="0"/>
              </a:rPr>
              <a:t>                                                                 По итогам 2018 года выполнено 206 видов работ</a:t>
            </a:r>
          </a:p>
          <a:p>
            <a:pPr algn="just"/>
            <a:r>
              <a:rPr lang="ru-RU" altLang="ru-RU" sz="1600">
                <a:solidFill>
                  <a:schemeClr val="tx2"/>
                </a:solidFill>
                <a:latin typeface="Arial" charset="0"/>
              </a:rPr>
              <a:t>                                                                 на 356,7 млн. рублей, кроме того в первом</a:t>
            </a:r>
          </a:p>
          <a:p>
            <a:pPr algn="just"/>
            <a:r>
              <a:rPr lang="ru-RU" altLang="ru-RU" sz="1600">
                <a:solidFill>
                  <a:schemeClr val="tx2"/>
                </a:solidFill>
                <a:latin typeface="Arial" charset="0"/>
              </a:rPr>
              <a:t>                                                                 полугодии 2019 года по двухлетним контрактам</a:t>
            </a:r>
          </a:p>
          <a:p>
            <a:pPr algn="just"/>
            <a:r>
              <a:rPr lang="ru-RU" altLang="ru-RU" sz="1600">
                <a:solidFill>
                  <a:schemeClr val="tx2"/>
                </a:solidFill>
                <a:latin typeface="Arial" charset="0"/>
              </a:rPr>
              <a:t>                                                                 будут завершены еще 122 вида работ. </a:t>
            </a:r>
          </a:p>
          <a:p>
            <a:pPr algn="just"/>
            <a:r>
              <a:rPr lang="ru-RU" altLang="ru-RU" sz="1600">
                <a:solidFill>
                  <a:schemeClr val="tx2"/>
                </a:solidFill>
                <a:latin typeface="Arial" charset="0"/>
              </a:rPr>
              <a:t>                                                                 Продолжился динамичный рост количества</a:t>
            </a:r>
          </a:p>
          <a:p>
            <a:pPr algn="just"/>
            <a:r>
              <a:rPr lang="ru-RU" altLang="ru-RU" sz="1600">
                <a:solidFill>
                  <a:schemeClr val="tx2"/>
                </a:solidFill>
                <a:latin typeface="Arial" charset="0"/>
              </a:rPr>
              <a:t>                                                                 многоквартирных домов, собственники</a:t>
            </a:r>
          </a:p>
          <a:p>
            <a:pPr algn="just"/>
            <a:r>
              <a:rPr lang="ru-RU" altLang="ru-RU" sz="1600">
                <a:solidFill>
                  <a:schemeClr val="tx2"/>
                </a:solidFill>
                <a:latin typeface="Arial" charset="0"/>
              </a:rPr>
              <a:t>                                                                 помещений в которых принимают решение о</a:t>
            </a:r>
          </a:p>
          <a:p>
            <a:pPr algn="just"/>
            <a:r>
              <a:rPr lang="ru-RU" altLang="ru-RU" sz="1600">
                <a:solidFill>
                  <a:schemeClr val="tx2"/>
                </a:solidFill>
                <a:latin typeface="Arial" charset="0"/>
              </a:rPr>
              <a:t>                                                                 накоплении средств на капитальный ремонт на</a:t>
            </a:r>
          </a:p>
          <a:p>
            <a:pPr algn="just"/>
            <a:r>
              <a:rPr lang="ru-RU" altLang="ru-RU" sz="1600">
                <a:solidFill>
                  <a:schemeClr val="tx2"/>
                </a:solidFill>
                <a:latin typeface="Arial" charset="0"/>
              </a:rPr>
              <a:t>                                                                 специальном счёте. По состоянию на 01.01.2019</a:t>
            </a:r>
          </a:p>
          <a:p>
            <a:pPr algn="just"/>
            <a:r>
              <a:rPr lang="ru-RU" altLang="ru-RU" sz="1600">
                <a:solidFill>
                  <a:schemeClr val="tx2"/>
                </a:solidFill>
                <a:latin typeface="Arial" charset="0"/>
              </a:rPr>
              <a:t>                                                                 года специальные счета на капитальный ремонт</a:t>
            </a:r>
          </a:p>
          <a:p>
            <a:pPr algn="just"/>
            <a:r>
              <a:rPr lang="ru-RU" altLang="ru-RU" sz="1600">
                <a:solidFill>
                  <a:schemeClr val="tx2"/>
                </a:solidFill>
                <a:latin typeface="Arial" charset="0"/>
              </a:rPr>
              <a:t>                                                                 открыты в 1053 МКД, что составляет 16,8 % от</a:t>
            </a:r>
          </a:p>
          <a:p>
            <a:pPr algn="just"/>
            <a:r>
              <a:rPr lang="ru-RU" altLang="ru-RU" sz="1600">
                <a:solidFill>
                  <a:schemeClr val="tx2"/>
                </a:solidFill>
                <a:latin typeface="Arial" charset="0"/>
              </a:rPr>
              <a:t>                                                                 числа всех домов, включённых в региональную</a:t>
            </a:r>
          </a:p>
          <a:p>
            <a:pPr algn="just"/>
            <a:r>
              <a:rPr lang="ru-RU" altLang="ru-RU" sz="1600">
                <a:solidFill>
                  <a:schemeClr val="tx2"/>
                </a:solidFill>
                <a:latin typeface="Arial" charset="0"/>
              </a:rPr>
              <a:t>                                                                 программу.    </a:t>
            </a:r>
          </a:p>
          <a:p>
            <a:pPr algn="just"/>
            <a:r>
              <a:rPr lang="ru-RU" altLang="ru-RU" sz="1600">
                <a:solidFill>
                  <a:schemeClr val="tx2"/>
                </a:solidFill>
                <a:latin typeface="Arial" charset="0"/>
              </a:rPr>
              <a:t>На 01.01.2018 – число МКД имеющих спецсчета составляло 746 МКД. В рамках проведённой Фондом претензионной работы в отношении собственников помещений в многоквартирных жилых домах  за период с 01.01.2018 года по 01.01.2019 года была направлена 1331 претензия на сумму 12,76 млн. рублей. Благодаря системной работе Фонда по увеличению собираемости взносов на капитальный ремонт процент сбора собственников жилых помещений на 01.01.2019 составил 93%</a:t>
            </a:r>
          </a:p>
        </p:txBody>
      </p:sp>
      <p:pic>
        <p:nvPicPr>
          <p:cNvPr id="49157" name="Picture 2" descr="https://opt-963381.ssl.1c-bitrix-cdn.ru/upload/iblock/e44/e4468b3eb70dc0b172b08434012d7d47.jpg?149136323466863"/>
          <p:cNvPicPr>
            <a:picLocks noChangeAspect="1" noChangeArrowheads="1"/>
          </p:cNvPicPr>
          <p:nvPr/>
        </p:nvPicPr>
        <p:blipFill>
          <a:blip r:embed="rId3"/>
          <a:srcRect/>
          <a:stretch>
            <a:fillRect/>
          </a:stretch>
        </p:blipFill>
        <p:spPr bwMode="auto">
          <a:xfrm>
            <a:off x="107950" y="1282700"/>
            <a:ext cx="3905250" cy="3225800"/>
          </a:xfrm>
          <a:prstGeom prst="rect">
            <a:avLst/>
          </a:prstGeom>
          <a:noFill/>
          <a:ln w="9525">
            <a:noFill/>
            <a:miter lim="800000"/>
            <a:headEnd/>
            <a:tailEnd/>
          </a:ln>
        </p:spPr>
      </p:pic>
    </p:spTree>
  </p:cSld>
  <p:clrMapOvr>
    <a:masterClrMapping/>
  </p:clrMapOvr>
  <p:transition spd="slow" advTm="14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0"/>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50178" name="TextBox 4"/>
          <p:cNvSpPr txBox="1">
            <a:spLocks noChangeArrowheads="1"/>
          </p:cNvSpPr>
          <p:nvPr/>
        </p:nvSpPr>
        <p:spPr bwMode="auto">
          <a:xfrm>
            <a:off x="895350" y="82550"/>
            <a:ext cx="8066088" cy="369888"/>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50179" name="TextBox 2"/>
          <p:cNvSpPr txBox="1">
            <a:spLocks noChangeArrowheads="1"/>
          </p:cNvSpPr>
          <p:nvPr/>
        </p:nvSpPr>
        <p:spPr bwMode="auto">
          <a:xfrm>
            <a:off x="220663" y="695325"/>
            <a:ext cx="8858250" cy="646113"/>
          </a:xfrm>
          <a:prstGeom prst="rect">
            <a:avLst/>
          </a:prstGeom>
          <a:noFill/>
          <a:ln w="9525">
            <a:noFill/>
            <a:miter lim="800000"/>
            <a:headEnd/>
            <a:tailEnd/>
          </a:ln>
        </p:spPr>
        <p:txBody>
          <a:bodyPr>
            <a:spAutoFit/>
          </a:bodyPr>
          <a:lstStyle/>
          <a:p>
            <a:pPr algn="ctr"/>
            <a:r>
              <a:rPr lang="ru-RU" altLang="ru-RU" b="1">
                <a:solidFill>
                  <a:schemeClr val="tx2"/>
                </a:solidFill>
                <a:latin typeface="Arial" charset="0"/>
              </a:rPr>
              <a:t>Совершенствование нормативной базы и повышение эффективности подготовки и проведения капитального ремонта </a:t>
            </a:r>
          </a:p>
        </p:txBody>
      </p:sp>
      <p:sp>
        <p:nvSpPr>
          <p:cNvPr id="50180" name="Прямоугольник 5"/>
          <p:cNvSpPr>
            <a:spLocks noChangeArrowheads="1"/>
          </p:cNvSpPr>
          <p:nvPr/>
        </p:nvSpPr>
        <p:spPr bwMode="auto">
          <a:xfrm>
            <a:off x="250825" y="1308100"/>
            <a:ext cx="8707438" cy="338138"/>
          </a:xfrm>
          <a:prstGeom prst="rect">
            <a:avLst/>
          </a:prstGeom>
          <a:noFill/>
          <a:ln w="9525">
            <a:noFill/>
            <a:miter lim="800000"/>
            <a:headEnd/>
            <a:tailEnd/>
          </a:ln>
        </p:spPr>
        <p:txBody>
          <a:bodyPr>
            <a:spAutoFit/>
          </a:bodyPr>
          <a:lstStyle/>
          <a:p>
            <a:pPr algn="just"/>
            <a:r>
              <a:rPr lang="ru-RU" altLang="ru-RU" sz="1600">
                <a:solidFill>
                  <a:schemeClr val="tx2"/>
                </a:solidFill>
                <a:latin typeface="Arial" charset="0"/>
              </a:rPr>
              <a:t>                                                                 </a:t>
            </a:r>
          </a:p>
        </p:txBody>
      </p:sp>
      <p:sp>
        <p:nvSpPr>
          <p:cNvPr id="50181" name="Прямоугольник 35"/>
          <p:cNvSpPr>
            <a:spLocks noChangeArrowheads="1"/>
          </p:cNvSpPr>
          <p:nvPr/>
        </p:nvSpPr>
        <p:spPr bwMode="auto">
          <a:xfrm>
            <a:off x="792163" y="1308100"/>
            <a:ext cx="7716837" cy="984250"/>
          </a:xfrm>
          <a:prstGeom prst="rect">
            <a:avLst/>
          </a:prstGeom>
          <a:noFill/>
          <a:ln w="9525">
            <a:noFill/>
            <a:miter lim="800000"/>
            <a:headEnd/>
            <a:tailEnd/>
          </a:ln>
        </p:spPr>
        <p:txBody>
          <a:bodyPr>
            <a:spAutoFit/>
          </a:bodyPr>
          <a:lstStyle/>
          <a:p>
            <a:pPr algn="ctr">
              <a:lnSpc>
                <a:spcPct val="110000"/>
              </a:lnSpc>
            </a:pPr>
            <a:r>
              <a:rPr lang="ru-RU" b="1">
                <a:solidFill>
                  <a:srgbClr val="C00000"/>
                </a:solidFill>
                <a:latin typeface="Times New Roman" pitchFamily="18" charset="0"/>
                <a:cs typeface="Times New Roman" pitchFamily="18" charset="0"/>
              </a:rPr>
              <a:t>С 2017 года юридически закреплена возможность изменения срока проведения капремонта с учётом реального технического состояния конкретного многоквартирного дома.</a:t>
            </a:r>
            <a:endParaRPr lang="ru-RU" b="1">
              <a:solidFill>
                <a:srgbClr val="202020"/>
              </a:solidFill>
              <a:latin typeface="Times New Roman" pitchFamily="18" charset="0"/>
              <a:cs typeface="Times New Roman" pitchFamily="18" charset="0"/>
            </a:endParaRPr>
          </a:p>
        </p:txBody>
      </p:sp>
      <p:sp>
        <p:nvSpPr>
          <p:cNvPr id="43" name="Скругленный прямоугольник 42"/>
          <p:cNvSpPr/>
          <p:nvPr/>
        </p:nvSpPr>
        <p:spPr>
          <a:xfrm>
            <a:off x="211439" y="3114867"/>
            <a:ext cx="6453873" cy="1594266"/>
          </a:xfrm>
          <a:prstGeom prst="roundRect">
            <a:avLst/>
          </a:prstGeom>
          <a:gradFill rotWithShape="1">
            <a:gsLst>
              <a:gs pos="100000">
                <a:srgbClr val="0070C0"/>
              </a:gs>
              <a:gs pos="63000">
                <a:srgbClr val="A1C1DE"/>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528DC2">
                <a:shade val="25000"/>
                <a:satMod val="150000"/>
              </a:srgbClr>
            </a:contourClr>
          </a:sp3d>
        </p:spPr>
        <p:txBody>
          <a:bodyPr anchor="ctr"/>
          <a:lstStyle/>
          <a:p>
            <a:pPr algn="just" fontAlgn="auto">
              <a:lnSpc>
                <a:spcPct val="125000"/>
              </a:lnSpc>
              <a:spcBef>
                <a:spcPts val="150"/>
              </a:spcBef>
              <a:spcAft>
                <a:spcPts val="0"/>
              </a:spcAft>
              <a:defRPr/>
            </a:pPr>
            <a:r>
              <a:rPr lang="ru-RU" sz="1600" b="1" kern="0" dirty="0">
                <a:solidFill>
                  <a:srgbClr val="FF0000"/>
                </a:solidFill>
                <a:latin typeface="Times New Roman" panose="02020603050405020304" pitchFamily="18" charset="0"/>
                <a:cs typeface="Times New Roman" panose="02020603050405020304" pitchFamily="18" charset="0"/>
              </a:rPr>
              <a:t>Большинство обращений граждан </a:t>
            </a:r>
            <a:r>
              <a:rPr lang="ru-RU" sz="1600" b="1" kern="0" dirty="0">
                <a:solidFill>
                  <a:srgbClr val="404040">
                    <a:lumMod val="50000"/>
                  </a:srgbClr>
                </a:solidFill>
                <a:latin typeface="Times New Roman" panose="02020603050405020304" pitchFamily="18" charset="0"/>
                <a:cs typeface="Times New Roman" panose="02020603050405020304" pitchFamily="18" charset="0"/>
              </a:rPr>
              <a:t>в профильные ведомства касались возможности </a:t>
            </a:r>
            <a:r>
              <a:rPr lang="ru-RU" sz="1600" b="1" kern="0" dirty="0">
                <a:solidFill>
                  <a:srgbClr val="FF0000"/>
                </a:solidFill>
                <a:latin typeface="Times New Roman" panose="02020603050405020304" pitchFamily="18" charset="0"/>
                <a:cs typeface="Times New Roman" panose="02020603050405020304" pitchFamily="18" charset="0"/>
              </a:rPr>
              <a:t>переноса сроков капремонта на более ранний срок</a:t>
            </a:r>
            <a:r>
              <a:rPr lang="ru-RU" sz="1600" b="1" kern="0" dirty="0">
                <a:solidFill>
                  <a:srgbClr val="404040">
                    <a:lumMod val="50000"/>
                  </a:srgbClr>
                </a:solidFill>
                <a:latin typeface="Times New Roman" panose="02020603050405020304" pitchFamily="18" charset="0"/>
                <a:cs typeface="Times New Roman" panose="02020603050405020304" pitchFamily="18" charset="0"/>
              </a:rPr>
              <a:t>. В основном жильцы МКД жаловались на протекающие крыши, которые находились в критическом состоянии</a:t>
            </a:r>
          </a:p>
        </p:txBody>
      </p:sp>
      <p:sp>
        <p:nvSpPr>
          <p:cNvPr id="44" name="Скругленный прямоугольник 43"/>
          <p:cNvSpPr/>
          <p:nvPr/>
        </p:nvSpPr>
        <p:spPr>
          <a:xfrm>
            <a:off x="203646" y="4869160"/>
            <a:ext cx="6471408" cy="1299810"/>
          </a:xfrm>
          <a:prstGeom prst="roundRect">
            <a:avLst/>
          </a:prstGeom>
          <a:gradFill rotWithShape="1">
            <a:gsLst>
              <a:gs pos="100000">
                <a:srgbClr val="0070C0"/>
              </a:gs>
              <a:gs pos="63000">
                <a:srgbClr val="A1C1DE"/>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528DC2">
                <a:shade val="25000"/>
                <a:satMod val="150000"/>
              </a:srgbClr>
            </a:contourClr>
          </a:sp3d>
        </p:spPr>
        <p:txBody>
          <a:bodyPr anchor="ctr"/>
          <a:lstStyle/>
          <a:p>
            <a:pPr algn="just" fontAlgn="auto">
              <a:lnSpc>
                <a:spcPct val="125000"/>
              </a:lnSpc>
              <a:spcBef>
                <a:spcPts val="150"/>
              </a:spcBef>
              <a:spcAft>
                <a:spcPts val="0"/>
              </a:spcAft>
              <a:defRPr/>
            </a:pPr>
            <a:r>
              <a:rPr lang="ru-RU" sz="1600" b="1" kern="0" dirty="0">
                <a:solidFill>
                  <a:srgbClr val="FF0000"/>
                </a:solidFill>
                <a:latin typeface="Times New Roman" panose="02020603050405020304" pitchFamily="18" charset="0"/>
                <a:cs typeface="Times New Roman" panose="02020603050405020304" pitchFamily="18" charset="0"/>
              </a:rPr>
              <a:t>В течение 2017-2018 годов </a:t>
            </a:r>
            <a:r>
              <a:rPr lang="ru-RU" sz="1600" b="1" kern="0" dirty="0">
                <a:solidFill>
                  <a:srgbClr val="404040">
                    <a:lumMod val="50000"/>
                  </a:srgbClr>
                </a:solidFill>
                <a:latin typeface="Times New Roman" panose="02020603050405020304" pitchFamily="18" charset="0"/>
                <a:cs typeface="Times New Roman" panose="02020603050405020304" pitchFamily="18" charset="0"/>
              </a:rPr>
              <a:t>срок капитального ремонта в </a:t>
            </a:r>
            <a:r>
              <a:rPr lang="ru-RU" b="1" kern="0" dirty="0">
                <a:solidFill>
                  <a:srgbClr val="FF0000"/>
                </a:solidFill>
                <a:latin typeface="Times New Roman" panose="02020603050405020304" pitchFamily="18" charset="0"/>
                <a:cs typeface="Times New Roman" panose="02020603050405020304" pitchFamily="18" charset="0"/>
              </a:rPr>
              <a:t>115 многоквартирных домах </a:t>
            </a:r>
            <a:r>
              <a:rPr lang="ru-RU" sz="1600" b="1" kern="0" dirty="0">
                <a:solidFill>
                  <a:srgbClr val="404040">
                    <a:lumMod val="50000"/>
                  </a:srgbClr>
                </a:solidFill>
                <a:latin typeface="Times New Roman" panose="02020603050405020304" pitchFamily="18" charset="0"/>
                <a:cs typeface="Times New Roman" panose="02020603050405020304" pitchFamily="18" charset="0"/>
              </a:rPr>
              <a:t>перенесён на текущие периоды реализации региональной программы с более позднего времени</a:t>
            </a:r>
          </a:p>
        </p:txBody>
      </p:sp>
      <p:sp>
        <p:nvSpPr>
          <p:cNvPr id="45" name="Скругленный прямоугольник 44"/>
          <p:cNvSpPr/>
          <p:nvPr/>
        </p:nvSpPr>
        <p:spPr>
          <a:xfrm>
            <a:off x="211870" y="2272239"/>
            <a:ext cx="8680610" cy="669956"/>
          </a:xfrm>
          <a:prstGeom prst="round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just" eaLnBrk="0" hangingPunct="0">
              <a:lnSpc>
                <a:spcPct val="120000"/>
              </a:lnSpc>
              <a:defRPr/>
            </a:pPr>
            <a:r>
              <a:rPr lang="ru-RU" sz="1600" b="1" dirty="0">
                <a:solidFill>
                  <a:srgbClr val="404040">
                    <a:lumMod val="50000"/>
                  </a:srgbClr>
                </a:solidFill>
                <a:latin typeface="Times New Roman" panose="02020603050405020304" pitchFamily="18" charset="0"/>
                <a:cs typeface="Times New Roman" panose="02020603050405020304" pitchFamily="18" charset="0"/>
              </a:rPr>
              <a:t>Основной критерий – </a:t>
            </a:r>
            <a:r>
              <a:rPr lang="ru-RU" sz="1600" b="1" dirty="0">
                <a:solidFill>
                  <a:srgbClr val="FF0000"/>
                </a:solidFill>
                <a:latin typeface="Times New Roman" panose="02020603050405020304" pitchFamily="18" charset="0"/>
                <a:cs typeface="Times New Roman" panose="02020603050405020304" pitchFamily="18" charset="0"/>
              </a:rPr>
              <a:t>степень физического износа </a:t>
            </a:r>
            <a:r>
              <a:rPr lang="ru-RU" sz="1600" b="1" dirty="0">
                <a:solidFill>
                  <a:srgbClr val="404040">
                    <a:lumMod val="50000"/>
                  </a:srgbClr>
                </a:solidFill>
                <a:latin typeface="Times New Roman" panose="02020603050405020304" pitchFamily="18" charset="0"/>
                <a:cs typeface="Times New Roman" panose="02020603050405020304" pitchFamily="18" charset="0"/>
              </a:rPr>
              <a:t>отдельного элемента в МКД.</a:t>
            </a:r>
          </a:p>
        </p:txBody>
      </p:sp>
      <p:pic>
        <p:nvPicPr>
          <p:cNvPr id="50191" name="Рисунок 45"/>
          <p:cNvPicPr>
            <a:picLocks noChangeAspect="1"/>
          </p:cNvPicPr>
          <p:nvPr/>
        </p:nvPicPr>
        <p:blipFill>
          <a:blip r:embed="rId3"/>
          <a:srcRect b="8916"/>
          <a:stretch>
            <a:fillRect/>
          </a:stretch>
        </p:blipFill>
        <p:spPr bwMode="auto">
          <a:xfrm>
            <a:off x="6804025" y="3114675"/>
            <a:ext cx="2154238" cy="1593850"/>
          </a:xfrm>
          <a:prstGeom prst="rect">
            <a:avLst/>
          </a:prstGeom>
          <a:noFill/>
          <a:ln w="9525">
            <a:noFill/>
            <a:miter lim="800000"/>
            <a:headEnd/>
            <a:tailEnd/>
          </a:ln>
        </p:spPr>
      </p:pic>
      <p:pic>
        <p:nvPicPr>
          <p:cNvPr id="50192" name="Рисунок 36"/>
          <p:cNvPicPr>
            <a:picLocks noChangeAspect="1"/>
          </p:cNvPicPr>
          <p:nvPr/>
        </p:nvPicPr>
        <p:blipFill>
          <a:blip r:embed="rId4"/>
          <a:srcRect/>
          <a:stretch>
            <a:fillRect/>
          </a:stretch>
        </p:blipFill>
        <p:spPr bwMode="auto">
          <a:xfrm>
            <a:off x="6804025" y="4602163"/>
            <a:ext cx="2154238" cy="1581150"/>
          </a:xfrm>
          <a:prstGeom prst="rect">
            <a:avLst/>
          </a:prstGeom>
          <a:noFill/>
          <a:ln w="9525">
            <a:noFill/>
            <a:miter lim="800000"/>
            <a:headEnd/>
            <a:tailEnd/>
          </a:ln>
        </p:spPr>
      </p:pic>
    </p:spTree>
  </p:cSld>
  <p:clrMapOvr>
    <a:masterClrMapping/>
  </p:clrMapOvr>
  <p:transition spd="slow" advTm="14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3" cstate="print">
            <a:extLst>
              <a:ext uri="{28A0092B-C50C-407E-A947-70E740481C1C}"/>
            </a:extLst>
          </a:blip>
          <a:srcRect/>
          <a:stretch>
            <a:fillRect/>
          </a:stretch>
        </p:blipFill>
        <p:spPr bwMode="auto">
          <a:xfrm>
            <a:off x="107504" y="0"/>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51211" name="TextBox 4"/>
          <p:cNvSpPr txBox="1">
            <a:spLocks noChangeArrowheads="1"/>
          </p:cNvSpPr>
          <p:nvPr/>
        </p:nvSpPr>
        <p:spPr bwMode="auto">
          <a:xfrm>
            <a:off x="895350" y="82550"/>
            <a:ext cx="8066088" cy="369888"/>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51212" name="TextBox 2"/>
          <p:cNvSpPr txBox="1">
            <a:spLocks noChangeArrowheads="1"/>
          </p:cNvSpPr>
          <p:nvPr/>
        </p:nvSpPr>
        <p:spPr bwMode="auto">
          <a:xfrm>
            <a:off x="90488" y="733425"/>
            <a:ext cx="8858250" cy="369888"/>
          </a:xfrm>
          <a:prstGeom prst="rect">
            <a:avLst/>
          </a:prstGeom>
          <a:noFill/>
          <a:ln w="9525">
            <a:noFill/>
            <a:miter lim="800000"/>
            <a:headEnd/>
            <a:tailEnd/>
          </a:ln>
        </p:spPr>
        <p:txBody>
          <a:bodyPr>
            <a:spAutoFit/>
          </a:bodyPr>
          <a:lstStyle/>
          <a:p>
            <a:pPr algn="ctr"/>
            <a:r>
              <a:rPr lang="ru-RU" altLang="ru-RU" b="1">
                <a:solidFill>
                  <a:schemeClr val="tx2"/>
                </a:solidFill>
                <a:latin typeface="Arial" charset="0"/>
              </a:rPr>
              <a:t>Формирование фонда капитального ремонта на специальных счетах</a:t>
            </a:r>
          </a:p>
        </p:txBody>
      </p:sp>
      <p:sp>
        <p:nvSpPr>
          <p:cNvPr id="51213" name="Прямоугольник 5"/>
          <p:cNvSpPr>
            <a:spLocks noChangeArrowheads="1"/>
          </p:cNvSpPr>
          <p:nvPr/>
        </p:nvSpPr>
        <p:spPr bwMode="auto">
          <a:xfrm>
            <a:off x="250825" y="1308100"/>
            <a:ext cx="8707438" cy="338138"/>
          </a:xfrm>
          <a:prstGeom prst="rect">
            <a:avLst/>
          </a:prstGeom>
          <a:noFill/>
          <a:ln w="9525">
            <a:noFill/>
            <a:miter lim="800000"/>
            <a:headEnd/>
            <a:tailEnd/>
          </a:ln>
        </p:spPr>
        <p:txBody>
          <a:bodyPr>
            <a:spAutoFit/>
          </a:bodyPr>
          <a:lstStyle/>
          <a:p>
            <a:pPr algn="just"/>
            <a:r>
              <a:rPr lang="ru-RU" altLang="ru-RU" sz="1600">
                <a:solidFill>
                  <a:schemeClr val="tx2"/>
                </a:solidFill>
                <a:latin typeface="Arial" charset="0"/>
              </a:rPr>
              <a:t>                                                                 </a:t>
            </a:r>
          </a:p>
        </p:txBody>
      </p:sp>
      <p:pic>
        <p:nvPicPr>
          <p:cNvPr id="51214" name="Рисунок 7"/>
          <p:cNvPicPr>
            <a:picLocks noChangeAspect="1"/>
          </p:cNvPicPr>
          <p:nvPr/>
        </p:nvPicPr>
        <p:blipFill>
          <a:blip r:embed="rId4"/>
          <a:srcRect/>
          <a:stretch>
            <a:fillRect/>
          </a:stretch>
        </p:blipFill>
        <p:spPr bwMode="auto">
          <a:xfrm>
            <a:off x="250825" y="3522663"/>
            <a:ext cx="4254500" cy="2570162"/>
          </a:xfrm>
          <a:prstGeom prst="rect">
            <a:avLst/>
          </a:prstGeom>
          <a:noFill/>
          <a:ln w="9525">
            <a:noFill/>
            <a:miter lim="800000"/>
            <a:headEnd/>
            <a:tailEnd/>
          </a:ln>
        </p:spPr>
      </p:pic>
      <p:sp>
        <p:nvSpPr>
          <p:cNvPr id="9" name="Скругленный прямоугольник 8"/>
          <p:cNvSpPr/>
          <p:nvPr/>
        </p:nvSpPr>
        <p:spPr>
          <a:xfrm>
            <a:off x="251520" y="1315017"/>
            <a:ext cx="4320480" cy="2024607"/>
          </a:xfrm>
          <a:prstGeom prst="roundRect">
            <a:avLst/>
          </a:prstGeom>
          <a:gradFill>
            <a:gsLst>
              <a:gs pos="100000">
                <a:srgbClr val="0070C0"/>
              </a:gs>
              <a:gs pos="66000">
                <a:schemeClr val="bg2"/>
              </a:gs>
            </a:gsLst>
          </a:gradFill>
        </p:spPr>
        <p:style>
          <a:lnRef idx="0">
            <a:schemeClr val="accent2"/>
          </a:lnRef>
          <a:fillRef idx="3">
            <a:schemeClr val="accent2"/>
          </a:fillRef>
          <a:effectRef idx="3">
            <a:schemeClr val="accent2"/>
          </a:effectRef>
          <a:fontRef idx="minor">
            <a:schemeClr val="lt1"/>
          </a:fontRef>
        </p:style>
        <p:txBody>
          <a:bodyPr anchor="ctr"/>
          <a:lstStyle/>
          <a:p>
            <a:pPr algn="ctr" eaLnBrk="0" hangingPunct="0">
              <a:lnSpc>
                <a:spcPct val="120000"/>
              </a:lnSpc>
              <a:spcBef>
                <a:spcPts val="138"/>
              </a:spcBef>
              <a:defRPr/>
            </a:pPr>
            <a:endParaRPr lang="ru-RU" sz="1477" b="1" dirty="0">
              <a:solidFill>
                <a:srgbClr val="404040">
                  <a:lumMod val="50000"/>
                </a:srgbClr>
              </a:solidFill>
              <a:latin typeface="Times New Roman" panose="02020603050405020304" pitchFamily="18" charset="0"/>
              <a:cs typeface="Times New Roman" panose="02020603050405020304" pitchFamily="18" charset="0"/>
            </a:endParaRPr>
          </a:p>
          <a:p>
            <a:pPr algn="ctr" eaLnBrk="0" hangingPunct="0">
              <a:defRPr/>
            </a:pPr>
            <a:endParaRPr lang="ru-RU" sz="1477" b="1" dirty="0">
              <a:solidFill>
                <a:srgbClr val="404040">
                  <a:lumMod val="50000"/>
                </a:srgbClr>
              </a:solidFill>
              <a:latin typeface="Times New Roman" panose="02020603050405020304" pitchFamily="18" charset="0"/>
              <a:cs typeface="Times New Roman" panose="02020603050405020304" pitchFamily="18" charset="0"/>
            </a:endParaRPr>
          </a:p>
          <a:p>
            <a:pPr algn="ctr" eaLnBrk="0" hangingPunct="0">
              <a:defRPr/>
            </a:pPr>
            <a:endParaRPr lang="ru-RU" sz="1477" b="1" dirty="0">
              <a:solidFill>
                <a:srgbClr val="404040">
                  <a:lumMod val="50000"/>
                </a:srgbClr>
              </a:solidFill>
              <a:latin typeface="Times New Roman" panose="02020603050405020304" pitchFamily="18" charset="0"/>
              <a:cs typeface="Times New Roman" panose="02020603050405020304" pitchFamily="18" charset="0"/>
            </a:endParaRPr>
          </a:p>
          <a:p>
            <a:pPr algn="ctr" eaLnBrk="0" hangingPunct="0">
              <a:defRPr/>
            </a:pPr>
            <a:endParaRPr lang="ru-RU" sz="1477" b="1" dirty="0">
              <a:solidFill>
                <a:srgbClr val="404040">
                  <a:lumMod val="50000"/>
                </a:srgbClr>
              </a:solidFill>
              <a:latin typeface="Times New Roman" panose="02020603050405020304" pitchFamily="18" charset="0"/>
              <a:cs typeface="Times New Roman" panose="02020603050405020304" pitchFamily="18" charset="0"/>
            </a:endParaRPr>
          </a:p>
          <a:p>
            <a:pPr algn="ctr" eaLnBrk="0" hangingPunct="0">
              <a:defRPr/>
            </a:pPr>
            <a:r>
              <a:rPr lang="ru-RU" sz="1477" b="1" dirty="0">
                <a:solidFill>
                  <a:srgbClr val="404040">
                    <a:lumMod val="50000"/>
                  </a:srgbClr>
                </a:solidFill>
                <a:latin typeface="Times New Roman" panose="02020603050405020304" pitchFamily="18" charset="0"/>
                <a:cs typeface="Times New Roman" panose="02020603050405020304" pitchFamily="18" charset="0"/>
              </a:rPr>
              <a:t> </a:t>
            </a:r>
          </a:p>
          <a:p>
            <a:pPr algn="ctr" eaLnBrk="0" hangingPunct="0">
              <a:defRPr/>
            </a:pPr>
            <a:endParaRPr lang="ru-RU" sz="1477" b="1" dirty="0">
              <a:solidFill>
                <a:srgbClr val="404040">
                  <a:lumMod val="50000"/>
                </a:srgbClr>
              </a:solidFill>
              <a:latin typeface="Times New Roman" panose="02020603050405020304" pitchFamily="18" charset="0"/>
              <a:cs typeface="Times New Roman" panose="02020603050405020304" pitchFamily="18" charset="0"/>
            </a:endParaRPr>
          </a:p>
          <a:p>
            <a:pPr algn="just" eaLnBrk="0" hangingPunct="0">
              <a:defRPr/>
            </a:pPr>
            <a:r>
              <a:rPr lang="ru-RU" sz="1569" b="1" dirty="0">
                <a:solidFill>
                  <a:srgbClr val="404040">
                    <a:lumMod val="50000"/>
                  </a:srgbClr>
                </a:solidFill>
                <a:latin typeface="Times New Roman" panose="02020603050405020304" pitchFamily="18" charset="0"/>
                <a:cs typeface="Times New Roman" panose="02020603050405020304" pitchFamily="18" charset="0"/>
              </a:rPr>
              <a:t>В Ульяновской области </a:t>
            </a:r>
            <a:r>
              <a:rPr lang="ru-RU" sz="1569" b="1" u="sng" dirty="0">
                <a:solidFill>
                  <a:srgbClr val="C00000"/>
                </a:solidFill>
                <a:latin typeface="Times New Roman" panose="02020603050405020304" pitchFamily="18" charset="0"/>
                <a:cs typeface="Times New Roman" panose="02020603050405020304" pitchFamily="18" charset="0"/>
              </a:rPr>
              <a:t>16,8% МКД</a:t>
            </a:r>
            <a:r>
              <a:rPr lang="ru-RU" sz="1569" b="1" dirty="0">
                <a:solidFill>
                  <a:srgbClr val="C00000"/>
                </a:solidFill>
                <a:latin typeface="Times New Roman" panose="02020603050405020304" pitchFamily="18" charset="0"/>
                <a:cs typeface="Times New Roman" panose="02020603050405020304" pitchFamily="18" charset="0"/>
              </a:rPr>
              <a:t>,</a:t>
            </a:r>
            <a:r>
              <a:rPr lang="ru-RU" sz="1569" b="1" dirty="0">
                <a:solidFill>
                  <a:srgbClr val="404040">
                    <a:lumMod val="50000"/>
                  </a:srgbClr>
                </a:solidFill>
                <a:latin typeface="Times New Roman" panose="02020603050405020304" pitchFamily="18" charset="0"/>
                <a:cs typeface="Times New Roman" panose="02020603050405020304" pitchFamily="18" charset="0"/>
              </a:rPr>
              <a:t> включённых в региональную программы капремонта, формируют фонд капитального ремонта на </a:t>
            </a:r>
            <a:r>
              <a:rPr lang="ru-RU" sz="1569" b="1" dirty="0" err="1">
                <a:solidFill>
                  <a:srgbClr val="404040">
                    <a:lumMod val="50000"/>
                  </a:srgbClr>
                </a:solidFill>
                <a:latin typeface="Times New Roman" panose="02020603050405020304" pitchFamily="18" charset="0"/>
                <a:cs typeface="Times New Roman" panose="02020603050405020304" pitchFamily="18" charset="0"/>
              </a:rPr>
              <a:t>спецсчёте</a:t>
            </a:r>
            <a:r>
              <a:rPr lang="ru-RU" sz="1569" b="1" dirty="0">
                <a:solidFill>
                  <a:srgbClr val="404040">
                    <a:lumMod val="50000"/>
                  </a:srgbClr>
                </a:solidFill>
                <a:latin typeface="Times New Roman" panose="02020603050405020304" pitchFamily="18" charset="0"/>
                <a:cs typeface="Times New Roman" panose="02020603050405020304" pitchFamily="18" charset="0"/>
              </a:rPr>
              <a:t>.</a:t>
            </a:r>
          </a:p>
          <a:p>
            <a:pPr algn="just" eaLnBrk="0" hangingPunct="0">
              <a:defRPr/>
            </a:pPr>
            <a:endParaRPr lang="ru-RU" sz="1569" b="1" dirty="0">
              <a:solidFill>
                <a:srgbClr val="404040">
                  <a:lumMod val="50000"/>
                </a:srgbClr>
              </a:solidFill>
              <a:latin typeface="Times New Roman" panose="02020603050405020304" pitchFamily="18" charset="0"/>
              <a:cs typeface="Times New Roman" panose="02020603050405020304" pitchFamily="18" charset="0"/>
            </a:endParaRPr>
          </a:p>
          <a:p>
            <a:pPr algn="just" eaLnBrk="0" hangingPunct="0">
              <a:defRPr/>
            </a:pPr>
            <a:r>
              <a:rPr lang="ru-RU" sz="1569" b="1" dirty="0">
                <a:solidFill>
                  <a:srgbClr val="404040">
                    <a:lumMod val="50000"/>
                  </a:srgbClr>
                </a:solidFill>
                <a:latin typeface="Times New Roman" panose="02020603050405020304" pitchFamily="18" charset="0"/>
                <a:cs typeface="Times New Roman" panose="02020603050405020304" pitchFamily="18" charset="0"/>
              </a:rPr>
              <a:t>Средний показатель по РФ – </a:t>
            </a:r>
            <a:r>
              <a:rPr lang="ru-RU" sz="1569" b="1" u="sng" dirty="0">
                <a:solidFill>
                  <a:srgbClr val="FF0000"/>
                </a:solidFill>
                <a:latin typeface="Times New Roman" panose="02020603050405020304" pitchFamily="18" charset="0"/>
                <a:cs typeface="Times New Roman" panose="02020603050405020304" pitchFamily="18" charset="0"/>
              </a:rPr>
              <a:t>14%</a:t>
            </a:r>
            <a:r>
              <a:rPr lang="ru-RU" sz="1569" b="1" dirty="0">
                <a:solidFill>
                  <a:srgbClr val="FF0000"/>
                </a:solidFill>
                <a:latin typeface="Times New Roman" panose="02020603050405020304" pitchFamily="18" charset="0"/>
                <a:cs typeface="Times New Roman" panose="02020603050405020304" pitchFamily="18" charset="0"/>
              </a:rPr>
              <a:t>.</a:t>
            </a:r>
            <a:endParaRPr lang="ru-RU" sz="1569" b="1" dirty="0">
              <a:solidFill>
                <a:srgbClr val="C00000"/>
              </a:solidFill>
              <a:latin typeface="Times New Roman" panose="02020603050405020304" pitchFamily="18" charset="0"/>
              <a:cs typeface="Times New Roman" panose="02020603050405020304" pitchFamily="18" charset="0"/>
            </a:endParaRPr>
          </a:p>
          <a:p>
            <a:pPr algn="ctr" eaLnBrk="0" hangingPunct="0">
              <a:defRPr/>
            </a:pPr>
            <a:endParaRPr lang="ru-RU" sz="1569" b="1" dirty="0">
              <a:solidFill>
                <a:srgbClr val="C00000"/>
              </a:solidFill>
              <a:latin typeface="Times New Roman" panose="02020603050405020304" pitchFamily="18" charset="0"/>
              <a:cs typeface="Times New Roman" panose="02020603050405020304" pitchFamily="18" charset="0"/>
            </a:endParaRPr>
          </a:p>
          <a:p>
            <a:pPr eaLnBrk="0" hangingPunct="0">
              <a:spcBef>
                <a:spcPts val="138"/>
              </a:spcBef>
              <a:defRPr/>
            </a:pPr>
            <a:endParaRPr lang="ru-RU" sz="1477" b="1" dirty="0">
              <a:solidFill>
                <a:srgbClr val="C00000"/>
              </a:solidFill>
              <a:latin typeface="Times New Roman" panose="02020603050405020304" pitchFamily="18" charset="0"/>
              <a:cs typeface="Times New Roman" panose="02020603050405020304" pitchFamily="18" charset="0"/>
            </a:endParaRPr>
          </a:p>
          <a:p>
            <a:pPr eaLnBrk="0" hangingPunct="0">
              <a:spcBef>
                <a:spcPts val="138"/>
              </a:spcBef>
              <a:defRPr/>
            </a:pPr>
            <a:endParaRPr lang="ru-RU" sz="1477" b="1" dirty="0">
              <a:solidFill>
                <a:srgbClr val="C00000"/>
              </a:solidFill>
              <a:latin typeface="Times New Roman" panose="02020603050405020304" pitchFamily="18" charset="0"/>
              <a:cs typeface="Times New Roman" panose="02020603050405020304" pitchFamily="18" charset="0"/>
            </a:endParaRPr>
          </a:p>
          <a:p>
            <a:pPr eaLnBrk="0" hangingPunct="0">
              <a:spcBef>
                <a:spcPts val="138"/>
              </a:spcBef>
              <a:defRPr/>
            </a:pPr>
            <a:endParaRPr lang="ru-RU" sz="1477" b="1" dirty="0">
              <a:solidFill>
                <a:srgbClr val="C00000"/>
              </a:solidFill>
              <a:latin typeface="Times New Roman" panose="02020603050405020304" pitchFamily="18" charset="0"/>
              <a:cs typeface="Times New Roman" panose="02020603050405020304" pitchFamily="18" charset="0"/>
            </a:endParaRPr>
          </a:p>
          <a:p>
            <a:pPr eaLnBrk="0" hangingPunct="0">
              <a:spcBef>
                <a:spcPts val="138"/>
              </a:spcBef>
              <a:defRPr/>
            </a:pPr>
            <a:endParaRPr lang="ru-RU" sz="1477" b="1" dirty="0">
              <a:solidFill>
                <a:srgbClr val="C00000"/>
              </a:solidFill>
              <a:latin typeface="Times New Roman" panose="02020603050405020304" pitchFamily="18" charset="0"/>
              <a:cs typeface="Times New Roman" panose="02020603050405020304" pitchFamily="18" charset="0"/>
            </a:endParaRPr>
          </a:p>
          <a:p>
            <a:pPr eaLnBrk="0" hangingPunct="0">
              <a:spcBef>
                <a:spcPts val="138"/>
              </a:spcBef>
              <a:defRPr/>
            </a:pPr>
            <a:endParaRPr lang="ru-RU" sz="1477"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1209" name="Объект 1"/>
          <p:cNvGraphicFramePr>
            <a:graphicFrameLocks noGrp="1"/>
          </p:cNvGraphicFramePr>
          <p:nvPr/>
        </p:nvGraphicFramePr>
        <p:xfrm>
          <a:off x="4521200" y="1173163"/>
          <a:ext cx="4554538" cy="5186362"/>
        </p:xfrm>
        <a:graphic>
          <a:graphicData uri="http://schemas.openxmlformats.org/presentationml/2006/ole">
            <p:oleObj spid="_x0000_s51209" r:id="rId5" imgW="4554107" imgH="5188146" progId="Excel.Chart.8">
              <p:embed/>
            </p:oleObj>
          </a:graphicData>
        </a:graphic>
      </p:graphicFrame>
    </p:spTree>
  </p:cSld>
  <p:clrMapOvr>
    <a:masterClrMapping/>
  </p:clrMapOvr>
  <p:transition spd="slow" advTm="14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52226" name="TextBox 4"/>
          <p:cNvSpPr txBox="1">
            <a:spLocks noChangeArrowheads="1"/>
          </p:cNvSpPr>
          <p:nvPr/>
        </p:nvSpPr>
        <p:spPr bwMode="auto">
          <a:xfrm>
            <a:off x="895350" y="82550"/>
            <a:ext cx="8066088" cy="369888"/>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52227" name="TextBox 2"/>
          <p:cNvSpPr txBox="1">
            <a:spLocks noChangeArrowheads="1"/>
          </p:cNvSpPr>
          <p:nvPr/>
        </p:nvSpPr>
        <p:spPr bwMode="auto">
          <a:xfrm>
            <a:off x="104775" y="819150"/>
            <a:ext cx="8856663" cy="369888"/>
          </a:xfrm>
          <a:prstGeom prst="rect">
            <a:avLst/>
          </a:prstGeom>
          <a:noFill/>
          <a:ln w="9525">
            <a:noFill/>
            <a:miter lim="800000"/>
            <a:headEnd/>
            <a:tailEnd/>
          </a:ln>
        </p:spPr>
        <p:txBody>
          <a:bodyPr>
            <a:spAutoFit/>
          </a:bodyPr>
          <a:lstStyle/>
          <a:p>
            <a:pPr algn="ctr"/>
            <a:r>
              <a:rPr lang="ru-RU" altLang="ru-RU" b="1">
                <a:solidFill>
                  <a:schemeClr val="tx2"/>
                </a:solidFill>
                <a:latin typeface="Arial" charset="0"/>
              </a:rPr>
              <a:t>Жилищный надзор</a:t>
            </a:r>
          </a:p>
        </p:txBody>
      </p:sp>
      <p:sp>
        <p:nvSpPr>
          <p:cNvPr id="52228" name="Прямоугольник 5"/>
          <p:cNvSpPr>
            <a:spLocks noChangeArrowheads="1"/>
          </p:cNvSpPr>
          <p:nvPr/>
        </p:nvSpPr>
        <p:spPr bwMode="auto">
          <a:xfrm>
            <a:off x="4010025" y="1189038"/>
            <a:ext cx="4965700" cy="4800600"/>
          </a:xfrm>
          <a:prstGeom prst="rect">
            <a:avLst/>
          </a:prstGeom>
          <a:noFill/>
          <a:ln w="9525">
            <a:noFill/>
            <a:miter lim="800000"/>
            <a:headEnd/>
            <a:tailEnd/>
          </a:ln>
        </p:spPr>
        <p:txBody>
          <a:bodyPr>
            <a:spAutoFit/>
          </a:bodyPr>
          <a:lstStyle/>
          <a:p>
            <a:pPr algn="just"/>
            <a:r>
              <a:rPr lang="ru-RU" altLang="ru-RU" sz="1700">
                <a:solidFill>
                  <a:schemeClr val="tx2"/>
                </a:solidFill>
                <a:latin typeface="Arial" charset="0"/>
              </a:rPr>
              <a:t>Согласно рейтингу органов государственного жилищного надзора субъектов Российской Федерации за 2018 год (по итогам 4 квартала) Министерство энергетики, жилищно-коммунального комплекса и городской среды Ульяновской области заняло 21 место из 85 субъектов Российской Федерации.</a:t>
            </a:r>
          </a:p>
          <a:p>
            <a:pPr algn="just"/>
            <a:r>
              <a:rPr lang="ru-RU" altLang="ru-RU" sz="1700">
                <a:solidFill>
                  <a:schemeClr val="tx2"/>
                </a:solidFill>
                <a:latin typeface="Arial" charset="0"/>
              </a:rPr>
              <a:t>Сотрудниками ОГЖН проведено 1826 проверок (на 39% больше чем в 2017 году), выявлено 1 215 нарушений (на 4% больше чем в 2017 году), виновные лица были привлечены к административной ответственности в виде наложения штрафов на общую сумму 30, 45 млн. руб. Общая сумма поступлений по оплате штрафных санкций 2018 году по состоянию на 01.01.2019 составила 14,7 млн. рублей, что более чем на 75% по сравнению с 2017 годом. </a:t>
            </a:r>
          </a:p>
        </p:txBody>
      </p:sp>
      <p:pic>
        <p:nvPicPr>
          <p:cNvPr id="52229" name="Picture 2" descr="http://www.kaluga-gov.ru/sites/default/files/prover.jpg"/>
          <p:cNvPicPr>
            <a:picLocks noChangeAspect="1" noChangeArrowheads="1"/>
          </p:cNvPicPr>
          <p:nvPr/>
        </p:nvPicPr>
        <p:blipFill>
          <a:blip r:embed="rId3"/>
          <a:srcRect/>
          <a:stretch>
            <a:fillRect/>
          </a:stretch>
        </p:blipFill>
        <p:spPr bwMode="auto">
          <a:xfrm>
            <a:off x="111125" y="1185863"/>
            <a:ext cx="3851275" cy="4954587"/>
          </a:xfrm>
          <a:prstGeom prst="rect">
            <a:avLst/>
          </a:prstGeom>
          <a:noFill/>
          <a:ln w="9525">
            <a:noFill/>
            <a:miter lim="800000"/>
            <a:headEnd/>
            <a:tailEnd/>
          </a:ln>
        </p:spPr>
      </p:pic>
    </p:spTree>
  </p:cSld>
  <p:clrMapOvr>
    <a:masterClrMapping/>
  </p:clrMapOvr>
  <p:transition spd="slow" advTm="14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3"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53254" name="TextBox 4"/>
          <p:cNvSpPr txBox="1">
            <a:spLocks noChangeArrowheads="1"/>
          </p:cNvSpPr>
          <p:nvPr/>
        </p:nvSpPr>
        <p:spPr bwMode="auto">
          <a:xfrm>
            <a:off x="895350" y="82550"/>
            <a:ext cx="8066088" cy="369888"/>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53255" name="TextBox 2"/>
          <p:cNvSpPr txBox="1">
            <a:spLocks noChangeArrowheads="1"/>
          </p:cNvSpPr>
          <p:nvPr/>
        </p:nvSpPr>
        <p:spPr bwMode="auto">
          <a:xfrm>
            <a:off x="104775" y="819150"/>
            <a:ext cx="8856663" cy="646113"/>
          </a:xfrm>
          <a:prstGeom prst="rect">
            <a:avLst/>
          </a:prstGeom>
          <a:noFill/>
          <a:ln w="9525">
            <a:noFill/>
            <a:miter lim="800000"/>
            <a:headEnd/>
            <a:tailEnd/>
          </a:ln>
        </p:spPr>
        <p:txBody>
          <a:bodyPr>
            <a:spAutoFit/>
          </a:bodyPr>
          <a:lstStyle/>
          <a:p>
            <a:pPr algn="ctr"/>
            <a:r>
              <a:rPr lang="ru-RU" altLang="ru-RU" b="1">
                <a:solidFill>
                  <a:schemeClr val="tx2"/>
                </a:solidFill>
                <a:latin typeface="Arial" charset="0"/>
              </a:rPr>
              <a:t>Лицензирование деятельности по управлению МКД на территории Ульяновской области</a:t>
            </a:r>
          </a:p>
        </p:txBody>
      </p:sp>
      <p:graphicFrame>
        <p:nvGraphicFramePr>
          <p:cNvPr id="53252" name="Диаграмма 2"/>
          <p:cNvGraphicFramePr>
            <a:graphicFrameLocks/>
          </p:cNvGraphicFramePr>
          <p:nvPr/>
        </p:nvGraphicFramePr>
        <p:xfrm>
          <a:off x="855663" y="1577975"/>
          <a:ext cx="7451725" cy="4165600"/>
        </p:xfrm>
        <a:graphic>
          <a:graphicData uri="http://schemas.openxmlformats.org/presentationml/2006/ole">
            <p:oleObj spid="_x0000_s53252" r:id="rId4" imgW="7456054" imgH="4163929" progId="Excel.Chart.8">
              <p:embed/>
            </p:oleObj>
          </a:graphicData>
        </a:graphic>
      </p:graphicFrame>
      <p:sp>
        <p:nvSpPr>
          <p:cNvPr id="53256" name="TextBox 2"/>
          <p:cNvSpPr txBox="1">
            <a:spLocks noChangeArrowheads="1"/>
          </p:cNvSpPr>
          <p:nvPr/>
        </p:nvSpPr>
        <p:spPr bwMode="auto">
          <a:xfrm>
            <a:off x="1476375" y="3573463"/>
            <a:ext cx="508000" cy="307975"/>
          </a:xfrm>
          <a:prstGeom prst="rect">
            <a:avLst/>
          </a:prstGeom>
          <a:noFill/>
          <a:ln w="9525">
            <a:noFill/>
            <a:miter lim="800000"/>
            <a:headEnd/>
            <a:tailEnd/>
          </a:ln>
        </p:spPr>
        <p:txBody>
          <a:bodyPr>
            <a:spAutoFit/>
          </a:bodyPr>
          <a:lstStyle/>
          <a:p>
            <a:pPr algn="ctr"/>
            <a:r>
              <a:rPr lang="ru-RU" altLang="ru-RU" sz="1400">
                <a:solidFill>
                  <a:schemeClr val="tx2"/>
                </a:solidFill>
                <a:latin typeface="Arial" charset="0"/>
              </a:rPr>
              <a:t>27</a:t>
            </a:r>
          </a:p>
        </p:txBody>
      </p:sp>
      <p:sp>
        <p:nvSpPr>
          <p:cNvPr id="53257" name="TextBox 2"/>
          <p:cNvSpPr txBox="1">
            <a:spLocks noChangeArrowheads="1"/>
          </p:cNvSpPr>
          <p:nvPr/>
        </p:nvSpPr>
        <p:spPr bwMode="auto">
          <a:xfrm>
            <a:off x="1798638" y="1863725"/>
            <a:ext cx="509587" cy="307975"/>
          </a:xfrm>
          <a:prstGeom prst="rect">
            <a:avLst/>
          </a:prstGeom>
          <a:noFill/>
          <a:ln w="9525">
            <a:noFill/>
            <a:miter lim="800000"/>
            <a:headEnd/>
            <a:tailEnd/>
          </a:ln>
        </p:spPr>
        <p:txBody>
          <a:bodyPr>
            <a:spAutoFit/>
          </a:bodyPr>
          <a:lstStyle/>
          <a:p>
            <a:pPr algn="ctr"/>
            <a:r>
              <a:rPr lang="ru-RU" altLang="ru-RU" sz="1400">
                <a:solidFill>
                  <a:schemeClr val="tx2"/>
                </a:solidFill>
                <a:latin typeface="Arial" charset="0"/>
              </a:rPr>
              <a:t>63</a:t>
            </a:r>
          </a:p>
        </p:txBody>
      </p:sp>
      <p:sp>
        <p:nvSpPr>
          <p:cNvPr id="53258" name="TextBox 2"/>
          <p:cNvSpPr txBox="1">
            <a:spLocks noChangeArrowheads="1"/>
          </p:cNvSpPr>
          <p:nvPr/>
        </p:nvSpPr>
        <p:spPr bwMode="auto">
          <a:xfrm>
            <a:off x="2051050" y="4724400"/>
            <a:ext cx="509588" cy="307975"/>
          </a:xfrm>
          <a:prstGeom prst="rect">
            <a:avLst/>
          </a:prstGeom>
          <a:noFill/>
          <a:ln w="9525">
            <a:noFill/>
            <a:miter lim="800000"/>
            <a:headEnd/>
            <a:tailEnd/>
          </a:ln>
        </p:spPr>
        <p:txBody>
          <a:bodyPr>
            <a:spAutoFit/>
          </a:bodyPr>
          <a:lstStyle/>
          <a:p>
            <a:pPr algn="ctr"/>
            <a:r>
              <a:rPr lang="ru-RU" altLang="ru-RU" sz="1400">
                <a:solidFill>
                  <a:schemeClr val="tx2"/>
                </a:solidFill>
                <a:latin typeface="Arial" charset="0"/>
              </a:rPr>
              <a:t>0</a:t>
            </a:r>
          </a:p>
        </p:txBody>
      </p:sp>
      <p:sp>
        <p:nvSpPr>
          <p:cNvPr id="53259" name="TextBox 2"/>
          <p:cNvSpPr txBox="1">
            <a:spLocks noChangeArrowheads="1"/>
          </p:cNvSpPr>
          <p:nvPr/>
        </p:nvSpPr>
        <p:spPr bwMode="auto">
          <a:xfrm>
            <a:off x="2484438" y="3646488"/>
            <a:ext cx="508000" cy="307975"/>
          </a:xfrm>
          <a:prstGeom prst="rect">
            <a:avLst/>
          </a:prstGeom>
          <a:noFill/>
          <a:ln w="9525">
            <a:noFill/>
            <a:miter lim="800000"/>
            <a:headEnd/>
            <a:tailEnd/>
          </a:ln>
        </p:spPr>
        <p:txBody>
          <a:bodyPr>
            <a:spAutoFit/>
          </a:bodyPr>
          <a:lstStyle/>
          <a:p>
            <a:pPr algn="ctr"/>
            <a:r>
              <a:rPr lang="ru-RU" altLang="ru-RU" sz="1400">
                <a:solidFill>
                  <a:schemeClr val="tx2"/>
                </a:solidFill>
                <a:latin typeface="Arial" charset="0"/>
              </a:rPr>
              <a:t>24</a:t>
            </a:r>
          </a:p>
        </p:txBody>
      </p:sp>
      <p:sp>
        <p:nvSpPr>
          <p:cNvPr id="53260" name="TextBox 2"/>
          <p:cNvSpPr txBox="1">
            <a:spLocks noChangeArrowheads="1"/>
          </p:cNvSpPr>
          <p:nvPr/>
        </p:nvSpPr>
        <p:spPr bwMode="auto">
          <a:xfrm>
            <a:off x="2798763" y="3213100"/>
            <a:ext cx="509587" cy="307975"/>
          </a:xfrm>
          <a:prstGeom prst="rect">
            <a:avLst/>
          </a:prstGeom>
          <a:noFill/>
          <a:ln w="9525">
            <a:noFill/>
            <a:miter lim="800000"/>
            <a:headEnd/>
            <a:tailEnd/>
          </a:ln>
        </p:spPr>
        <p:txBody>
          <a:bodyPr>
            <a:spAutoFit/>
          </a:bodyPr>
          <a:lstStyle/>
          <a:p>
            <a:pPr algn="ctr"/>
            <a:r>
              <a:rPr lang="ru-RU" altLang="ru-RU" sz="1400">
                <a:solidFill>
                  <a:schemeClr val="tx2"/>
                </a:solidFill>
                <a:latin typeface="Arial" charset="0"/>
              </a:rPr>
              <a:t>34</a:t>
            </a:r>
          </a:p>
        </p:txBody>
      </p:sp>
      <p:sp>
        <p:nvSpPr>
          <p:cNvPr id="53261" name="TextBox 2"/>
          <p:cNvSpPr txBox="1">
            <a:spLocks noChangeArrowheads="1"/>
          </p:cNvSpPr>
          <p:nvPr/>
        </p:nvSpPr>
        <p:spPr bwMode="auto">
          <a:xfrm>
            <a:off x="3059113" y="3789363"/>
            <a:ext cx="509587" cy="307975"/>
          </a:xfrm>
          <a:prstGeom prst="rect">
            <a:avLst/>
          </a:prstGeom>
          <a:noFill/>
          <a:ln w="9525">
            <a:noFill/>
            <a:miter lim="800000"/>
            <a:headEnd/>
            <a:tailEnd/>
          </a:ln>
        </p:spPr>
        <p:txBody>
          <a:bodyPr>
            <a:spAutoFit/>
          </a:bodyPr>
          <a:lstStyle/>
          <a:p>
            <a:pPr algn="ctr"/>
            <a:r>
              <a:rPr lang="ru-RU" altLang="ru-RU" sz="1400">
                <a:solidFill>
                  <a:schemeClr val="tx2"/>
                </a:solidFill>
                <a:latin typeface="Arial" charset="0"/>
              </a:rPr>
              <a:t>21</a:t>
            </a:r>
          </a:p>
        </p:txBody>
      </p:sp>
    </p:spTree>
  </p:cSld>
  <p:clrMapOvr>
    <a:masterClrMapping/>
  </p:clrMapOvr>
  <p:transition spd="slow" advTm="14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3"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54277" name="TextBox 4"/>
          <p:cNvSpPr txBox="1">
            <a:spLocks noChangeArrowheads="1"/>
          </p:cNvSpPr>
          <p:nvPr/>
        </p:nvSpPr>
        <p:spPr bwMode="auto">
          <a:xfrm>
            <a:off x="895350" y="82550"/>
            <a:ext cx="8066088" cy="369888"/>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graphicFrame>
        <p:nvGraphicFramePr>
          <p:cNvPr id="54275" name="Диаграмма 2"/>
          <p:cNvGraphicFramePr>
            <a:graphicFrameLocks/>
          </p:cNvGraphicFramePr>
          <p:nvPr/>
        </p:nvGraphicFramePr>
        <p:xfrm>
          <a:off x="855663" y="1577975"/>
          <a:ext cx="7451725" cy="4165600"/>
        </p:xfrm>
        <a:graphic>
          <a:graphicData uri="http://schemas.openxmlformats.org/presentationml/2006/ole">
            <p:oleObj spid="_x0000_s54275" r:id="rId4" imgW="7456054" imgH="4163929" progId="Excel.Chart.8">
              <p:embed/>
            </p:oleObj>
          </a:graphicData>
        </a:graphic>
      </p:graphicFrame>
      <p:sp>
        <p:nvSpPr>
          <p:cNvPr id="2" name="Прямоугольник 1"/>
          <p:cNvSpPr/>
          <p:nvPr/>
        </p:nvSpPr>
        <p:spPr>
          <a:xfrm>
            <a:off x="323528" y="908720"/>
            <a:ext cx="8637910"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ea typeface="Arial Unicode MS" pitchFamily="34" charset="-128"/>
                <a:cs typeface="Times New Roman" panose="02020603050405020304" pitchFamily="18" charset="0"/>
              </a:rPr>
              <a:t>АНАЛИЗ РЕЗУЛЬТАТОВ ПРОВЕДЕННЫХ ПРОВЕРОК  И СВЕДЕНИЯ ОБ УСТРАНЕННЫХ НАРУШЕНИЯХ ЗА 2018 ГОД</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4279" name="TextBox 4"/>
          <p:cNvSpPr txBox="1">
            <a:spLocks noChangeArrowheads="1"/>
          </p:cNvSpPr>
          <p:nvPr/>
        </p:nvSpPr>
        <p:spPr bwMode="auto">
          <a:xfrm>
            <a:off x="1500188" y="3573463"/>
            <a:ext cx="434975" cy="307975"/>
          </a:xfrm>
          <a:prstGeom prst="rect">
            <a:avLst/>
          </a:prstGeom>
          <a:noFill/>
          <a:ln w="9525">
            <a:noFill/>
            <a:miter lim="800000"/>
            <a:headEnd/>
            <a:tailEnd/>
          </a:ln>
        </p:spPr>
        <p:txBody>
          <a:bodyPr>
            <a:spAutoFit/>
          </a:bodyPr>
          <a:lstStyle/>
          <a:p>
            <a:pPr algn="ctr"/>
            <a:r>
              <a:rPr lang="ru-RU" altLang="ru-RU" sz="1400">
                <a:latin typeface="Arial" charset="0"/>
              </a:rPr>
              <a:t>27</a:t>
            </a:r>
          </a:p>
        </p:txBody>
      </p:sp>
      <p:sp>
        <p:nvSpPr>
          <p:cNvPr id="54280" name="TextBox 4"/>
          <p:cNvSpPr txBox="1">
            <a:spLocks noChangeArrowheads="1"/>
          </p:cNvSpPr>
          <p:nvPr/>
        </p:nvSpPr>
        <p:spPr bwMode="auto">
          <a:xfrm>
            <a:off x="2370138" y="2952750"/>
            <a:ext cx="546100" cy="307975"/>
          </a:xfrm>
          <a:prstGeom prst="rect">
            <a:avLst/>
          </a:prstGeom>
          <a:noFill/>
          <a:ln w="9525">
            <a:noFill/>
            <a:miter lim="800000"/>
            <a:headEnd/>
            <a:tailEnd/>
          </a:ln>
        </p:spPr>
        <p:txBody>
          <a:bodyPr>
            <a:spAutoFit/>
          </a:bodyPr>
          <a:lstStyle/>
          <a:p>
            <a:pPr algn="ctr"/>
            <a:r>
              <a:rPr lang="ru-RU" altLang="ru-RU" sz="1400">
                <a:latin typeface="Arial" charset="0"/>
              </a:rPr>
              <a:t>526</a:t>
            </a:r>
          </a:p>
        </p:txBody>
      </p:sp>
      <p:sp>
        <p:nvSpPr>
          <p:cNvPr id="54281" name="TextBox 4"/>
          <p:cNvSpPr txBox="1">
            <a:spLocks noChangeArrowheads="1"/>
          </p:cNvSpPr>
          <p:nvPr/>
        </p:nvSpPr>
        <p:spPr bwMode="auto">
          <a:xfrm>
            <a:off x="1717675" y="1624013"/>
            <a:ext cx="652463" cy="307975"/>
          </a:xfrm>
          <a:prstGeom prst="rect">
            <a:avLst/>
          </a:prstGeom>
          <a:noFill/>
          <a:ln w="9525">
            <a:noFill/>
            <a:miter lim="800000"/>
            <a:headEnd/>
            <a:tailEnd/>
          </a:ln>
        </p:spPr>
        <p:txBody>
          <a:bodyPr>
            <a:spAutoFit/>
          </a:bodyPr>
          <a:lstStyle/>
          <a:p>
            <a:pPr algn="ctr"/>
            <a:r>
              <a:rPr lang="ru-RU" altLang="ru-RU" sz="1400">
                <a:latin typeface="Arial" charset="0"/>
              </a:rPr>
              <a:t>3441</a:t>
            </a:r>
          </a:p>
        </p:txBody>
      </p:sp>
      <p:sp>
        <p:nvSpPr>
          <p:cNvPr id="54282" name="TextBox 4"/>
          <p:cNvSpPr txBox="1">
            <a:spLocks noChangeArrowheads="1"/>
          </p:cNvSpPr>
          <p:nvPr/>
        </p:nvSpPr>
        <p:spPr bwMode="auto">
          <a:xfrm>
            <a:off x="2038350" y="3690938"/>
            <a:ext cx="517525" cy="307975"/>
          </a:xfrm>
          <a:prstGeom prst="rect">
            <a:avLst/>
          </a:prstGeom>
          <a:noFill/>
          <a:ln w="9525">
            <a:noFill/>
            <a:miter lim="800000"/>
            <a:headEnd/>
            <a:tailEnd/>
          </a:ln>
        </p:spPr>
        <p:txBody>
          <a:bodyPr>
            <a:spAutoFit/>
          </a:bodyPr>
          <a:lstStyle/>
          <a:p>
            <a:pPr algn="ctr"/>
            <a:r>
              <a:rPr lang="ru-RU" altLang="ru-RU" sz="1400">
                <a:latin typeface="Arial" charset="0"/>
              </a:rPr>
              <a:t>911</a:t>
            </a:r>
          </a:p>
        </p:txBody>
      </p:sp>
      <p:sp>
        <p:nvSpPr>
          <p:cNvPr id="54283" name="TextBox 4"/>
          <p:cNvSpPr txBox="1">
            <a:spLocks noChangeArrowheads="1"/>
          </p:cNvSpPr>
          <p:nvPr/>
        </p:nvSpPr>
        <p:spPr bwMode="auto">
          <a:xfrm>
            <a:off x="3073400" y="4437063"/>
            <a:ext cx="561975" cy="307975"/>
          </a:xfrm>
          <a:prstGeom prst="rect">
            <a:avLst/>
          </a:prstGeom>
          <a:noFill/>
          <a:ln w="9525">
            <a:noFill/>
            <a:miter lim="800000"/>
            <a:headEnd/>
            <a:tailEnd/>
          </a:ln>
        </p:spPr>
        <p:txBody>
          <a:bodyPr>
            <a:spAutoFit/>
          </a:bodyPr>
          <a:lstStyle/>
          <a:p>
            <a:pPr algn="ctr"/>
            <a:r>
              <a:rPr lang="ru-RU" altLang="ru-RU" sz="1400">
                <a:latin typeface="Arial" charset="0"/>
              </a:rPr>
              <a:t>250</a:t>
            </a:r>
          </a:p>
        </p:txBody>
      </p:sp>
      <p:sp>
        <p:nvSpPr>
          <p:cNvPr id="54284" name="TextBox 4"/>
          <p:cNvSpPr txBox="1">
            <a:spLocks noChangeArrowheads="1"/>
          </p:cNvSpPr>
          <p:nvPr/>
        </p:nvSpPr>
        <p:spPr bwMode="auto">
          <a:xfrm>
            <a:off x="2771775" y="3883025"/>
            <a:ext cx="577850" cy="307975"/>
          </a:xfrm>
          <a:prstGeom prst="rect">
            <a:avLst/>
          </a:prstGeom>
          <a:noFill/>
          <a:ln w="9525">
            <a:noFill/>
            <a:miter lim="800000"/>
            <a:headEnd/>
            <a:tailEnd/>
          </a:ln>
        </p:spPr>
        <p:txBody>
          <a:bodyPr>
            <a:spAutoFit/>
          </a:bodyPr>
          <a:lstStyle/>
          <a:p>
            <a:pPr algn="ctr"/>
            <a:r>
              <a:rPr lang="ru-RU" altLang="ru-RU" sz="1400">
                <a:latin typeface="Arial" charset="0"/>
              </a:rPr>
              <a:t>1178</a:t>
            </a:r>
          </a:p>
        </p:txBody>
      </p:sp>
      <p:sp>
        <p:nvSpPr>
          <p:cNvPr id="54285" name="TextBox 4"/>
          <p:cNvSpPr txBox="1">
            <a:spLocks noChangeArrowheads="1"/>
          </p:cNvSpPr>
          <p:nvPr/>
        </p:nvSpPr>
        <p:spPr bwMode="auto">
          <a:xfrm>
            <a:off x="3378200" y="4278313"/>
            <a:ext cx="561975" cy="307975"/>
          </a:xfrm>
          <a:prstGeom prst="rect">
            <a:avLst/>
          </a:prstGeom>
          <a:noFill/>
          <a:ln w="9525">
            <a:noFill/>
            <a:miter lim="800000"/>
            <a:headEnd/>
            <a:tailEnd/>
          </a:ln>
        </p:spPr>
        <p:txBody>
          <a:bodyPr>
            <a:spAutoFit/>
          </a:bodyPr>
          <a:lstStyle/>
          <a:p>
            <a:pPr algn="ctr"/>
            <a:r>
              <a:rPr lang="ru-RU" altLang="ru-RU" sz="1400">
                <a:latin typeface="Arial" charset="0"/>
              </a:rPr>
              <a:t>126</a:t>
            </a:r>
          </a:p>
        </p:txBody>
      </p:sp>
      <p:sp>
        <p:nvSpPr>
          <p:cNvPr id="54286" name="TextBox 4"/>
          <p:cNvSpPr txBox="1">
            <a:spLocks noChangeArrowheads="1"/>
          </p:cNvSpPr>
          <p:nvPr/>
        </p:nvSpPr>
        <p:spPr bwMode="auto">
          <a:xfrm>
            <a:off x="4079875" y="4586288"/>
            <a:ext cx="561975" cy="307975"/>
          </a:xfrm>
          <a:prstGeom prst="rect">
            <a:avLst/>
          </a:prstGeom>
          <a:noFill/>
          <a:ln w="9525">
            <a:noFill/>
            <a:miter lim="800000"/>
            <a:headEnd/>
            <a:tailEnd/>
          </a:ln>
        </p:spPr>
        <p:txBody>
          <a:bodyPr>
            <a:spAutoFit/>
          </a:bodyPr>
          <a:lstStyle/>
          <a:p>
            <a:pPr algn="ctr"/>
            <a:r>
              <a:rPr lang="ru-RU" altLang="ru-RU" sz="1400">
                <a:latin typeface="Arial" charset="0"/>
              </a:rPr>
              <a:t>431</a:t>
            </a:r>
          </a:p>
        </p:txBody>
      </p:sp>
      <p:sp>
        <p:nvSpPr>
          <p:cNvPr id="54287" name="TextBox 4"/>
          <p:cNvSpPr txBox="1">
            <a:spLocks noChangeArrowheads="1"/>
          </p:cNvSpPr>
          <p:nvPr/>
        </p:nvSpPr>
        <p:spPr bwMode="auto">
          <a:xfrm>
            <a:off x="3811588" y="4278313"/>
            <a:ext cx="615950" cy="307975"/>
          </a:xfrm>
          <a:prstGeom prst="rect">
            <a:avLst/>
          </a:prstGeom>
          <a:noFill/>
          <a:ln w="9525">
            <a:noFill/>
            <a:miter lim="800000"/>
            <a:headEnd/>
            <a:tailEnd/>
          </a:ln>
        </p:spPr>
        <p:txBody>
          <a:bodyPr>
            <a:spAutoFit/>
          </a:bodyPr>
          <a:lstStyle/>
          <a:p>
            <a:pPr algn="ctr"/>
            <a:r>
              <a:rPr lang="ru-RU" altLang="ru-RU" sz="1400">
                <a:latin typeface="Arial" charset="0"/>
              </a:rPr>
              <a:t>1935</a:t>
            </a:r>
          </a:p>
        </p:txBody>
      </p:sp>
      <p:sp>
        <p:nvSpPr>
          <p:cNvPr id="54288" name="TextBox 4"/>
          <p:cNvSpPr txBox="1">
            <a:spLocks noChangeArrowheads="1"/>
          </p:cNvSpPr>
          <p:nvPr/>
        </p:nvSpPr>
        <p:spPr bwMode="auto">
          <a:xfrm>
            <a:off x="4367213" y="4430713"/>
            <a:ext cx="563562" cy="306387"/>
          </a:xfrm>
          <a:prstGeom prst="rect">
            <a:avLst/>
          </a:prstGeom>
          <a:noFill/>
          <a:ln w="9525">
            <a:noFill/>
            <a:miter lim="800000"/>
            <a:headEnd/>
            <a:tailEnd/>
          </a:ln>
        </p:spPr>
        <p:txBody>
          <a:bodyPr>
            <a:spAutoFit/>
          </a:bodyPr>
          <a:lstStyle/>
          <a:p>
            <a:pPr algn="ctr"/>
            <a:r>
              <a:rPr lang="ru-RU" altLang="ru-RU" sz="1400">
                <a:latin typeface="Arial" charset="0"/>
              </a:rPr>
              <a:t>345</a:t>
            </a:r>
          </a:p>
        </p:txBody>
      </p:sp>
    </p:spTree>
  </p:cSld>
  <p:clrMapOvr>
    <a:masterClrMapping/>
  </p:clrMapOvr>
  <p:transition spd="slow" advTm="14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17410" name="TextBox 4"/>
          <p:cNvSpPr txBox="1">
            <a:spLocks noChangeArrowheads="1"/>
          </p:cNvSpPr>
          <p:nvPr/>
        </p:nvSpPr>
        <p:spPr bwMode="auto">
          <a:xfrm>
            <a:off x="900113" y="20638"/>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pic>
        <p:nvPicPr>
          <p:cNvPr id="17411" name="Picture 2" descr="http://www.nepsite.ru/upload/iblock/140/14014499413ed0e3cd10e1a70c9c4a40.jpg"/>
          <p:cNvPicPr>
            <a:picLocks noChangeAspect="1" noChangeArrowheads="1"/>
          </p:cNvPicPr>
          <p:nvPr/>
        </p:nvPicPr>
        <p:blipFill>
          <a:blip r:embed="rId3"/>
          <a:srcRect/>
          <a:stretch>
            <a:fillRect/>
          </a:stretch>
        </p:blipFill>
        <p:spPr bwMode="auto">
          <a:xfrm>
            <a:off x="239713" y="735013"/>
            <a:ext cx="4248150" cy="2832100"/>
          </a:xfrm>
          <a:prstGeom prst="rect">
            <a:avLst/>
          </a:prstGeom>
          <a:noFill/>
          <a:ln w="9525">
            <a:noFill/>
            <a:miter lim="800000"/>
            <a:headEnd/>
            <a:tailEnd/>
          </a:ln>
        </p:spPr>
      </p:pic>
      <p:sp>
        <p:nvSpPr>
          <p:cNvPr id="3" name="Прямоугольник 2"/>
          <p:cNvSpPr/>
          <p:nvPr/>
        </p:nvSpPr>
        <p:spPr>
          <a:xfrm>
            <a:off x="4537075" y="735013"/>
            <a:ext cx="4427538" cy="2862262"/>
          </a:xfrm>
          <a:prstGeom prst="rect">
            <a:avLst/>
          </a:prstGeom>
        </p:spPr>
        <p:txBody>
          <a:bodyPr>
            <a:spAutoFit/>
          </a:bodyPr>
          <a:lstStyle/>
          <a:p>
            <a:pPr eaLnBrk="0" hangingPunct="0">
              <a:defRPr/>
            </a:pPr>
            <a:r>
              <a:rPr lang="ru-RU" dirty="0"/>
              <a:t>Основными проблемами в модернизации коммунальной инфраструктуры являются:</a:t>
            </a:r>
          </a:p>
          <a:p>
            <a:pPr marL="285750" indent="-285750" eaLnBrk="0" hangingPunct="0">
              <a:buFontTx/>
              <a:buChar char="-"/>
              <a:defRPr/>
            </a:pPr>
            <a:r>
              <a:rPr lang="ru-RU" dirty="0"/>
              <a:t>Высокий износ основных фондов приводящих к убыткам и как следствие низкая эффективность работы муниципальных предприятий или их полная неэффективность;</a:t>
            </a:r>
          </a:p>
          <a:p>
            <a:pPr marL="285750" indent="-285750" eaLnBrk="0" hangingPunct="0">
              <a:buFontTx/>
              <a:buChar char="-"/>
              <a:defRPr/>
            </a:pPr>
            <a:r>
              <a:rPr lang="ru-RU" dirty="0"/>
              <a:t>большие капиталовложения необходимые на осуществление модернизации;</a:t>
            </a:r>
          </a:p>
        </p:txBody>
      </p:sp>
      <p:sp>
        <p:nvSpPr>
          <p:cNvPr id="12" name="Прямоугольник 11"/>
          <p:cNvSpPr/>
          <p:nvPr/>
        </p:nvSpPr>
        <p:spPr>
          <a:xfrm>
            <a:off x="60325" y="3578225"/>
            <a:ext cx="8856663" cy="2586038"/>
          </a:xfrm>
          <a:prstGeom prst="rect">
            <a:avLst/>
          </a:prstGeom>
        </p:spPr>
        <p:txBody>
          <a:bodyPr>
            <a:spAutoFit/>
          </a:bodyPr>
          <a:lstStyle/>
          <a:p>
            <a:pPr marL="285750" indent="-285750" eaLnBrk="0" hangingPunct="0">
              <a:buFontTx/>
              <a:buChar char="-"/>
              <a:defRPr/>
            </a:pPr>
            <a:r>
              <a:rPr lang="ru-RU" dirty="0"/>
              <a:t>отсутствие возможности получения заемных (кредитных) средств муниципальными  предприятиями Ульяновской области, ввиду отсутствия залогового имущества и  необеспеченностью финансирования модернизации бюджетами муниципальных образований; </a:t>
            </a:r>
          </a:p>
          <a:p>
            <a:pPr algn="ctr" eaLnBrk="0" hangingPunct="0">
              <a:defRPr/>
            </a:pPr>
            <a:r>
              <a:rPr lang="ru-RU" b="1" dirty="0"/>
              <a:t>Решение данных проблем осуществляется по 2 направлениям:</a:t>
            </a:r>
          </a:p>
          <a:p>
            <a:pPr marL="285750" indent="-285750" eaLnBrk="0" hangingPunct="0">
              <a:buFontTx/>
              <a:buChar char="-"/>
              <a:defRPr/>
            </a:pPr>
            <a:r>
              <a:rPr lang="ru-RU" dirty="0"/>
              <a:t>Программным методом, в рамках реализации государственной программы «Развитие жилищно-коммунального хозяйства и повышение энергетической эффективности в Ульяновской области» на 2014-2021 годы;</a:t>
            </a:r>
          </a:p>
          <a:p>
            <a:pPr marL="285750" indent="-285750" eaLnBrk="0" hangingPunct="0">
              <a:buFontTx/>
              <a:buChar char="-"/>
              <a:defRPr/>
            </a:pPr>
            <a:r>
              <a:rPr lang="ru-RU" dirty="0"/>
              <a:t>Привлечением частных инвестиций</a:t>
            </a:r>
          </a:p>
        </p:txBody>
      </p:sp>
    </p:spTree>
  </p:cSld>
  <p:clrMapOvr>
    <a:masterClrMapping/>
  </p:clrMapOvr>
  <p:transition spd="slow" advTm="1400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55298" name="TextBox 4"/>
          <p:cNvSpPr txBox="1">
            <a:spLocks noChangeArrowheads="1"/>
          </p:cNvSpPr>
          <p:nvPr/>
        </p:nvSpPr>
        <p:spPr bwMode="auto">
          <a:xfrm>
            <a:off x="895350" y="82550"/>
            <a:ext cx="8066088" cy="369888"/>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55299" name="TextBox 2"/>
          <p:cNvSpPr txBox="1">
            <a:spLocks noChangeArrowheads="1"/>
          </p:cNvSpPr>
          <p:nvPr/>
        </p:nvSpPr>
        <p:spPr bwMode="auto">
          <a:xfrm>
            <a:off x="119063" y="819150"/>
            <a:ext cx="8856662" cy="646113"/>
          </a:xfrm>
          <a:prstGeom prst="rect">
            <a:avLst/>
          </a:prstGeom>
          <a:noFill/>
          <a:ln w="9525">
            <a:noFill/>
            <a:miter lim="800000"/>
            <a:headEnd/>
            <a:tailEnd/>
          </a:ln>
        </p:spPr>
        <p:txBody>
          <a:bodyPr>
            <a:spAutoFit/>
          </a:bodyPr>
          <a:lstStyle/>
          <a:p>
            <a:pPr algn="ctr"/>
            <a:r>
              <a:rPr lang="ru-RU" altLang="ru-RU" b="1">
                <a:solidFill>
                  <a:schemeClr val="tx2"/>
                </a:solidFill>
                <a:latin typeface="Arial" charset="0"/>
              </a:rPr>
              <a:t>Об итогах реализации Государственной программы «Формирование комфортной городской среды»  Ульяновской области в 2018 году </a:t>
            </a:r>
          </a:p>
        </p:txBody>
      </p:sp>
      <p:sp>
        <p:nvSpPr>
          <p:cNvPr id="55300" name="Прямоугольник 5"/>
          <p:cNvSpPr>
            <a:spLocks noChangeArrowheads="1"/>
          </p:cNvSpPr>
          <p:nvPr/>
        </p:nvSpPr>
        <p:spPr bwMode="auto">
          <a:xfrm>
            <a:off x="4019550" y="1477963"/>
            <a:ext cx="4965700" cy="4708525"/>
          </a:xfrm>
          <a:prstGeom prst="rect">
            <a:avLst/>
          </a:prstGeom>
          <a:noFill/>
          <a:ln w="9525">
            <a:noFill/>
            <a:miter lim="800000"/>
            <a:headEnd/>
            <a:tailEnd/>
          </a:ln>
        </p:spPr>
        <p:txBody>
          <a:bodyPr>
            <a:spAutoFit/>
          </a:bodyPr>
          <a:lstStyle/>
          <a:p>
            <a:pPr algn="just"/>
            <a:r>
              <a:rPr lang="ru-RU" altLang="ru-RU" sz="1500">
                <a:solidFill>
                  <a:schemeClr val="tx2"/>
                </a:solidFill>
                <a:latin typeface="Arial" charset="0"/>
              </a:rPr>
              <a:t>По итогам 2018 года при софинансировании из средств федерального бюджета выполнено благоустройство 95 дворовых территорий, 16 общественных пространств (по 2  пространствам в 2019 году будут производиться работы второго этапа) в 7 муниципальных образованиях Ульяновской области. </a:t>
            </a:r>
          </a:p>
          <a:p>
            <a:pPr algn="just"/>
            <a:r>
              <a:rPr lang="ru-RU" altLang="ru-RU" sz="1500">
                <a:solidFill>
                  <a:schemeClr val="tx2"/>
                </a:solidFill>
                <a:latin typeface="Arial" charset="0"/>
              </a:rPr>
              <a:t>За счет областного бюджета проведено благоустройство в 17 муниципальных образованиях на 20 общественных территориях (парков – 11, площадей – 6, скверов – 3). Работы по благоустройству завершены в 4 муниципальных образованиях: Тереньгульский, Радищевский, Базарносызганский и Старомайнский районах, на 14 территориях реализован 1 этап. </a:t>
            </a:r>
          </a:p>
          <a:p>
            <a:pPr algn="just"/>
            <a:r>
              <a:rPr lang="ru-RU" altLang="ru-RU" sz="1500">
                <a:solidFill>
                  <a:schemeClr val="tx2"/>
                </a:solidFill>
                <a:latin typeface="Arial" charset="0"/>
              </a:rPr>
              <a:t>Также благоустройство выполнено в 61 ТОСе (13 дворовых территорий и 48 общественных пространств) в 17 муниципальных образованиях.</a:t>
            </a:r>
          </a:p>
          <a:p>
            <a:pPr algn="just"/>
            <a:r>
              <a:rPr lang="ru-RU" altLang="ru-RU" sz="1500">
                <a:solidFill>
                  <a:schemeClr val="tx2"/>
                </a:solidFill>
                <a:latin typeface="Arial" charset="0"/>
              </a:rPr>
              <a:t>Общая сумма вложений в благоустроительные работы составила 431,4 млн рублей.</a:t>
            </a:r>
          </a:p>
        </p:txBody>
      </p:sp>
      <p:pic>
        <p:nvPicPr>
          <p:cNvPr id="55301" name="Picture 8" descr="C:\Users\user\Downloads\Инзе проект на конкурс мал городов\графический_материал_Инза\основные_изображения\image_4_Inza_Ulyanovsk region.jpg"/>
          <p:cNvPicPr>
            <a:picLocks noChangeAspect="1" noChangeArrowheads="1"/>
          </p:cNvPicPr>
          <p:nvPr/>
        </p:nvPicPr>
        <p:blipFill>
          <a:blip r:embed="rId3"/>
          <a:srcRect l="15198" t="17561" r="13417" b="17561"/>
          <a:stretch>
            <a:fillRect/>
          </a:stretch>
        </p:blipFill>
        <p:spPr bwMode="auto">
          <a:xfrm>
            <a:off x="107950" y="1465263"/>
            <a:ext cx="3887788" cy="2366962"/>
          </a:xfrm>
          <a:prstGeom prst="rect">
            <a:avLst/>
          </a:prstGeom>
          <a:noFill/>
          <a:ln w="9525">
            <a:noFill/>
            <a:miter lim="800000"/>
            <a:headEnd/>
            <a:tailEnd/>
          </a:ln>
        </p:spPr>
      </p:pic>
      <p:pic>
        <p:nvPicPr>
          <p:cNvPr id="55302" name="Picture 5" descr="C:\Users\user\Downloads\275. Сенгилей\том1\image_6_Sengiley_Ulyanovsk region.jpg"/>
          <p:cNvPicPr>
            <a:picLocks noChangeAspect="1" noChangeArrowheads="1"/>
          </p:cNvPicPr>
          <p:nvPr/>
        </p:nvPicPr>
        <p:blipFill>
          <a:blip r:embed="rId4"/>
          <a:srcRect t="15157" b="20197"/>
          <a:stretch>
            <a:fillRect/>
          </a:stretch>
        </p:blipFill>
        <p:spPr bwMode="auto">
          <a:xfrm>
            <a:off x="107950" y="3806825"/>
            <a:ext cx="3887788" cy="2513013"/>
          </a:xfrm>
          <a:prstGeom prst="rect">
            <a:avLst/>
          </a:prstGeom>
          <a:noFill/>
          <a:ln w="9525">
            <a:noFill/>
            <a:miter lim="800000"/>
            <a:headEnd/>
            <a:tailEnd/>
          </a:ln>
        </p:spPr>
      </p:pic>
    </p:spTree>
  </p:cSld>
  <p:clrMapOvr>
    <a:masterClrMapping/>
  </p:clrMapOvr>
  <p:transition spd="slow" advTm="140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descr="C:\Users\Эльза\Desktop\rezul-tat.jpg"/>
          <p:cNvPicPr>
            <a:picLocks noChangeAspect="1" noChangeArrowheads="1"/>
          </p:cNvPicPr>
          <p:nvPr/>
        </p:nvPicPr>
        <p:blipFill>
          <a:blip r:embed="rId2"/>
          <a:srcRect l="13133" r="1704"/>
          <a:stretch>
            <a:fillRect/>
          </a:stretch>
        </p:blipFill>
        <p:spPr bwMode="auto">
          <a:xfrm>
            <a:off x="0" y="765175"/>
            <a:ext cx="9144000" cy="5548313"/>
          </a:xfrm>
          <a:prstGeom prst="rect">
            <a:avLst/>
          </a:prstGeom>
          <a:noFill/>
          <a:ln w="9525">
            <a:noFill/>
            <a:miter lim="800000"/>
            <a:headEnd/>
            <a:tailEnd/>
          </a:ln>
        </p:spPr>
      </p:pic>
      <p:sp>
        <p:nvSpPr>
          <p:cNvPr id="56322" name="Прямоугольник 1"/>
          <p:cNvSpPr>
            <a:spLocks noChangeArrowheads="1"/>
          </p:cNvSpPr>
          <p:nvPr/>
        </p:nvSpPr>
        <p:spPr bwMode="auto">
          <a:xfrm>
            <a:off x="684213" y="171450"/>
            <a:ext cx="8351837" cy="366713"/>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p>
        </p:txBody>
      </p:sp>
      <p:sp>
        <p:nvSpPr>
          <p:cNvPr id="56323"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16" name="CustomShape 1"/>
          <p:cNvSpPr/>
          <p:nvPr/>
        </p:nvSpPr>
        <p:spPr>
          <a:xfrm>
            <a:off x="2700338" y="2051050"/>
            <a:ext cx="3743325" cy="431800"/>
          </a:xfrm>
          <a:prstGeom prst="rect">
            <a:avLst/>
          </a:prstGeom>
          <a:solidFill>
            <a:schemeClr val="tx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eaLnBrk="0" fontAlgn="auto" hangingPunct="0">
              <a:spcBef>
                <a:spcPts val="0"/>
              </a:spcBef>
              <a:spcAft>
                <a:spcPts val="0"/>
              </a:spcAft>
              <a:defRPr/>
            </a:pPr>
            <a:r>
              <a:rPr lang="ru-RU" sz="2400" b="1" spc="-1" dirty="0">
                <a:uFill>
                  <a:solidFill>
                    <a:srgbClr val="FFFFFF"/>
                  </a:solidFill>
                </a:uFill>
              </a:rPr>
              <a:t>Число участников 2017 год</a:t>
            </a:r>
            <a:endParaRPr lang="ru-RU" spc="-1" dirty="0">
              <a:uFill>
                <a:solidFill>
                  <a:srgbClr val="FFFFFF"/>
                </a:solidFill>
              </a:uFill>
              <a:latin typeface="Arial"/>
            </a:endParaRPr>
          </a:p>
        </p:txBody>
      </p:sp>
      <p:sp>
        <p:nvSpPr>
          <p:cNvPr id="20" name="CustomShape 6"/>
          <p:cNvSpPr/>
          <p:nvPr/>
        </p:nvSpPr>
        <p:spPr>
          <a:xfrm>
            <a:off x="539750" y="974725"/>
            <a:ext cx="3887788" cy="7207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eaLnBrk="0" fontAlgn="auto" hangingPunct="0">
              <a:spcBef>
                <a:spcPts val="0"/>
              </a:spcBef>
              <a:spcAft>
                <a:spcPts val="0"/>
              </a:spcAft>
              <a:defRPr/>
            </a:pPr>
            <a:r>
              <a:rPr lang="ru-RU" sz="2400" b="1" spc="-1" dirty="0">
                <a:uFill>
                  <a:solidFill>
                    <a:srgbClr val="FFFFFF"/>
                  </a:solidFill>
                </a:uFill>
              </a:rPr>
              <a:t>Российская Федерация</a:t>
            </a:r>
          </a:p>
          <a:p>
            <a:pPr eaLnBrk="0" fontAlgn="auto" hangingPunct="0">
              <a:spcBef>
                <a:spcPts val="0"/>
              </a:spcBef>
              <a:spcAft>
                <a:spcPts val="0"/>
              </a:spcAft>
              <a:defRPr/>
            </a:pPr>
            <a:endParaRPr lang="ru-RU" spc="-1" dirty="0">
              <a:solidFill>
                <a:srgbClr val="000000"/>
              </a:solidFill>
              <a:uFill>
                <a:solidFill>
                  <a:srgbClr val="FFFFFF"/>
                </a:solidFill>
              </a:uFill>
              <a:latin typeface="Arial"/>
            </a:endParaRPr>
          </a:p>
        </p:txBody>
      </p:sp>
      <p:sp>
        <p:nvSpPr>
          <p:cNvPr id="22" name="CustomShape 6"/>
          <p:cNvSpPr/>
          <p:nvPr/>
        </p:nvSpPr>
        <p:spPr>
          <a:xfrm>
            <a:off x="4787900" y="954088"/>
            <a:ext cx="3887788" cy="7207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eaLnBrk="0" fontAlgn="auto" hangingPunct="0">
              <a:spcBef>
                <a:spcPts val="0"/>
              </a:spcBef>
              <a:spcAft>
                <a:spcPts val="0"/>
              </a:spcAft>
              <a:defRPr/>
            </a:pPr>
            <a:r>
              <a:rPr lang="ru-RU" sz="2400" b="1" spc="-1" dirty="0">
                <a:uFill>
                  <a:solidFill>
                    <a:srgbClr val="FFFFFF"/>
                  </a:solidFill>
                </a:uFill>
              </a:rPr>
              <a:t>Ульяновская область</a:t>
            </a:r>
          </a:p>
          <a:p>
            <a:pPr eaLnBrk="0" fontAlgn="auto" hangingPunct="0">
              <a:spcBef>
                <a:spcPts val="0"/>
              </a:spcBef>
              <a:spcAft>
                <a:spcPts val="0"/>
              </a:spcAft>
              <a:defRPr/>
            </a:pPr>
            <a:endParaRPr lang="ru-RU" spc="-1" dirty="0">
              <a:solidFill>
                <a:srgbClr val="000000"/>
              </a:solidFill>
              <a:uFill>
                <a:solidFill>
                  <a:srgbClr val="FFFFFF"/>
                </a:solidFill>
              </a:uFill>
              <a:latin typeface="Arial"/>
            </a:endParaRPr>
          </a:p>
        </p:txBody>
      </p:sp>
      <p:sp>
        <p:nvSpPr>
          <p:cNvPr id="23" name="Прямоугольник 22"/>
          <p:cNvSpPr/>
          <p:nvPr/>
        </p:nvSpPr>
        <p:spPr>
          <a:xfrm>
            <a:off x="901700" y="2566988"/>
            <a:ext cx="3030538" cy="984250"/>
          </a:xfrm>
          <a:prstGeom prst="rect">
            <a:avLst/>
          </a:prstGeom>
          <a:solidFill>
            <a:schemeClr val="bg1">
              <a:lumMod val="95000"/>
            </a:schemeClr>
          </a:solidFill>
        </p:spPr>
        <p:txBody>
          <a:bodyPr wrap="none">
            <a:spAutoFit/>
          </a:bodyPr>
          <a:lstStyle/>
          <a:p>
            <a:pPr algn="ctr" eaLnBrk="0" fontAlgn="auto" hangingPunct="0">
              <a:spcBef>
                <a:spcPts val="0"/>
              </a:spcBef>
              <a:spcAft>
                <a:spcPts val="0"/>
              </a:spcAft>
              <a:defRPr/>
            </a:pPr>
            <a:r>
              <a:rPr lang="ru-RU" sz="4000" b="1" spc="-1" dirty="0">
                <a:solidFill>
                  <a:schemeClr val="tx2"/>
                </a:solidFill>
                <a:uFill>
                  <a:solidFill>
                    <a:srgbClr val="FFFFFF"/>
                  </a:solidFill>
                </a:uFill>
                <a:latin typeface="+mn-lt"/>
                <a:cs typeface="+mn-cs"/>
              </a:rPr>
              <a:t>1652 </a:t>
            </a:r>
            <a:r>
              <a:rPr lang="ru-RU" b="1" spc="-1" dirty="0">
                <a:solidFill>
                  <a:schemeClr val="tx2"/>
                </a:solidFill>
                <a:uFill>
                  <a:solidFill>
                    <a:srgbClr val="FFFFFF"/>
                  </a:solidFill>
                </a:uFill>
                <a:latin typeface="+mn-lt"/>
                <a:cs typeface="+mn-cs"/>
              </a:rPr>
              <a:t>Муниципальных</a:t>
            </a:r>
          </a:p>
          <a:p>
            <a:pPr algn="ctr" eaLnBrk="0" fontAlgn="auto" hangingPunct="0">
              <a:spcBef>
                <a:spcPts val="0"/>
              </a:spcBef>
              <a:spcAft>
                <a:spcPts val="0"/>
              </a:spcAft>
              <a:defRPr/>
            </a:pPr>
            <a:r>
              <a:rPr lang="ru-RU" b="1" spc="-1" dirty="0">
                <a:solidFill>
                  <a:schemeClr val="tx2"/>
                </a:solidFill>
                <a:uFill>
                  <a:solidFill>
                    <a:srgbClr val="FFFFFF"/>
                  </a:solidFill>
                </a:uFill>
                <a:latin typeface="Arial"/>
                <a:cs typeface="+mn-cs"/>
              </a:rPr>
              <a:t>образования</a:t>
            </a:r>
            <a:endParaRPr lang="ru-RU" spc="-1" dirty="0">
              <a:solidFill>
                <a:schemeClr val="tx2"/>
              </a:solidFill>
              <a:uFill>
                <a:solidFill>
                  <a:srgbClr val="FFFFFF"/>
                </a:solidFill>
              </a:uFill>
              <a:latin typeface="Arial"/>
              <a:cs typeface="+mn-cs"/>
            </a:endParaRPr>
          </a:p>
        </p:txBody>
      </p:sp>
      <p:sp>
        <p:nvSpPr>
          <p:cNvPr id="24" name="Прямоугольник 23"/>
          <p:cNvSpPr/>
          <p:nvPr/>
        </p:nvSpPr>
        <p:spPr>
          <a:xfrm>
            <a:off x="5567363" y="2566988"/>
            <a:ext cx="2511425" cy="984250"/>
          </a:xfrm>
          <a:prstGeom prst="rect">
            <a:avLst/>
          </a:prstGeom>
          <a:solidFill>
            <a:schemeClr val="bg1">
              <a:lumMod val="95000"/>
            </a:schemeClr>
          </a:solidFill>
        </p:spPr>
        <p:txBody>
          <a:bodyPr>
            <a:spAutoFit/>
          </a:bodyPr>
          <a:lstStyle/>
          <a:p>
            <a:pPr algn="ctr" eaLnBrk="0" fontAlgn="auto" hangingPunct="0">
              <a:spcBef>
                <a:spcPts val="0"/>
              </a:spcBef>
              <a:spcAft>
                <a:spcPts val="0"/>
              </a:spcAft>
              <a:defRPr/>
            </a:pPr>
            <a:r>
              <a:rPr lang="ru-RU" sz="4000" b="1" spc="-1" dirty="0">
                <a:solidFill>
                  <a:schemeClr val="tx2"/>
                </a:solidFill>
                <a:uFill>
                  <a:solidFill>
                    <a:srgbClr val="FFFFFF"/>
                  </a:solidFill>
                </a:uFill>
                <a:latin typeface="+mn-lt"/>
                <a:cs typeface="+mn-cs"/>
              </a:rPr>
              <a:t>7 </a:t>
            </a:r>
            <a:r>
              <a:rPr lang="ru-RU" b="1" spc="-1" dirty="0">
                <a:solidFill>
                  <a:schemeClr val="tx2"/>
                </a:solidFill>
                <a:uFill>
                  <a:solidFill>
                    <a:srgbClr val="FFFFFF"/>
                  </a:solidFill>
                </a:uFill>
                <a:latin typeface="+mn-lt"/>
                <a:cs typeface="+mn-cs"/>
              </a:rPr>
              <a:t>Муниципальных</a:t>
            </a:r>
          </a:p>
          <a:p>
            <a:pPr algn="ctr" eaLnBrk="0" fontAlgn="auto" hangingPunct="0">
              <a:spcBef>
                <a:spcPts val="0"/>
              </a:spcBef>
              <a:spcAft>
                <a:spcPts val="0"/>
              </a:spcAft>
              <a:defRPr/>
            </a:pPr>
            <a:r>
              <a:rPr lang="ru-RU" b="1" spc="-1" dirty="0">
                <a:solidFill>
                  <a:schemeClr val="tx2"/>
                </a:solidFill>
                <a:uFill>
                  <a:solidFill>
                    <a:srgbClr val="FFFFFF"/>
                  </a:solidFill>
                </a:uFill>
                <a:latin typeface="Arial"/>
                <a:cs typeface="+mn-cs"/>
              </a:rPr>
              <a:t>образований</a:t>
            </a:r>
            <a:endParaRPr lang="ru-RU" spc="-1" dirty="0">
              <a:solidFill>
                <a:schemeClr val="tx2"/>
              </a:solidFill>
              <a:uFill>
                <a:solidFill>
                  <a:srgbClr val="FFFFFF"/>
                </a:solidFill>
              </a:uFill>
              <a:latin typeface="Arial"/>
              <a:cs typeface="+mn-cs"/>
            </a:endParaRPr>
          </a:p>
        </p:txBody>
      </p:sp>
      <p:sp>
        <p:nvSpPr>
          <p:cNvPr id="25" name="Line 5"/>
          <p:cNvSpPr/>
          <p:nvPr/>
        </p:nvSpPr>
        <p:spPr>
          <a:xfrm flipH="1" flipV="1">
            <a:off x="4633913" y="2974975"/>
            <a:ext cx="0" cy="625475"/>
          </a:xfrm>
          <a:prstGeom prst="line">
            <a:avLst/>
          </a:prstGeom>
          <a:ln w="19080">
            <a:solidFill>
              <a:schemeClr val="accent1"/>
            </a:solidFill>
            <a:round/>
          </a:ln>
        </p:spPr>
        <p:style>
          <a:lnRef idx="0">
            <a:scrgbClr r="0" g="0" b="0"/>
          </a:lnRef>
          <a:fillRef idx="0">
            <a:scrgbClr r="0" g="0" b="0"/>
          </a:fillRef>
          <a:effectRef idx="0">
            <a:scrgbClr r="0" g="0" b="0"/>
          </a:effectRef>
          <a:fontRef idx="minor"/>
        </p:style>
      </p:sp>
      <p:sp>
        <p:nvSpPr>
          <p:cNvPr id="26" name="Line 5"/>
          <p:cNvSpPr/>
          <p:nvPr/>
        </p:nvSpPr>
        <p:spPr>
          <a:xfrm flipH="1" flipV="1">
            <a:off x="4643438" y="4437063"/>
            <a:ext cx="0" cy="1223962"/>
          </a:xfrm>
          <a:prstGeom prst="line">
            <a:avLst/>
          </a:prstGeom>
          <a:ln w="19080">
            <a:solidFill>
              <a:schemeClr val="accent1"/>
            </a:solidFill>
            <a:round/>
          </a:ln>
        </p:spPr>
        <p:style>
          <a:lnRef idx="0">
            <a:scrgbClr r="0" g="0" b="0"/>
          </a:lnRef>
          <a:fillRef idx="0">
            <a:scrgbClr r="0" g="0" b="0"/>
          </a:fillRef>
          <a:effectRef idx="0">
            <a:scrgbClr r="0" g="0" b="0"/>
          </a:effectRef>
          <a:fontRef idx="minor"/>
        </p:style>
      </p:sp>
      <p:sp>
        <p:nvSpPr>
          <p:cNvPr id="28" name="Прямоугольник 27"/>
          <p:cNvSpPr/>
          <p:nvPr/>
        </p:nvSpPr>
        <p:spPr>
          <a:xfrm>
            <a:off x="901700" y="4292600"/>
            <a:ext cx="3030538" cy="985838"/>
          </a:xfrm>
          <a:prstGeom prst="rect">
            <a:avLst/>
          </a:prstGeom>
          <a:solidFill>
            <a:schemeClr val="bg1">
              <a:lumMod val="95000"/>
            </a:schemeClr>
          </a:solidFill>
        </p:spPr>
        <p:txBody>
          <a:bodyPr>
            <a:spAutoFit/>
          </a:bodyPr>
          <a:lstStyle/>
          <a:p>
            <a:pPr algn="ctr" eaLnBrk="0" fontAlgn="auto" hangingPunct="0">
              <a:spcBef>
                <a:spcPts val="0"/>
              </a:spcBef>
              <a:spcAft>
                <a:spcPts val="0"/>
              </a:spcAft>
              <a:defRPr/>
            </a:pPr>
            <a:r>
              <a:rPr lang="ru-RU" sz="4000" b="1" spc="-1" dirty="0">
                <a:solidFill>
                  <a:schemeClr val="tx2"/>
                </a:solidFill>
                <a:uFill>
                  <a:solidFill>
                    <a:srgbClr val="FFFFFF"/>
                  </a:solidFill>
                </a:uFill>
                <a:latin typeface="+mn-lt"/>
                <a:cs typeface="+mn-cs"/>
              </a:rPr>
              <a:t>3002 </a:t>
            </a:r>
            <a:r>
              <a:rPr lang="ru-RU" b="1" spc="-1" dirty="0">
                <a:solidFill>
                  <a:schemeClr val="tx2"/>
                </a:solidFill>
                <a:uFill>
                  <a:solidFill>
                    <a:srgbClr val="FFFFFF"/>
                  </a:solidFill>
                </a:uFill>
                <a:latin typeface="+mn-lt"/>
                <a:cs typeface="+mn-cs"/>
              </a:rPr>
              <a:t>Муниципальных</a:t>
            </a:r>
          </a:p>
          <a:p>
            <a:pPr algn="ctr" eaLnBrk="0" fontAlgn="auto" hangingPunct="0">
              <a:spcBef>
                <a:spcPts val="0"/>
              </a:spcBef>
              <a:spcAft>
                <a:spcPts val="0"/>
              </a:spcAft>
              <a:defRPr/>
            </a:pPr>
            <a:r>
              <a:rPr lang="ru-RU" b="1" spc="-1" dirty="0">
                <a:solidFill>
                  <a:schemeClr val="tx2"/>
                </a:solidFill>
                <a:uFill>
                  <a:solidFill>
                    <a:srgbClr val="FFFFFF"/>
                  </a:solidFill>
                </a:uFill>
                <a:latin typeface="Arial"/>
                <a:cs typeface="+mn-cs"/>
              </a:rPr>
              <a:t>образования</a:t>
            </a:r>
            <a:endParaRPr lang="ru-RU" spc="-1" dirty="0">
              <a:solidFill>
                <a:schemeClr val="tx2"/>
              </a:solidFill>
              <a:uFill>
                <a:solidFill>
                  <a:srgbClr val="FFFFFF"/>
                </a:solidFill>
              </a:uFill>
              <a:latin typeface="Arial"/>
              <a:cs typeface="+mn-cs"/>
            </a:endParaRPr>
          </a:p>
        </p:txBody>
      </p:sp>
      <p:sp>
        <p:nvSpPr>
          <p:cNvPr id="29" name="Прямоугольник 28"/>
          <p:cNvSpPr/>
          <p:nvPr/>
        </p:nvSpPr>
        <p:spPr>
          <a:xfrm>
            <a:off x="5567363" y="4292600"/>
            <a:ext cx="2511425" cy="985838"/>
          </a:xfrm>
          <a:prstGeom prst="rect">
            <a:avLst/>
          </a:prstGeom>
          <a:solidFill>
            <a:schemeClr val="bg1">
              <a:lumMod val="95000"/>
            </a:schemeClr>
          </a:solidFill>
        </p:spPr>
        <p:txBody>
          <a:bodyPr wrap="none">
            <a:spAutoFit/>
          </a:bodyPr>
          <a:lstStyle/>
          <a:p>
            <a:pPr algn="ctr" eaLnBrk="0" fontAlgn="auto" hangingPunct="0">
              <a:spcBef>
                <a:spcPts val="0"/>
              </a:spcBef>
              <a:spcAft>
                <a:spcPts val="0"/>
              </a:spcAft>
              <a:defRPr/>
            </a:pPr>
            <a:r>
              <a:rPr lang="ru-RU" sz="4000" b="1" spc="-1" dirty="0">
                <a:solidFill>
                  <a:schemeClr val="tx2"/>
                </a:solidFill>
                <a:uFill>
                  <a:solidFill>
                    <a:srgbClr val="FFFFFF"/>
                  </a:solidFill>
                </a:uFill>
                <a:latin typeface="+mn-lt"/>
                <a:cs typeface="+mn-cs"/>
              </a:rPr>
              <a:t>24 </a:t>
            </a:r>
            <a:r>
              <a:rPr lang="ru-RU" b="1" spc="-1" dirty="0">
                <a:solidFill>
                  <a:schemeClr val="tx2"/>
                </a:solidFill>
                <a:uFill>
                  <a:solidFill>
                    <a:srgbClr val="FFFFFF"/>
                  </a:solidFill>
                </a:uFill>
                <a:latin typeface="+mn-lt"/>
                <a:cs typeface="+mn-cs"/>
              </a:rPr>
              <a:t>Муниципальных</a:t>
            </a:r>
          </a:p>
          <a:p>
            <a:pPr algn="ctr" eaLnBrk="0" fontAlgn="auto" hangingPunct="0">
              <a:spcBef>
                <a:spcPts val="0"/>
              </a:spcBef>
              <a:spcAft>
                <a:spcPts val="0"/>
              </a:spcAft>
              <a:defRPr/>
            </a:pPr>
            <a:r>
              <a:rPr lang="ru-RU" b="1" spc="-1" dirty="0">
                <a:solidFill>
                  <a:schemeClr val="tx2"/>
                </a:solidFill>
                <a:uFill>
                  <a:solidFill>
                    <a:srgbClr val="FFFFFF"/>
                  </a:solidFill>
                </a:uFill>
                <a:latin typeface="Arial"/>
                <a:cs typeface="+mn-cs"/>
              </a:rPr>
              <a:t>образования</a:t>
            </a:r>
            <a:endParaRPr lang="ru-RU" spc="-1" dirty="0">
              <a:solidFill>
                <a:schemeClr val="tx2"/>
              </a:solidFill>
              <a:uFill>
                <a:solidFill>
                  <a:srgbClr val="FFFFFF"/>
                </a:solidFill>
              </a:uFill>
              <a:latin typeface="Arial"/>
              <a:cs typeface="+mn-cs"/>
            </a:endParaRPr>
          </a:p>
        </p:txBody>
      </p:sp>
      <p:sp>
        <p:nvSpPr>
          <p:cNvPr id="30" name="Прямоугольник 29"/>
          <p:cNvSpPr/>
          <p:nvPr/>
        </p:nvSpPr>
        <p:spPr>
          <a:xfrm>
            <a:off x="1403350" y="5505450"/>
            <a:ext cx="1957388" cy="646113"/>
          </a:xfrm>
          <a:prstGeom prst="rect">
            <a:avLst/>
          </a:prstGeom>
        </p:spPr>
        <p:txBody>
          <a:bodyPr wrap="none">
            <a:spAutoFit/>
          </a:bodyPr>
          <a:lstStyle/>
          <a:p>
            <a:pPr eaLnBrk="0" fontAlgn="auto" hangingPunct="0">
              <a:spcBef>
                <a:spcPts val="0"/>
              </a:spcBef>
              <a:spcAft>
                <a:spcPts val="0"/>
              </a:spcAft>
              <a:defRPr/>
            </a:pPr>
            <a:r>
              <a:rPr lang="ru-RU" sz="1400" b="1" spc="-1" dirty="0">
                <a:solidFill>
                  <a:srgbClr val="C00000"/>
                </a:solidFill>
                <a:uFill>
                  <a:solidFill>
                    <a:srgbClr val="FFFFFF"/>
                  </a:solidFill>
                </a:uFill>
                <a:latin typeface="+mn-lt"/>
                <a:cs typeface="+mn-cs"/>
              </a:rPr>
              <a:t>Увеличение в </a:t>
            </a:r>
            <a:r>
              <a:rPr lang="ru-RU" sz="3600" b="1" spc="-1" dirty="0">
                <a:solidFill>
                  <a:srgbClr val="C00000"/>
                </a:solidFill>
                <a:uFill>
                  <a:solidFill>
                    <a:srgbClr val="FFFFFF"/>
                  </a:solidFill>
                </a:uFill>
                <a:latin typeface="+mn-lt"/>
                <a:cs typeface="+mn-cs"/>
              </a:rPr>
              <a:t>2</a:t>
            </a:r>
            <a:r>
              <a:rPr lang="ru-RU" sz="1400" b="1" spc="-1" dirty="0">
                <a:solidFill>
                  <a:srgbClr val="C00000"/>
                </a:solidFill>
                <a:uFill>
                  <a:solidFill>
                    <a:srgbClr val="FFFFFF"/>
                  </a:solidFill>
                </a:uFill>
                <a:latin typeface="+mn-lt"/>
                <a:cs typeface="+mn-cs"/>
              </a:rPr>
              <a:t> раза</a:t>
            </a:r>
            <a:endParaRPr lang="ru-RU" sz="1400" dirty="0">
              <a:solidFill>
                <a:srgbClr val="C00000"/>
              </a:solidFill>
              <a:latin typeface="+mn-lt"/>
              <a:cs typeface="+mn-cs"/>
            </a:endParaRPr>
          </a:p>
        </p:txBody>
      </p:sp>
      <p:sp>
        <p:nvSpPr>
          <p:cNvPr id="31" name="Прямоугольник 30"/>
          <p:cNvSpPr/>
          <p:nvPr/>
        </p:nvSpPr>
        <p:spPr>
          <a:xfrm>
            <a:off x="5867400" y="5516563"/>
            <a:ext cx="1957388" cy="647700"/>
          </a:xfrm>
          <a:prstGeom prst="rect">
            <a:avLst/>
          </a:prstGeom>
        </p:spPr>
        <p:txBody>
          <a:bodyPr wrap="none">
            <a:spAutoFit/>
          </a:bodyPr>
          <a:lstStyle/>
          <a:p>
            <a:pPr eaLnBrk="0" fontAlgn="auto" hangingPunct="0">
              <a:spcBef>
                <a:spcPts val="0"/>
              </a:spcBef>
              <a:spcAft>
                <a:spcPts val="0"/>
              </a:spcAft>
              <a:defRPr/>
            </a:pPr>
            <a:r>
              <a:rPr lang="ru-RU" sz="1400" b="1" spc="-1" dirty="0">
                <a:solidFill>
                  <a:srgbClr val="C00000"/>
                </a:solidFill>
                <a:uFill>
                  <a:solidFill>
                    <a:srgbClr val="FFFFFF"/>
                  </a:solidFill>
                </a:uFill>
                <a:latin typeface="+mn-lt"/>
                <a:cs typeface="+mn-cs"/>
              </a:rPr>
              <a:t>Увеличение в </a:t>
            </a:r>
            <a:r>
              <a:rPr lang="ru-RU" sz="3600" b="1" spc="-1" dirty="0">
                <a:solidFill>
                  <a:srgbClr val="C00000"/>
                </a:solidFill>
                <a:uFill>
                  <a:solidFill>
                    <a:srgbClr val="FFFFFF"/>
                  </a:solidFill>
                </a:uFill>
                <a:latin typeface="+mn-lt"/>
                <a:cs typeface="+mn-cs"/>
              </a:rPr>
              <a:t>3</a:t>
            </a:r>
            <a:r>
              <a:rPr lang="ru-RU" sz="1400" b="1" spc="-1" dirty="0">
                <a:solidFill>
                  <a:srgbClr val="C00000"/>
                </a:solidFill>
                <a:uFill>
                  <a:solidFill>
                    <a:srgbClr val="FFFFFF"/>
                  </a:solidFill>
                </a:uFill>
                <a:latin typeface="+mn-lt"/>
                <a:cs typeface="+mn-cs"/>
              </a:rPr>
              <a:t> раза</a:t>
            </a:r>
            <a:endParaRPr lang="ru-RU" sz="1400" dirty="0">
              <a:solidFill>
                <a:srgbClr val="C00000"/>
              </a:solidFill>
              <a:latin typeface="+mn-lt"/>
              <a:cs typeface="+mn-cs"/>
            </a:endParaRPr>
          </a:p>
        </p:txBody>
      </p:sp>
      <p:pic>
        <p:nvPicPr>
          <p:cNvPr id="56335" name="Picture 2"/>
          <p:cNvPicPr>
            <a:picLocks noChangeAspect="1" noChangeArrowheads="1"/>
          </p:cNvPicPr>
          <p:nvPr/>
        </p:nvPicPr>
        <p:blipFill>
          <a:blip r:embed="rId3"/>
          <a:srcRect/>
          <a:stretch>
            <a:fillRect/>
          </a:stretch>
        </p:blipFill>
        <p:spPr bwMode="auto">
          <a:xfrm>
            <a:off x="4624388" y="1033463"/>
            <a:ext cx="19050" cy="633412"/>
          </a:xfrm>
          <a:prstGeom prst="rect">
            <a:avLst/>
          </a:prstGeom>
          <a:noFill/>
          <a:ln w="9525">
            <a:noFill/>
            <a:miter lim="800000"/>
            <a:headEnd/>
            <a:tailEnd/>
          </a:ln>
        </p:spPr>
      </p:pic>
      <p:sp>
        <p:nvSpPr>
          <p:cNvPr id="19" name="CustomShape 1"/>
          <p:cNvSpPr/>
          <p:nvPr/>
        </p:nvSpPr>
        <p:spPr>
          <a:xfrm>
            <a:off x="2700338" y="3860800"/>
            <a:ext cx="3743325" cy="431800"/>
          </a:xfrm>
          <a:prstGeom prst="rect">
            <a:avLst/>
          </a:prstGeom>
          <a:solidFill>
            <a:schemeClr val="tx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eaLnBrk="0" fontAlgn="auto" hangingPunct="0">
              <a:spcBef>
                <a:spcPts val="0"/>
              </a:spcBef>
              <a:spcAft>
                <a:spcPts val="0"/>
              </a:spcAft>
              <a:defRPr/>
            </a:pPr>
            <a:r>
              <a:rPr lang="ru-RU" sz="2400" b="1" spc="-1" dirty="0">
                <a:uFill>
                  <a:solidFill>
                    <a:srgbClr val="FFFFFF"/>
                  </a:solidFill>
                </a:uFill>
              </a:rPr>
              <a:t>Число участников 201</a:t>
            </a:r>
            <a:r>
              <a:rPr lang="en-US" sz="2400" b="1" spc="-1" dirty="0">
                <a:uFill>
                  <a:solidFill>
                    <a:srgbClr val="FFFFFF"/>
                  </a:solidFill>
                </a:uFill>
              </a:rPr>
              <a:t>8</a:t>
            </a:r>
            <a:r>
              <a:rPr lang="ru-RU" sz="2400" b="1" spc="-1" dirty="0">
                <a:uFill>
                  <a:solidFill>
                    <a:srgbClr val="FFFFFF"/>
                  </a:solidFill>
                </a:uFill>
              </a:rPr>
              <a:t> год</a:t>
            </a:r>
            <a:endParaRPr lang="ru-RU" spc="-1" dirty="0">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2" descr="C:\Users\Эльза\Desktop\rezul-tat.jpg"/>
          <p:cNvPicPr>
            <a:picLocks noChangeAspect="1" noChangeArrowheads="1"/>
          </p:cNvPicPr>
          <p:nvPr/>
        </p:nvPicPr>
        <p:blipFill>
          <a:blip r:embed="rId3"/>
          <a:srcRect r="10652"/>
          <a:stretch>
            <a:fillRect/>
          </a:stretch>
        </p:blipFill>
        <p:spPr bwMode="auto">
          <a:xfrm>
            <a:off x="0" y="865188"/>
            <a:ext cx="9144000" cy="5443537"/>
          </a:xfrm>
          <a:prstGeom prst="rect">
            <a:avLst/>
          </a:prstGeom>
          <a:noFill/>
          <a:ln w="9525">
            <a:noFill/>
            <a:miter lim="800000"/>
            <a:headEnd/>
            <a:tailEnd/>
          </a:ln>
        </p:spPr>
      </p:pic>
      <p:sp>
        <p:nvSpPr>
          <p:cNvPr id="57351" name="Прямоугольник 1"/>
          <p:cNvSpPr>
            <a:spLocks noChangeArrowheads="1"/>
          </p:cNvSpPr>
          <p:nvPr/>
        </p:nvSpPr>
        <p:spPr bwMode="auto">
          <a:xfrm>
            <a:off x="684213" y="171450"/>
            <a:ext cx="8351837" cy="366713"/>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p>
        </p:txBody>
      </p:sp>
      <p:sp>
        <p:nvSpPr>
          <p:cNvPr id="57352"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16" name="CustomShape 1"/>
          <p:cNvSpPr/>
          <p:nvPr/>
        </p:nvSpPr>
        <p:spPr>
          <a:xfrm>
            <a:off x="684213" y="981075"/>
            <a:ext cx="7848600" cy="768350"/>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gn="ctr" eaLnBrk="0" fontAlgn="auto" hangingPunct="0">
              <a:spcBef>
                <a:spcPts val="0"/>
              </a:spcBef>
              <a:spcAft>
                <a:spcPts val="0"/>
              </a:spcAft>
              <a:defRPr/>
            </a:pPr>
            <a:r>
              <a:rPr lang="ru-RU" sz="1600" b="1" spc="-1" dirty="0">
                <a:uFill>
                  <a:solidFill>
                    <a:srgbClr val="FFFFFF"/>
                  </a:solidFill>
                </a:uFill>
                <a:latin typeface="Arial"/>
              </a:rPr>
              <a:t>Динамика финансирования приоритетного проекта «Формирование комфортной городской среды» в Ульяновской области </a:t>
            </a:r>
          </a:p>
          <a:p>
            <a:pPr algn="ctr" eaLnBrk="0" fontAlgn="auto" hangingPunct="0">
              <a:spcBef>
                <a:spcPts val="0"/>
              </a:spcBef>
              <a:spcAft>
                <a:spcPts val="0"/>
              </a:spcAft>
              <a:defRPr/>
            </a:pPr>
            <a:r>
              <a:rPr lang="ru-RU" sz="1600" b="1" spc="-1" dirty="0">
                <a:uFill>
                  <a:solidFill>
                    <a:srgbClr val="FFFFFF"/>
                  </a:solidFill>
                </a:uFill>
                <a:latin typeface="Arial"/>
              </a:rPr>
              <a:t>в  2017 – 2019 годах</a:t>
            </a:r>
          </a:p>
        </p:txBody>
      </p:sp>
      <p:graphicFrame>
        <p:nvGraphicFramePr>
          <p:cNvPr id="57349" name="Диаграмма 5"/>
          <p:cNvGraphicFramePr>
            <a:graphicFrameLocks/>
          </p:cNvGraphicFramePr>
          <p:nvPr/>
        </p:nvGraphicFramePr>
        <p:xfrm>
          <a:off x="1511300" y="1938338"/>
          <a:ext cx="6197600" cy="4165600"/>
        </p:xfrm>
        <a:graphic>
          <a:graphicData uri="http://schemas.openxmlformats.org/presentationml/2006/ole">
            <p:oleObj spid="_x0000_s57349" r:id="rId4" imgW="6200169" imgH="4163929" progId="Excel.Chart.8">
              <p:embed/>
            </p:oleObj>
          </a:graphicData>
        </a:graphic>
      </p:graphicFrame>
      <p:sp>
        <p:nvSpPr>
          <p:cNvPr id="57354" name="TextBox 6"/>
          <p:cNvSpPr txBox="1">
            <a:spLocks noChangeArrowheads="1"/>
          </p:cNvSpPr>
          <p:nvPr/>
        </p:nvSpPr>
        <p:spPr bwMode="auto">
          <a:xfrm>
            <a:off x="2771775" y="3429000"/>
            <a:ext cx="1042988" cy="369888"/>
          </a:xfrm>
          <a:prstGeom prst="rect">
            <a:avLst/>
          </a:prstGeom>
          <a:noFill/>
          <a:ln w="9525">
            <a:noFill/>
            <a:miter lim="800000"/>
            <a:headEnd/>
            <a:tailEnd/>
          </a:ln>
        </p:spPr>
        <p:txBody>
          <a:bodyPr wrap="none">
            <a:spAutoFit/>
          </a:bodyPr>
          <a:lstStyle/>
          <a:p>
            <a:pPr eaLnBrk="0" hangingPunct="0"/>
            <a:r>
              <a:rPr lang="ru-RU"/>
              <a:t>323 млн.</a:t>
            </a:r>
          </a:p>
        </p:txBody>
      </p:sp>
      <p:sp>
        <p:nvSpPr>
          <p:cNvPr id="57355" name="TextBox 22"/>
          <p:cNvSpPr txBox="1">
            <a:spLocks noChangeArrowheads="1"/>
          </p:cNvSpPr>
          <p:nvPr/>
        </p:nvSpPr>
        <p:spPr bwMode="auto">
          <a:xfrm>
            <a:off x="4338638" y="2924175"/>
            <a:ext cx="1217612" cy="369888"/>
          </a:xfrm>
          <a:prstGeom prst="rect">
            <a:avLst/>
          </a:prstGeom>
          <a:noFill/>
          <a:ln w="9525">
            <a:noFill/>
            <a:miter lim="800000"/>
            <a:headEnd/>
            <a:tailEnd/>
          </a:ln>
        </p:spPr>
        <p:txBody>
          <a:bodyPr wrap="none">
            <a:spAutoFit/>
          </a:bodyPr>
          <a:lstStyle/>
          <a:p>
            <a:pPr eaLnBrk="0" hangingPunct="0"/>
            <a:r>
              <a:rPr lang="ru-RU"/>
              <a:t>431,4 млн.</a:t>
            </a:r>
          </a:p>
        </p:txBody>
      </p:sp>
      <p:sp>
        <p:nvSpPr>
          <p:cNvPr id="57356" name="TextBox 23"/>
          <p:cNvSpPr txBox="1">
            <a:spLocks noChangeArrowheads="1"/>
          </p:cNvSpPr>
          <p:nvPr/>
        </p:nvSpPr>
        <p:spPr bwMode="auto">
          <a:xfrm>
            <a:off x="5861050" y="2205038"/>
            <a:ext cx="1217613" cy="369887"/>
          </a:xfrm>
          <a:prstGeom prst="rect">
            <a:avLst/>
          </a:prstGeom>
          <a:noFill/>
          <a:ln w="9525">
            <a:noFill/>
            <a:miter lim="800000"/>
            <a:headEnd/>
            <a:tailEnd/>
          </a:ln>
        </p:spPr>
        <p:txBody>
          <a:bodyPr wrap="none">
            <a:spAutoFit/>
          </a:bodyPr>
          <a:lstStyle/>
          <a:p>
            <a:pPr eaLnBrk="0" hangingPunct="0"/>
            <a:r>
              <a:rPr lang="ru-RU"/>
              <a:t>619,2 млн.</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48" name="Прямоугольник 1"/>
          <p:cNvSpPr>
            <a:spLocks noChangeArrowheads="1"/>
          </p:cNvSpPr>
          <p:nvPr/>
        </p:nvSpPr>
        <p:spPr bwMode="auto">
          <a:xfrm>
            <a:off x="684213" y="171450"/>
            <a:ext cx="8351837" cy="366713"/>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p>
        </p:txBody>
      </p:sp>
      <p:sp>
        <p:nvSpPr>
          <p:cNvPr id="58449"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pic>
        <p:nvPicPr>
          <p:cNvPr id="58450" name="Рисунок 4"/>
          <p:cNvPicPr>
            <a:picLocks noChangeAspect="1" noChangeArrowheads="1"/>
          </p:cNvPicPr>
          <p:nvPr/>
        </p:nvPicPr>
        <p:blipFill>
          <a:blip r:embed="rId3"/>
          <a:srcRect/>
          <a:stretch>
            <a:fillRect/>
          </a:stretch>
        </p:blipFill>
        <p:spPr bwMode="auto">
          <a:xfrm>
            <a:off x="282575" y="1014413"/>
            <a:ext cx="5819775" cy="5268912"/>
          </a:xfrm>
          <a:prstGeom prst="rect">
            <a:avLst/>
          </a:prstGeom>
          <a:noFill/>
          <a:ln w="9525">
            <a:noFill/>
            <a:miter lim="800000"/>
            <a:headEnd/>
            <a:tailEnd/>
          </a:ln>
        </p:spPr>
      </p:pic>
      <p:pic>
        <p:nvPicPr>
          <p:cNvPr id="58451" name="Picture 2"/>
          <p:cNvPicPr>
            <a:picLocks noChangeAspect="1" noChangeArrowheads="1"/>
          </p:cNvPicPr>
          <p:nvPr/>
        </p:nvPicPr>
        <p:blipFill>
          <a:blip r:embed="rId4"/>
          <a:srcRect/>
          <a:stretch>
            <a:fillRect/>
          </a:stretch>
        </p:blipFill>
        <p:spPr bwMode="auto">
          <a:xfrm>
            <a:off x="498475" y="1571625"/>
            <a:ext cx="5781675" cy="2219325"/>
          </a:xfrm>
          <a:prstGeom prst="rect">
            <a:avLst/>
          </a:prstGeom>
          <a:noFill/>
          <a:ln w="9525">
            <a:noFill/>
            <a:miter lim="800000"/>
            <a:headEnd/>
            <a:tailEnd/>
          </a:ln>
        </p:spPr>
      </p:pic>
      <p:sp>
        <p:nvSpPr>
          <p:cNvPr id="2" name="TextBox 1"/>
          <p:cNvSpPr txBox="1"/>
          <p:nvPr/>
        </p:nvSpPr>
        <p:spPr>
          <a:xfrm>
            <a:off x="2443163" y="4008438"/>
            <a:ext cx="1143000" cy="430212"/>
          </a:xfrm>
          <a:prstGeom prst="rect">
            <a:avLst/>
          </a:prstGeom>
          <a:noFill/>
        </p:spPr>
        <p:txBody>
          <a:bodyPr wrap="none">
            <a:spAutoFit/>
          </a:bodyPr>
          <a:lstStyle/>
          <a:p>
            <a:pPr eaLnBrk="0" hangingPunct="0">
              <a:defRPr/>
            </a:pPr>
            <a:r>
              <a:rPr lang="ru-RU" sz="1100" b="1" i="1" dirty="0" err="1">
                <a:solidFill>
                  <a:schemeClr val="accent4">
                    <a:lumMod val="75000"/>
                  </a:schemeClr>
                </a:solidFill>
              </a:rPr>
              <a:t>Кузоватовский</a:t>
            </a:r>
            <a:endParaRPr lang="ru-RU" sz="1100" b="1" i="1" dirty="0">
              <a:solidFill>
                <a:schemeClr val="accent4">
                  <a:lumMod val="75000"/>
                </a:schemeClr>
              </a:solidFill>
            </a:endParaRPr>
          </a:p>
          <a:p>
            <a:pPr eaLnBrk="0" hangingPunct="0">
              <a:defRPr/>
            </a:pPr>
            <a:r>
              <a:rPr lang="ru-RU" sz="1100" b="1" i="1" dirty="0">
                <a:solidFill>
                  <a:schemeClr val="accent4">
                    <a:lumMod val="75000"/>
                  </a:schemeClr>
                </a:solidFill>
              </a:rPr>
              <a:t>район</a:t>
            </a:r>
          </a:p>
        </p:txBody>
      </p:sp>
      <p:sp>
        <p:nvSpPr>
          <p:cNvPr id="8" name="TextBox 7"/>
          <p:cNvSpPr txBox="1"/>
          <p:nvPr/>
        </p:nvSpPr>
        <p:spPr>
          <a:xfrm>
            <a:off x="1654175" y="4833938"/>
            <a:ext cx="1055688" cy="430212"/>
          </a:xfrm>
          <a:prstGeom prst="rect">
            <a:avLst/>
          </a:prstGeom>
          <a:noFill/>
        </p:spPr>
        <p:txBody>
          <a:bodyPr wrap="none">
            <a:spAutoFit/>
          </a:bodyPr>
          <a:lstStyle/>
          <a:p>
            <a:pPr eaLnBrk="0" hangingPunct="0">
              <a:defRPr/>
            </a:pPr>
            <a:r>
              <a:rPr lang="ru-RU" sz="1100" b="1" i="1" dirty="0">
                <a:solidFill>
                  <a:schemeClr val="accent4">
                    <a:lumMod val="75000"/>
                  </a:schemeClr>
                </a:solidFill>
              </a:rPr>
              <a:t>Николаевский</a:t>
            </a:r>
          </a:p>
          <a:p>
            <a:pPr eaLnBrk="0" hangingPunct="0">
              <a:defRPr/>
            </a:pPr>
            <a:r>
              <a:rPr lang="ru-RU" sz="1100" b="1" i="1" dirty="0">
                <a:solidFill>
                  <a:schemeClr val="accent4">
                    <a:lumMod val="75000"/>
                  </a:schemeClr>
                </a:solidFill>
              </a:rPr>
              <a:t>район</a:t>
            </a:r>
          </a:p>
        </p:txBody>
      </p:sp>
      <p:sp>
        <p:nvSpPr>
          <p:cNvPr id="9" name="TextBox 8"/>
          <p:cNvSpPr txBox="1"/>
          <p:nvPr/>
        </p:nvSpPr>
        <p:spPr>
          <a:xfrm>
            <a:off x="2689225" y="4787900"/>
            <a:ext cx="1031875" cy="430213"/>
          </a:xfrm>
          <a:prstGeom prst="rect">
            <a:avLst/>
          </a:prstGeom>
          <a:noFill/>
        </p:spPr>
        <p:txBody>
          <a:bodyPr wrap="none">
            <a:spAutoFit/>
          </a:bodyPr>
          <a:lstStyle/>
          <a:p>
            <a:pPr eaLnBrk="0" hangingPunct="0">
              <a:defRPr/>
            </a:pPr>
            <a:r>
              <a:rPr lang="ru-RU" sz="1100" b="1" i="1" dirty="0">
                <a:solidFill>
                  <a:schemeClr val="accent4">
                    <a:lumMod val="75000"/>
                  </a:schemeClr>
                </a:solidFill>
              </a:rPr>
              <a:t>Новоспасский</a:t>
            </a:r>
          </a:p>
          <a:p>
            <a:pPr eaLnBrk="0" hangingPunct="0">
              <a:defRPr/>
            </a:pPr>
            <a:r>
              <a:rPr lang="ru-RU" sz="1100" b="1" i="1" dirty="0">
                <a:solidFill>
                  <a:schemeClr val="accent4">
                    <a:lumMod val="75000"/>
                  </a:schemeClr>
                </a:solidFill>
              </a:rPr>
              <a:t>район</a:t>
            </a:r>
          </a:p>
        </p:txBody>
      </p:sp>
      <p:sp>
        <p:nvSpPr>
          <p:cNvPr id="10" name="TextBox 9"/>
          <p:cNvSpPr txBox="1"/>
          <p:nvPr/>
        </p:nvSpPr>
        <p:spPr>
          <a:xfrm>
            <a:off x="887413" y="2241550"/>
            <a:ext cx="1292225" cy="261938"/>
          </a:xfrm>
          <a:prstGeom prst="rect">
            <a:avLst/>
          </a:prstGeom>
          <a:noFill/>
        </p:spPr>
        <p:txBody>
          <a:bodyPr wrap="none">
            <a:spAutoFit/>
          </a:bodyPr>
          <a:lstStyle/>
          <a:p>
            <a:pPr eaLnBrk="0" hangingPunct="0">
              <a:defRPr/>
            </a:pPr>
            <a:r>
              <a:rPr lang="ru-RU" sz="1100" b="1" i="1" dirty="0" err="1">
                <a:solidFill>
                  <a:schemeClr val="accent4">
                    <a:lumMod val="75000"/>
                  </a:schemeClr>
                </a:solidFill>
              </a:rPr>
              <a:t>Карсунский</a:t>
            </a:r>
            <a:r>
              <a:rPr lang="ru-RU" sz="1100" b="1" i="1" dirty="0">
                <a:solidFill>
                  <a:schemeClr val="accent4">
                    <a:lumMod val="75000"/>
                  </a:schemeClr>
                </a:solidFill>
              </a:rPr>
              <a:t> </a:t>
            </a:r>
            <a:r>
              <a:rPr lang="ru-RU" sz="1100" b="1" i="1" dirty="0" err="1">
                <a:solidFill>
                  <a:schemeClr val="accent4">
                    <a:lumMod val="75000"/>
                  </a:schemeClr>
                </a:solidFill>
              </a:rPr>
              <a:t>раойн</a:t>
            </a:r>
            <a:endParaRPr lang="ru-RU" sz="1100" b="1" i="1" dirty="0">
              <a:solidFill>
                <a:schemeClr val="accent4">
                  <a:lumMod val="75000"/>
                </a:schemeClr>
              </a:solidFill>
            </a:endParaRPr>
          </a:p>
        </p:txBody>
      </p:sp>
      <p:sp>
        <p:nvSpPr>
          <p:cNvPr id="11" name="TextBox 10"/>
          <p:cNvSpPr txBox="1"/>
          <p:nvPr/>
        </p:nvSpPr>
        <p:spPr>
          <a:xfrm>
            <a:off x="1125538" y="5770563"/>
            <a:ext cx="942975" cy="430212"/>
          </a:xfrm>
          <a:prstGeom prst="rect">
            <a:avLst/>
          </a:prstGeom>
          <a:noFill/>
        </p:spPr>
        <p:txBody>
          <a:bodyPr wrap="none">
            <a:spAutoFit/>
          </a:bodyPr>
          <a:lstStyle/>
          <a:p>
            <a:pPr eaLnBrk="0" hangingPunct="0">
              <a:defRPr/>
            </a:pPr>
            <a:r>
              <a:rPr lang="ru-RU" sz="1100" b="1" i="1" dirty="0">
                <a:solidFill>
                  <a:schemeClr val="accent4">
                    <a:lumMod val="75000"/>
                  </a:schemeClr>
                </a:solidFill>
              </a:rPr>
              <a:t>Павловский </a:t>
            </a:r>
          </a:p>
          <a:p>
            <a:pPr eaLnBrk="0" hangingPunct="0">
              <a:defRPr/>
            </a:pPr>
            <a:r>
              <a:rPr lang="ru-RU" sz="1100" b="1" i="1" dirty="0">
                <a:solidFill>
                  <a:schemeClr val="accent4">
                    <a:lumMod val="75000"/>
                  </a:schemeClr>
                </a:solidFill>
              </a:rPr>
              <a:t>район</a:t>
            </a:r>
          </a:p>
        </p:txBody>
      </p:sp>
      <p:sp>
        <p:nvSpPr>
          <p:cNvPr id="12" name="TextBox 11"/>
          <p:cNvSpPr txBox="1"/>
          <p:nvPr/>
        </p:nvSpPr>
        <p:spPr>
          <a:xfrm>
            <a:off x="2068513" y="5626100"/>
            <a:ext cx="1519237" cy="430213"/>
          </a:xfrm>
          <a:prstGeom prst="rect">
            <a:avLst/>
          </a:prstGeom>
          <a:noFill/>
        </p:spPr>
        <p:txBody>
          <a:bodyPr wrap="none">
            <a:spAutoFit/>
          </a:bodyPr>
          <a:lstStyle/>
          <a:p>
            <a:pPr eaLnBrk="0" hangingPunct="0">
              <a:defRPr/>
            </a:pPr>
            <a:r>
              <a:rPr lang="ru-RU" sz="1100" b="1" i="1" dirty="0" err="1">
                <a:solidFill>
                  <a:schemeClr val="accent4">
                    <a:lumMod val="75000"/>
                  </a:schemeClr>
                </a:solidFill>
              </a:rPr>
              <a:t>Старокулаткинский</a:t>
            </a:r>
            <a:r>
              <a:rPr lang="ru-RU" sz="1100" b="1" i="1" dirty="0">
                <a:solidFill>
                  <a:schemeClr val="accent4">
                    <a:lumMod val="75000"/>
                  </a:schemeClr>
                </a:solidFill>
              </a:rPr>
              <a:t> </a:t>
            </a:r>
          </a:p>
          <a:p>
            <a:pPr eaLnBrk="0" hangingPunct="0">
              <a:defRPr/>
            </a:pPr>
            <a:r>
              <a:rPr lang="ru-RU" sz="1100" b="1" i="1" dirty="0">
                <a:solidFill>
                  <a:schemeClr val="accent4">
                    <a:lumMod val="75000"/>
                  </a:schemeClr>
                </a:solidFill>
              </a:rPr>
              <a:t>район</a:t>
            </a:r>
          </a:p>
        </p:txBody>
      </p:sp>
      <p:sp>
        <p:nvSpPr>
          <p:cNvPr id="13" name="TextBox 12"/>
          <p:cNvSpPr txBox="1"/>
          <p:nvPr/>
        </p:nvSpPr>
        <p:spPr>
          <a:xfrm>
            <a:off x="3041650" y="5229225"/>
            <a:ext cx="1046163" cy="430213"/>
          </a:xfrm>
          <a:prstGeom prst="rect">
            <a:avLst/>
          </a:prstGeom>
          <a:noFill/>
        </p:spPr>
        <p:txBody>
          <a:bodyPr wrap="none">
            <a:spAutoFit/>
          </a:bodyPr>
          <a:lstStyle/>
          <a:p>
            <a:pPr eaLnBrk="0" hangingPunct="0">
              <a:defRPr/>
            </a:pPr>
            <a:r>
              <a:rPr lang="ru-RU" sz="1100" b="1" i="1" dirty="0">
                <a:solidFill>
                  <a:schemeClr val="accent4">
                    <a:lumMod val="75000"/>
                  </a:schemeClr>
                </a:solidFill>
              </a:rPr>
              <a:t>Радищевский </a:t>
            </a:r>
          </a:p>
          <a:p>
            <a:pPr eaLnBrk="0" hangingPunct="0">
              <a:defRPr/>
            </a:pPr>
            <a:r>
              <a:rPr lang="ru-RU" sz="1100" b="1" i="1" dirty="0">
                <a:solidFill>
                  <a:schemeClr val="accent4">
                    <a:lumMod val="75000"/>
                  </a:schemeClr>
                </a:solidFill>
              </a:rPr>
              <a:t>район</a:t>
            </a:r>
          </a:p>
        </p:txBody>
      </p:sp>
      <p:sp>
        <p:nvSpPr>
          <p:cNvPr id="14" name="TextBox 13"/>
          <p:cNvSpPr txBox="1"/>
          <p:nvPr/>
        </p:nvSpPr>
        <p:spPr>
          <a:xfrm>
            <a:off x="3128963" y="3433763"/>
            <a:ext cx="1119187" cy="430212"/>
          </a:xfrm>
          <a:prstGeom prst="rect">
            <a:avLst/>
          </a:prstGeom>
          <a:noFill/>
        </p:spPr>
        <p:txBody>
          <a:bodyPr wrap="none">
            <a:spAutoFit/>
          </a:bodyPr>
          <a:lstStyle/>
          <a:p>
            <a:pPr eaLnBrk="0" hangingPunct="0">
              <a:defRPr/>
            </a:pPr>
            <a:r>
              <a:rPr lang="ru-RU" sz="1100" b="1" i="1" dirty="0" err="1">
                <a:solidFill>
                  <a:schemeClr val="accent4">
                    <a:lumMod val="75000"/>
                  </a:schemeClr>
                </a:solidFill>
              </a:rPr>
              <a:t>Теренгульский</a:t>
            </a:r>
            <a:r>
              <a:rPr lang="ru-RU" sz="1100" b="1" i="1" dirty="0">
                <a:solidFill>
                  <a:schemeClr val="accent4">
                    <a:lumMod val="75000"/>
                  </a:schemeClr>
                </a:solidFill>
              </a:rPr>
              <a:t> </a:t>
            </a:r>
          </a:p>
          <a:p>
            <a:pPr eaLnBrk="0" hangingPunct="0">
              <a:defRPr/>
            </a:pPr>
            <a:r>
              <a:rPr lang="ru-RU" sz="1100" b="1" i="1" dirty="0">
                <a:solidFill>
                  <a:schemeClr val="accent4">
                    <a:lumMod val="75000"/>
                  </a:schemeClr>
                </a:solidFill>
              </a:rPr>
              <a:t>район</a:t>
            </a:r>
          </a:p>
        </p:txBody>
      </p:sp>
      <p:sp>
        <p:nvSpPr>
          <p:cNvPr id="15" name="TextBox 14"/>
          <p:cNvSpPr txBox="1"/>
          <p:nvPr/>
        </p:nvSpPr>
        <p:spPr>
          <a:xfrm>
            <a:off x="715963" y="3576638"/>
            <a:ext cx="922337" cy="600075"/>
          </a:xfrm>
          <a:prstGeom prst="rect">
            <a:avLst/>
          </a:prstGeom>
          <a:noFill/>
        </p:spPr>
        <p:txBody>
          <a:bodyPr wrap="none">
            <a:spAutoFit/>
          </a:bodyPr>
          <a:lstStyle/>
          <a:p>
            <a:pPr eaLnBrk="0" hangingPunct="0">
              <a:defRPr/>
            </a:pPr>
            <a:r>
              <a:rPr lang="ru-RU" sz="1100" b="1" i="1" dirty="0">
                <a:solidFill>
                  <a:schemeClr val="accent4">
                    <a:lumMod val="75000"/>
                  </a:schemeClr>
                </a:solidFill>
              </a:rPr>
              <a:t>Базарно-</a:t>
            </a:r>
          </a:p>
          <a:p>
            <a:pPr eaLnBrk="0" hangingPunct="0">
              <a:defRPr/>
            </a:pPr>
            <a:r>
              <a:rPr lang="ru-RU" sz="1100" b="1" i="1" dirty="0" err="1">
                <a:solidFill>
                  <a:schemeClr val="accent4">
                    <a:lumMod val="75000"/>
                  </a:schemeClr>
                </a:solidFill>
              </a:rPr>
              <a:t>сызганский</a:t>
            </a:r>
            <a:r>
              <a:rPr lang="ru-RU" sz="1100" b="1" i="1" dirty="0">
                <a:solidFill>
                  <a:schemeClr val="accent4">
                    <a:lumMod val="75000"/>
                  </a:schemeClr>
                </a:solidFill>
              </a:rPr>
              <a:t> </a:t>
            </a:r>
          </a:p>
          <a:p>
            <a:pPr eaLnBrk="0" hangingPunct="0">
              <a:defRPr/>
            </a:pPr>
            <a:r>
              <a:rPr lang="ru-RU" sz="1100" b="1" i="1" dirty="0">
                <a:solidFill>
                  <a:schemeClr val="accent4">
                    <a:lumMod val="75000"/>
                  </a:schemeClr>
                </a:solidFill>
              </a:rPr>
              <a:t>район</a:t>
            </a:r>
          </a:p>
        </p:txBody>
      </p:sp>
      <p:sp>
        <p:nvSpPr>
          <p:cNvPr id="16" name="TextBox 15"/>
          <p:cNvSpPr txBox="1"/>
          <p:nvPr/>
        </p:nvSpPr>
        <p:spPr>
          <a:xfrm>
            <a:off x="2392363" y="2746375"/>
            <a:ext cx="839787" cy="430213"/>
          </a:xfrm>
          <a:prstGeom prst="rect">
            <a:avLst/>
          </a:prstGeom>
          <a:noFill/>
        </p:spPr>
        <p:txBody>
          <a:bodyPr wrap="none">
            <a:spAutoFit/>
          </a:bodyPr>
          <a:lstStyle/>
          <a:p>
            <a:pPr eaLnBrk="0" hangingPunct="0">
              <a:defRPr/>
            </a:pPr>
            <a:r>
              <a:rPr lang="ru-RU" sz="1100" b="1" i="1" dirty="0" err="1">
                <a:solidFill>
                  <a:schemeClr val="accent4">
                    <a:lumMod val="75000"/>
                  </a:schemeClr>
                </a:solidFill>
              </a:rPr>
              <a:t>Майнский</a:t>
            </a:r>
            <a:r>
              <a:rPr lang="ru-RU" sz="1100" b="1" i="1" dirty="0">
                <a:solidFill>
                  <a:schemeClr val="accent4">
                    <a:lumMod val="75000"/>
                  </a:schemeClr>
                </a:solidFill>
              </a:rPr>
              <a:t> </a:t>
            </a:r>
          </a:p>
          <a:p>
            <a:pPr eaLnBrk="0" hangingPunct="0">
              <a:defRPr/>
            </a:pPr>
            <a:r>
              <a:rPr lang="ru-RU" sz="1100" b="1" i="1" dirty="0">
                <a:solidFill>
                  <a:schemeClr val="accent4">
                    <a:lumMod val="75000"/>
                  </a:schemeClr>
                </a:solidFill>
              </a:rPr>
              <a:t>район</a:t>
            </a:r>
          </a:p>
        </p:txBody>
      </p:sp>
      <p:sp>
        <p:nvSpPr>
          <p:cNvPr id="17" name="TextBox 16"/>
          <p:cNvSpPr txBox="1"/>
          <p:nvPr/>
        </p:nvSpPr>
        <p:spPr>
          <a:xfrm>
            <a:off x="3811588" y="2287588"/>
            <a:ext cx="1158875" cy="431800"/>
          </a:xfrm>
          <a:prstGeom prst="rect">
            <a:avLst/>
          </a:prstGeom>
          <a:noFill/>
        </p:spPr>
        <p:txBody>
          <a:bodyPr wrap="none">
            <a:spAutoFit/>
          </a:bodyPr>
          <a:lstStyle/>
          <a:p>
            <a:pPr eaLnBrk="0" hangingPunct="0">
              <a:defRPr/>
            </a:pPr>
            <a:r>
              <a:rPr lang="ru-RU" sz="1100" b="1" i="1" dirty="0" err="1">
                <a:solidFill>
                  <a:schemeClr val="accent4">
                    <a:lumMod val="75000"/>
                  </a:schemeClr>
                </a:solidFill>
              </a:rPr>
              <a:t>Чердаклинский</a:t>
            </a:r>
            <a:r>
              <a:rPr lang="ru-RU" sz="1100" b="1" i="1" dirty="0">
                <a:solidFill>
                  <a:schemeClr val="accent4">
                    <a:lumMod val="75000"/>
                  </a:schemeClr>
                </a:solidFill>
              </a:rPr>
              <a:t> </a:t>
            </a:r>
          </a:p>
          <a:p>
            <a:pPr eaLnBrk="0" hangingPunct="0">
              <a:defRPr/>
            </a:pPr>
            <a:r>
              <a:rPr lang="ru-RU" sz="1100" b="1" i="1" dirty="0">
                <a:solidFill>
                  <a:schemeClr val="accent4">
                    <a:lumMod val="75000"/>
                  </a:schemeClr>
                </a:solidFill>
              </a:rPr>
              <a:t>район</a:t>
            </a:r>
          </a:p>
        </p:txBody>
      </p:sp>
      <p:sp>
        <p:nvSpPr>
          <p:cNvPr id="18" name="TextBox 17"/>
          <p:cNvSpPr txBox="1"/>
          <p:nvPr/>
        </p:nvSpPr>
        <p:spPr>
          <a:xfrm>
            <a:off x="4456113" y="1357313"/>
            <a:ext cx="1225550" cy="430212"/>
          </a:xfrm>
          <a:prstGeom prst="rect">
            <a:avLst/>
          </a:prstGeom>
          <a:noFill/>
        </p:spPr>
        <p:txBody>
          <a:bodyPr wrap="none">
            <a:spAutoFit/>
          </a:bodyPr>
          <a:lstStyle/>
          <a:p>
            <a:pPr eaLnBrk="0" hangingPunct="0">
              <a:defRPr/>
            </a:pPr>
            <a:r>
              <a:rPr lang="ru-RU" sz="1100" b="1" i="1" dirty="0" err="1">
                <a:solidFill>
                  <a:schemeClr val="accent4">
                    <a:lumMod val="75000"/>
                  </a:schemeClr>
                </a:solidFill>
              </a:rPr>
              <a:t>Старомайнский</a:t>
            </a:r>
            <a:r>
              <a:rPr lang="ru-RU" sz="1100" b="1" i="1" dirty="0">
                <a:solidFill>
                  <a:schemeClr val="accent4">
                    <a:lumMod val="75000"/>
                  </a:schemeClr>
                </a:solidFill>
              </a:rPr>
              <a:t> </a:t>
            </a:r>
          </a:p>
          <a:p>
            <a:pPr eaLnBrk="0" hangingPunct="0">
              <a:defRPr/>
            </a:pPr>
            <a:r>
              <a:rPr lang="ru-RU" sz="1100" b="1" i="1" dirty="0">
                <a:solidFill>
                  <a:schemeClr val="accent4">
                    <a:lumMod val="75000"/>
                  </a:schemeClr>
                </a:solidFill>
              </a:rPr>
              <a:t>район</a:t>
            </a:r>
          </a:p>
        </p:txBody>
      </p:sp>
      <p:sp>
        <p:nvSpPr>
          <p:cNvPr id="19" name="TextBox 18"/>
          <p:cNvSpPr txBox="1"/>
          <p:nvPr/>
        </p:nvSpPr>
        <p:spPr>
          <a:xfrm>
            <a:off x="1465263" y="2681288"/>
            <a:ext cx="1069975" cy="431800"/>
          </a:xfrm>
          <a:prstGeom prst="rect">
            <a:avLst/>
          </a:prstGeom>
          <a:noFill/>
        </p:spPr>
        <p:txBody>
          <a:bodyPr wrap="none">
            <a:spAutoFit/>
          </a:bodyPr>
          <a:lstStyle/>
          <a:p>
            <a:pPr eaLnBrk="0" hangingPunct="0">
              <a:defRPr/>
            </a:pPr>
            <a:r>
              <a:rPr lang="ru-RU" sz="1100" b="1" i="1" dirty="0" err="1">
                <a:solidFill>
                  <a:schemeClr val="accent4">
                    <a:lumMod val="75000"/>
                  </a:schemeClr>
                </a:solidFill>
              </a:rPr>
              <a:t>Вешкаймский</a:t>
            </a:r>
            <a:r>
              <a:rPr lang="ru-RU" sz="1100" b="1" i="1" dirty="0">
                <a:solidFill>
                  <a:schemeClr val="accent4">
                    <a:lumMod val="75000"/>
                  </a:schemeClr>
                </a:solidFill>
              </a:rPr>
              <a:t> </a:t>
            </a:r>
          </a:p>
          <a:p>
            <a:pPr eaLnBrk="0" hangingPunct="0">
              <a:defRPr/>
            </a:pPr>
            <a:r>
              <a:rPr lang="ru-RU" sz="1100" b="1" i="1" dirty="0">
                <a:solidFill>
                  <a:schemeClr val="accent4">
                    <a:lumMod val="75000"/>
                  </a:schemeClr>
                </a:solidFill>
              </a:rPr>
              <a:t>район</a:t>
            </a:r>
          </a:p>
        </p:txBody>
      </p:sp>
      <p:sp>
        <p:nvSpPr>
          <p:cNvPr id="20" name="TextBox 19"/>
          <p:cNvSpPr txBox="1"/>
          <p:nvPr/>
        </p:nvSpPr>
        <p:spPr>
          <a:xfrm>
            <a:off x="2516188" y="1357313"/>
            <a:ext cx="1028700" cy="430212"/>
          </a:xfrm>
          <a:prstGeom prst="rect">
            <a:avLst/>
          </a:prstGeom>
          <a:noFill/>
        </p:spPr>
        <p:txBody>
          <a:bodyPr wrap="none">
            <a:spAutoFit/>
          </a:bodyPr>
          <a:lstStyle/>
          <a:p>
            <a:pPr eaLnBrk="0" hangingPunct="0">
              <a:defRPr/>
            </a:pPr>
            <a:r>
              <a:rPr lang="ru-RU" sz="1100" b="1" i="1" dirty="0" err="1">
                <a:solidFill>
                  <a:schemeClr val="accent4">
                    <a:lumMod val="75000"/>
                  </a:schemeClr>
                </a:solidFill>
              </a:rPr>
              <a:t>Цильнинский</a:t>
            </a:r>
            <a:r>
              <a:rPr lang="ru-RU" sz="1100" b="1" i="1" dirty="0">
                <a:solidFill>
                  <a:schemeClr val="accent4">
                    <a:lumMod val="75000"/>
                  </a:schemeClr>
                </a:solidFill>
              </a:rPr>
              <a:t> </a:t>
            </a:r>
          </a:p>
          <a:p>
            <a:pPr eaLnBrk="0" hangingPunct="0">
              <a:defRPr/>
            </a:pPr>
            <a:r>
              <a:rPr lang="ru-RU" sz="1100" b="1" i="1" dirty="0">
                <a:solidFill>
                  <a:schemeClr val="accent4">
                    <a:lumMod val="75000"/>
                  </a:schemeClr>
                </a:solidFill>
              </a:rPr>
              <a:t>район</a:t>
            </a:r>
          </a:p>
        </p:txBody>
      </p:sp>
      <p:sp>
        <p:nvSpPr>
          <p:cNvPr id="4" name="TextBox 3"/>
          <p:cNvSpPr txBox="1"/>
          <p:nvPr/>
        </p:nvSpPr>
        <p:spPr>
          <a:xfrm>
            <a:off x="115888" y="4759325"/>
            <a:ext cx="1200150" cy="860425"/>
          </a:xfrm>
          <a:prstGeom prst="rect">
            <a:avLst/>
          </a:prstGeom>
          <a:solidFill>
            <a:schemeClr val="bg1">
              <a:lumMod val="95000"/>
            </a:schemeClr>
          </a:solidFill>
        </p:spPr>
        <p:txBody>
          <a:bodyPr>
            <a:spAutoFit/>
          </a:bodyPr>
          <a:lstStyle/>
          <a:p>
            <a:pPr eaLnBrk="0" hangingPunct="0">
              <a:defRPr/>
            </a:pPr>
            <a:r>
              <a:rPr lang="ru-RU" sz="1600" dirty="0"/>
              <a:t>В 2017</a:t>
            </a:r>
          </a:p>
          <a:p>
            <a:pPr eaLnBrk="0" hangingPunct="0">
              <a:defRPr/>
            </a:pPr>
            <a:r>
              <a:rPr lang="ru-RU" sz="1600" dirty="0"/>
              <a:t>В 2018</a:t>
            </a:r>
          </a:p>
          <a:p>
            <a:pPr eaLnBrk="0" hangingPunct="0">
              <a:defRPr/>
            </a:pPr>
            <a:r>
              <a:rPr lang="ru-RU" sz="1600" dirty="0"/>
              <a:t>В 2019</a:t>
            </a:r>
          </a:p>
        </p:txBody>
      </p:sp>
      <p:sp>
        <p:nvSpPr>
          <p:cNvPr id="23" name="Овал 22"/>
          <p:cNvSpPr/>
          <p:nvPr/>
        </p:nvSpPr>
        <p:spPr>
          <a:xfrm>
            <a:off x="993775" y="4811713"/>
            <a:ext cx="192088" cy="196850"/>
          </a:xfrm>
          <a:prstGeom prst="ellipse">
            <a:avLst/>
          </a:prstGeom>
          <a:solidFill>
            <a:schemeClr val="accent3">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 name="Овал 21"/>
          <p:cNvSpPr/>
          <p:nvPr/>
        </p:nvSpPr>
        <p:spPr>
          <a:xfrm>
            <a:off x="993775" y="5100638"/>
            <a:ext cx="192088" cy="196850"/>
          </a:xfrm>
          <a:prstGeom prst="ellipse">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3" name="Овал 2"/>
          <p:cNvSpPr/>
          <p:nvPr/>
        </p:nvSpPr>
        <p:spPr>
          <a:xfrm>
            <a:off x="1003300" y="5359400"/>
            <a:ext cx="193675" cy="196850"/>
          </a:xfrm>
          <a:prstGeom prst="ellipse">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pic>
        <p:nvPicPr>
          <p:cNvPr id="58470" name="Picture 3"/>
          <p:cNvPicPr>
            <a:picLocks noChangeAspect="1" noChangeArrowheads="1"/>
          </p:cNvPicPr>
          <p:nvPr/>
        </p:nvPicPr>
        <p:blipFill>
          <a:blip r:embed="rId5"/>
          <a:srcRect/>
          <a:stretch>
            <a:fillRect/>
          </a:stretch>
        </p:blipFill>
        <p:spPr bwMode="auto">
          <a:xfrm>
            <a:off x="1665288" y="3741738"/>
            <a:ext cx="238125" cy="244475"/>
          </a:xfrm>
          <a:prstGeom prst="rect">
            <a:avLst/>
          </a:prstGeom>
          <a:noFill/>
          <a:ln w="9525">
            <a:noFill/>
            <a:miter lim="800000"/>
            <a:headEnd/>
            <a:tailEnd/>
          </a:ln>
        </p:spPr>
      </p:pic>
      <p:pic>
        <p:nvPicPr>
          <p:cNvPr id="58471" name="Picture 4"/>
          <p:cNvPicPr>
            <a:picLocks noChangeAspect="1" noChangeArrowheads="1"/>
          </p:cNvPicPr>
          <p:nvPr/>
        </p:nvPicPr>
        <p:blipFill>
          <a:blip r:embed="rId5"/>
          <a:srcRect/>
          <a:stretch>
            <a:fillRect/>
          </a:stretch>
        </p:blipFill>
        <p:spPr bwMode="auto">
          <a:xfrm>
            <a:off x="876300" y="3054350"/>
            <a:ext cx="238125" cy="244475"/>
          </a:xfrm>
          <a:prstGeom prst="rect">
            <a:avLst/>
          </a:prstGeom>
          <a:noFill/>
          <a:ln w="9525">
            <a:noFill/>
            <a:miter lim="800000"/>
            <a:headEnd/>
            <a:tailEnd/>
          </a:ln>
        </p:spPr>
      </p:pic>
      <p:pic>
        <p:nvPicPr>
          <p:cNvPr id="58472" name="Picture 5"/>
          <p:cNvPicPr>
            <a:picLocks noChangeAspect="1" noChangeArrowheads="1"/>
          </p:cNvPicPr>
          <p:nvPr/>
        </p:nvPicPr>
        <p:blipFill>
          <a:blip r:embed="rId5"/>
          <a:srcRect/>
          <a:stretch>
            <a:fillRect/>
          </a:stretch>
        </p:blipFill>
        <p:spPr bwMode="auto">
          <a:xfrm>
            <a:off x="3421063" y="2212975"/>
            <a:ext cx="238125" cy="244475"/>
          </a:xfrm>
          <a:prstGeom prst="rect">
            <a:avLst/>
          </a:prstGeom>
          <a:noFill/>
          <a:ln w="9525">
            <a:noFill/>
            <a:miter lim="800000"/>
            <a:headEnd/>
            <a:tailEnd/>
          </a:ln>
        </p:spPr>
      </p:pic>
      <p:pic>
        <p:nvPicPr>
          <p:cNvPr id="58473" name="Picture 6"/>
          <p:cNvPicPr>
            <a:picLocks noChangeAspect="1" noChangeArrowheads="1"/>
          </p:cNvPicPr>
          <p:nvPr/>
        </p:nvPicPr>
        <p:blipFill>
          <a:blip r:embed="rId5"/>
          <a:srcRect/>
          <a:stretch>
            <a:fillRect/>
          </a:stretch>
        </p:blipFill>
        <p:spPr bwMode="auto">
          <a:xfrm>
            <a:off x="3790950" y="2932113"/>
            <a:ext cx="238125" cy="244475"/>
          </a:xfrm>
          <a:prstGeom prst="rect">
            <a:avLst/>
          </a:prstGeom>
          <a:noFill/>
          <a:ln w="9525">
            <a:noFill/>
            <a:miter lim="800000"/>
            <a:headEnd/>
            <a:tailEnd/>
          </a:ln>
        </p:spPr>
      </p:pic>
      <p:pic>
        <p:nvPicPr>
          <p:cNvPr id="58474" name="Picture 7"/>
          <p:cNvPicPr>
            <a:picLocks noChangeAspect="1" noChangeArrowheads="1"/>
          </p:cNvPicPr>
          <p:nvPr/>
        </p:nvPicPr>
        <p:blipFill>
          <a:blip r:embed="rId5"/>
          <a:srcRect/>
          <a:stretch>
            <a:fillRect/>
          </a:stretch>
        </p:blipFill>
        <p:spPr bwMode="auto">
          <a:xfrm>
            <a:off x="3508375" y="2997200"/>
            <a:ext cx="238125" cy="244475"/>
          </a:xfrm>
          <a:prstGeom prst="rect">
            <a:avLst/>
          </a:prstGeom>
          <a:noFill/>
          <a:ln w="9525">
            <a:noFill/>
            <a:miter lim="800000"/>
            <a:headEnd/>
            <a:tailEnd/>
          </a:ln>
        </p:spPr>
      </p:pic>
      <p:pic>
        <p:nvPicPr>
          <p:cNvPr id="58475" name="Picture 8"/>
          <p:cNvPicPr>
            <a:picLocks noChangeAspect="1" noChangeArrowheads="1"/>
          </p:cNvPicPr>
          <p:nvPr/>
        </p:nvPicPr>
        <p:blipFill>
          <a:blip r:embed="rId5"/>
          <a:srcRect/>
          <a:stretch>
            <a:fillRect/>
          </a:stretch>
        </p:blipFill>
        <p:spPr bwMode="auto">
          <a:xfrm>
            <a:off x="5068888" y="2233613"/>
            <a:ext cx="238125" cy="244475"/>
          </a:xfrm>
          <a:prstGeom prst="rect">
            <a:avLst/>
          </a:prstGeom>
          <a:noFill/>
          <a:ln w="9525">
            <a:noFill/>
            <a:miter lim="800000"/>
            <a:headEnd/>
            <a:tailEnd/>
          </a:ln>
        </p:spPr>
      </p:pic>
      <p:pic>
        <p:nvPicPr>
          <p:cNvPr id="58476" name="Picture 9"/>
          <p:cNvPicPr>
            <a:picLocks noChangeAspect="1" noChangeArrowheads="1"/>
          </p:cNvPicPr>
          <p:nvPr/>
        </p:nvPicPr>
        <p:blipFill>
          <a:blip r:embed="rId5"/>
          <a:srcRect/>
          <a:stretch>
            <a:fillRect/>
          </a:stretch>
        </p:blipFill>
        <p:spPr bwMode="auto">
          <a:xfrm>
            <a:off x="2693988" y="2287588"/>
            <a:ext cx="238125" cy="244475"/>
          </a:xfrm>
          <a:prstGeom prst="rect">
            <a:avLst/>
          </a:prstGeom>
          <a:noFill/>
          <a:ln w="9525">
            <a:noFill/>
            <a:miter lim="800000"/>
            <a:headEnd/>
            <a:tailEnd/>
          </a:ln>
        </p:spPr>
      </p:pic>
      <p:pic>
        <p:nvPicPr>
          <p:cNvPr id="58477" name="Picture 10"/>
          <p:cNvPicPr>
            <a:picLocks noChangeAspect="1" noChangeArrowheads="1"/>
          </p:cNvPicPr>
          <p:nvPr/>
        </p:nvPicPr>
        <p:blipFill>
          <a:blip r:embed="rId6"/>
          <a:srcRect/>
          <a:stretch>
            <a:fillRect/>
          </a:stretch>
        </p:blipFill>
        <p:spPr bwMode="auto">
          <a:xfrm>
            <a:off x="3389313" y="2994025"/>
            <a:ext cx="238125" cy="238125"/>
          </a:xfrm>
          <a:prstGeom prst="rect">
            <a:avLst/>
          </a:prstGeom>
          <a:noFill/>
          <a:ln w="9525">
            <a:noFill/>
            <a:miter lim="800000"/>
            <a:headEnd/>
            <a:tailEnd/>
          </a:ln>
        </p:spPr>
      </p:pic>
      <p:pic>
        <p:nvPicPr>
          <p:cNvPr id="58478" name="Picture 11"/>
          <p:cNvPicPr>
            <a:picLocks noChangeAspect="1" noChangeArrowheads="1"/>
          </p:cNvPicPr>
          <p:nvPr/>
        </p:nvPicPr>
        <p:blipFill>
          <a:blip r:embed="rId6"/>
          <a:srcRect/>
          <a:stretch>
            <a:fillRect/>
          </a:stretch>
        </p:blipFill>
        <p:spPr bwMode="auto">
          <a:xfrm>
            <a:off x="3790950" y="2813050"/>
            <a:ext cx="238125" cy="238125"/>
          </a:xfrm>
          <a:prstGeom prst="rect">
            <a:avLst/>
          </a:prstGeom>
          <a:noFill/>
          <a:ln w="9525">
            <a:noFill/>
            <a:miter lim="800000"/>
            <a:headEnd/>
            <a:tailEnd/>
          </a:ln>
        </p:spPr>
      </p:pic>
      <p:pic>
        <p:nvPicPr>
          <p:cNvPr id="58479" name="Picture 12"/>
          <p:cNvPicPr>
            <a:picLocks noChangeAspect="1" noChangeArrowheads="1"/>
          </p:cNvPicPr>
          <p:nvPr/>
        </p:nvPicPr>
        <p:blipFill>
          <a:blip r:embed="rId6"/>
          <a:srcRect/>
          <a:stretch>
            <a:fillRect/>
          </a:stretch>
        </p:blipFill>
        <p:spPr bwMode="auto">
          <a:xfrm>
            <a:off x="4943475" y="2230438"/>
            <a:ext cx="238125" cy="238125"/>
          </a:xfrm>
          <a:prstGeom prst="rect">
            <a:avLst/>
          </a:prstGeom>
          <a:noFill/>
          <a:ln w="9525">
            <a:noFill/>
            <a:miter lim="800000"/>
            <a:headEnd/>
            <a:tailEnd/>
          </a:ln>
        </p:spPr>
      </p:pic>
      <p:pic>
        <p:nvPicPr>
          <p:cNvPr id="58480" name="Picture 13"/>
          <p:cNvPicPr>
            <a:picLocks noChangeAspect="1" noChangeArrowheads="1"/>
          </p:cNvPicPr>
          <p:nvPr/>
        </p:nvPicPr>
        <p:blipFill>
          <a:blip r:embed="rId6"/>
          <a:srcRect/>
          <a:stretch>
            <a:fillRect/>
          </a:stretch>
        </p:blipFill>
        <p:spPr bwMode="auto">
          <a:xfrm>
            <a:off x="3270250" y="2212975"/>
            <a:ext cx="238125" cy="238125"/>
          </a:xfrm>
          <a:prstGeom prst="rect">
            <a:avLst/>
          </a:prstGeom>
          <a:noFill/>
          <a:ln w="9525">
            <a:noFill/>
            <a:miter lim="800000"/>
            <a:headEnd/>
            <a:tailEnd/>
          </a:ln>
        </p:spPr>
      </p:pic>
      <p:pic>
        <p:nvPicPr>
          <p:cNvPr id="58481" name="Picture 14"/>
          <p:cNvPicPr>
            <a:picLocks noChangeAspect="1" noChangeArrowheads="1"/>
          </p:cNvPicPr>
          <p:nvPr/>
        </p:nvPicPr>
        <p:blipFill>
          <a:blip r:embed="rId6"/>
          <a:srcRect/>
          <a:stretch>
            <a:fillRect/>
          </a:stretch>
        </p:blipFill>
        <p:spPr bwMode="auto">
          <a:xfrm>
            <a:off x="2525713" y="2287588"/>
            <a:ext cx="238125" cy="238125"/>
          </a:xfrm>
          <a:prstGeom prst="rect">
            <a:avLst/>
          </a:prstGeom>
          <a:noFill/>
          <a:ln w="9525">
            <a:noFill/>
            <a:miter lim="800000"/>
            <a:headEnd/>
            <a:tailEnd/>
          </a:ln>
        </p:spPr>
      </p:pic>
      <p:pic>
        <p:nvPicPr>
          <p:cNvPr id="58482" name="Picture 15"/>
          <p:cNvPicPr>
            <a:picLocks noChangeAspect="1" noChangeArrowheads="1"/>
          </p:cNvPicPr>
          <p:nvPr/>
        </p:nvPicPr>
        <p:blipFill>
          <a:blip r:embed="rId6"/>
          <a:srcRect/>
          <a:stretch>
            <a:fillRect/>
          </a:stretch>
        </p:blipFill>
        <p:spPr bwMode="auto">
          <a:xfrm>
            <a:off x="1685925" y="3879850"/>
            <a:ext cx="238125" cy="238125"/>
          </a:xfrm>
          <a:prstGeom prst="rect">
            <a:avLst/>
          </a:prstGeom>
          <a:noFill/>
          <a:ln w="9525">
            <a:noFill/>
            <a:miter lim="800000"/>
            <a:headEnd/>
            <a:tailEnd/>
          </a:ln>
        </p:spPr>
      </p:pic>
      <p:pic>
        <p:nvPicPr>
          <p:cNvPr id="58483" name="Picture 16"/>
          <p:cNvPicPr>
            <a:picLocks noChangeAspect="1" noChangeArrowheads="1"/>
          </p:cNvPicPr>
          <p:nvPr/>
        </p:nvPicPr>
        <p:blipFill>
          <a:blip r:embed="rId6"/>
          <a:srcRect/>
          <a:stretch>
            <a:fillRect/>
          </a:stretch>
        </p:blipFill>
        <p:spPr bwMode="auto">
          <a:xfrm>
            <a:off x="715963" y="3074988"/>
            <a:ext cx="238125" cy="238125"/>
          </a:xfrm>
          <a:prstGeom prst="rect">
            <a:avLst/>
          </a:prstGeom>
          <a:noFill/>
          <a:ln w="9525">
            <a:noFill/>
            <a:miter lim="800000"/>
            <a:headEnd/>
            <a:tailEnd/>
          </a:ln>
        </p:spPr>
      </p:pic>
      <p:pic>
        <p:nvPicPr>
          <p:cNvPr id="58484" name="Picture 17"/>
          <p:cNvPicPr>
            <a:picLocks noChangeAspect="1" noChangeArrowheads="1"/>
          </p:cNvPicPr>
          <p:nvPr/>
        </p:nvPicPr>
        <p:blipFill>
          <a:blip r:embed="rId7"/>
          <a:srcRect/>
          <a:stretch>
            <a:fillRect/>
          </a:stretch>
        </p:blipFill>
        <p:spPr bwMode="auto">
          <a:xfrm>
            <a:off x="3260725" y="2997200"/>
            <a:ext cx="244475" cy="238125"/>
          </a:xfrm>
          <a:prstGeom prst="rect">
            <a:avLst/>
          </a:prstGeom>
          <a:noFill/>
          <a:ln w="9525">
            <a:noFill/>
            <a:miter lim="800000"/>
            <a:headEnd/>
            <a:tailEnd/>
          </a:ln>
        </p:spPr>
      </p:pic>
      <p:pic>
        <p:nvPicPr>
          <p:cNvPr id="58485" name="Picture 18"/>
          <p:cNvPicPr>
            <a:picLocks noChangeAspect="1" noChangeArrowheads="1"/>
          </p:cNvPicPr>
          <p:nvPr/>
        </p:nvPicPr>
        <p:blipFill>
          <a:blip r:embed="rId7"/>
          <a:srcRect/>
          <a:stretch>
            <a:fillRect/>
          </a:stretch>
        </p:blipFill>
        <p:spPr bwMode="auto">
          <a:xfrm>
            <a:off x="3787775" y="2681288"/>
            <a:ext cx="244475" cy="238125"/>
          </a:xfrm>
          <a:prstGeom prst="rect">
            <a:avLst/>
          </a:prstGeom>
          <a:noFill/>
          <a:ln w="9525">
            <a:noFill/>
            <a:miter lim="800000"/>
            <a:headEnd/>
            <a:tailEnd/>
          </a:ln>
        </p:spPr>
      </p:pic>
      <p:pic>
        <p:nvPicPr>
          <p:cNvPr id="58486" name="Picture 19"/>
          <p:cNvPicPr>
            <a:picLocks noChangeAspect="1" noChangeArrowheads="1"/>
          </p:cNvPicPr>
          <p:nvPr/>
        </p:nvPicPr>
        <p:blipFill>
          <a:blip r:embed="rId7"/>
          <a:srcRect/>
          <a:stretch>
            <a:fillRect/>
          </a:stretch>
        </p:blipFill>
        <p:spPr bwMode="auto">
          <a:xfrm>
            <a:off x="4818063" y="2219325"/>
            <a:ext cx="244475" cy="238125"/>
          </a:xfrm>
          <a:prstGeom prst="rect">
            <a:avLst/>
          </a:prstGeom>
          <a:noFill/>
          <a:ln w="9525">
            <a:noFill/>
            <a:miter lim="800000"/>
            <a:headEnd/>
            <a:tailEnd/>
          </a:ln>
        </p:spPr>
      </p:pic>
      <p:pic>
        <p:nvPicPr>
          <p:cNvPr id="58487" name="Picture 20"/>
          <p:cNvPicPr>
            <a:picLocks noChangeAspect="1" noChangeArrowheads="1"/>
          </p:cNvPicPr>
          <p:nvPr/>
        </p:nvPicPr>
        <p:blipFill>
          <a:blip r:embed="rId7"/>
          <a:srcRect/>
          <a:stretch>
            <a:fillRect/>
          </a:stretch>
        </p:blipFill>
        <p:spPr bwMode="auto">
          <a:xfrm>
            <a:off x="3109913" y="2212975"/>
            <a:ext cx="244475" cy="238125"/>
          </a:xfrm>
          <a:prstGeom prst="rect">
            <a:avLst/>
          </a:prstGeom>
          <a:noFill/>
          <a:ln w="9525">
            <a:noFill/>
            <a:miter lim="800000"/>
            <a:headEnd/>
            <a:tailEnd/>
          </a:ln>
        </p:spPr>
      </p:pic>
      <p:pic>
        <p:nvPicPr>
          <p:cNvPr id="58488" name="Picture 21"/>
          <p:cNvPicPr>
            <a:picLocks noChangeAspect="1" noChangeArrowheads="1"/>
          </p:cNvPicPr>
          <p:nvPr/>
        </p:nvPicPr>
        <p:blipFill>
          <a:blip r:embed="rId7"/>
          <a:srcRect/>
          <a:stretch>
            <a:fillRect/>
          </a:stretch>
        </p:blipFill>
        <p:spPr bwMode="auto">
          <a:xfrm>
            <a:off x="2371725" y="2292350"/>
            <a:ext cx="244475" cy="238125"/>
          </a:xfrm>
          <a:prstGeom prst="rect">
            <a:avLst/>
          </a:prstGeom>
          <a:noFill/>
          <a:ln w="9525">
            <a:noFill/>
            <a:miter lim="800000"/>
            <a:headEnd/>
            <a:tailEnd/>
          </a:ln>
        </p:spPr>
      </p:pic>
      <p:pic>
        <p:nvPicPr>
          <p:cNvPr id="58489" name="Picture 22"/>
          <p:cNvPicPr>
            <a:picLocks noChangeAspect="1" noChangeArrowheads="1"/>
          </p:cNvPicPr>
          <p:nvPr/>
        </p:nvPicPr>
        <p:blipFill>
          <a:blip r:embed="rId7"/>
          <a:srcRect/>
          <a:stretch>
            <a:fillRect/>
          </a:stretch>
        </p:blipFill>
        <p:spPr bwMode="auto">
          <a:xfrm>
            <a:off x="1714500" y="4022725"/>
            <a:ext cx="244475" cy="238125"/>
          </a:xfrm>
          <a:prstGeom prst="rect">
            <a:avLst/>
          </a:prstGeom>
          <a:noFill/>
          <a:ln w="9525">
            <a:noFill/>
            <a:miter lim="800000"/>
            <a:headEnd/>
            <a:tailEnd/>
          </a:ln>
        </p:spPr>
      </p:pic>
      <p:pic>
        <p:nvPicPr>
          <p:cNvPr id="58490" name="Picture 23"/>
          <p:cNvPicPr>
            <a:picLocks noChangeAspect="1" noChangeArrowheads="1"/>
          </p:cNvPicPr>
          <p:nvPr/>
        </p:nvPicPr>
        <p:blipFill>
          <a:blip r:embed="rId7"/>
          <a:srcRect/>
          <a:stretch>
            <a:fillRect/>
          </a:stretch>
        </p:blipFill>
        <p:spPr bwMode="auto">
          <a:xfrm>
            <a:off x="590550" y="3086100"/>
            <a:ext cx="244475" cy="238125"/>
          </a:xfrm>
          <a:prstGeom prst="rect">
            <a:avLst/>
          </a:prstGeom>
          <a:noFill/>
          <a:ln w="9525">
            <a:noFill/>
            <a:miter lim="800000"/>
            <a:headEnd/>
            <a:tailEnd/>
          </a:ln>
        </p:spPr>
      </p:pic>
      <p:pic>
        <p:nvPicPr>
          <p:cNvPr id="58491" name="Picture 24"/>
          <p:cNvPicPr>
            <a:picLocks noChangeAspect="1" noChangeArrowheads="1"/>
          </p:cNvPicPr>
          <p:nvPr/>
        </p:nvPicPr>
        <p:blipFill>
          <a:blip r:embed="rId6"/>
          <a:srcRect/>
          <a:stretch>
            <a:fillRect/>
          </a:stretch>
        </p:blipFill>
        <p:spPr bwMode="auto">
          <a:xfrm>
            <a:off x="1903413" y="1781175"/>
            <a:ext cx="238125" cy="238125"/>
          </a:xfrm>
          <a:prstGeom prst="rect">
            <a:avLst/>
          </a:prstGeom>
          <a:noFill/>
          <a:ln w="9525">
            <a:noFill/>
            <a:miter lim="800000"/>
            <a:headEnd/>
            <a:tailEnd/>
          </a:ln>
        </p:spPr>
      </p:pic>
      <p:pic>
        <p:nvPicPr>
          <p:cNvPr id="58492" name="Picture 25"/>
          <p:cNvPicPr>
            <a:picLocks noChangeAspect="1" noChangeArrowheads="1"/>
          </p:cNvPicPr>
          <p:nvPr/>
        </p:nvPicPr>
        <p:blipFill>
          <a:blip r:embed="rId6"/>
          <a:srcRect/>
          <a:stretch>
            <a:fillRect/>
          </a:stretch>
        </p:blipFill>
        <p:spPr bwMode="auto">
          <a:xfrm>
            <a:off x="2954338" y="1571625"/>
            <a:ext cx="238125" cy="238125"/>
          </a:xfrm>
          <a:prstGeom prst="rect">
            <a:avLst/>
          </a:prstGeom>
          <a:noFill/>
          <a:ln w="9525">
            <a:noFill/>
            <a:miter lim="800000"/>
            <a:headEnd/>
            <a:tailEnd/>
          </a:ln>
        </p:spPr>
      </p:pic>
      <p:pic>
        <p:nvPicPr>
          <p:cNvPr id="58493" name="Picture 26"/>
          <p:cNvPicPr>
            <a:picLocks noChangeAspect="1" noChangeArrowheads="1"/>
          </p:cNvPicPr>
          <p:nvPr/>
        </p:nvPicPr>
        <p:blipFill>
          <a:blip r:embed="rId6"/>
          <a:srcRect/>
          <a:stretch>
            <a:fillRect/>
          </a:stretch>
        </p:blipFill>
        <p:spPr bwMode="auto">
          <a:xfrm>
            <a:off x="4391025" y="1706563"/>
            <a:ext cx="238125" cy="238125"/>
          </a:xfrm>
          <a:prstGeom prst="rect">
            <a:avLst/>
          </a:prstGeom>
          <a:noFill/>
          <a:ln w="9525">
            <a:noFill/>
            <a:miter lim="800000"/>
            <a:headEnd/>
            <a:tailEnd/>
          </a:ln>
        </p:spPr>
      </p:pic>
      <p:pic>
        <p:nvPicPr>
          <p:cNvPr id="58494" name="Picture 27"/>
          <p:cNvPicPr>
            <a:picLocks noChangeAspect="1" noChangeArrowheads="1"/>
          </p:cNvPicPr>
          <p:nvPr/>
        </p:nvPicPr>
        <p:blipFill>
          <a:blip r:embed="rId6"/>
          <a:srcRect/>
          <a:stretch>
            <a:fillRect/>
          </a:stretch>
        </p:blipFill>
        <p:spPr bwMode="auto">
          <a:xfrm>
            <a:off x="4337050" y="2600325"/>
            <a:ext cx="238125" cy="238125"/>
          </a:xfrm>
          <a:prstGeom prst="rect">
            <a:avLst/>
          </a:prstGeom>
          <a:noFill/>
          <a:ln w="9525">
            <a:noFill/>
            <a:miter lim="800000"/>
            <a:headEnd/>
            <a:tailEnd/>
          </a:ln>
        </p:spPr>
      </p:pic>
      <p:pic>
        <p:nvPicPr>
          <p:cNvPr id="58495" name="Picture 28"/>
          <p:cNvPicPr>
            <a:picLocks noChangeAspect="1" noChangeArrowheads="1"/>
          </p:cNvPicPr>
          <p:nvPr/>
        </p:nvPicPr>
        <p:blipFill>
          <a:blip r:embed="rId6"/>
          <a:srcRect/>
          <a:stretch>
            <a:fillRect/>
          </a:stretch>
        </p:blipFill>
        <p:spPr bwMode="auto">
          <a:xfrm>
            <a:off x="5681663" y="2386013"/>
            <a:ext cx="238125" cy="238125"/>
          </a:xfrm>
          <a:prstGeom prst="rect">
            <a:avLst/>
          </a:prstGeom>
          <a:noFill/>
          <a:ln w="9525">
            <a:noFill/>
            <a:miter lim="800000"/>
            <a:headEnd/>
            <a:tailEnd/>
          </a:ln>
        </p:spPr>
      </p:pic>
      <p:pic>
        <p:nvPicPr>
          <p:cNvPr id="58496" name="Picture 29"/>
          <p:cNvPicPr>
            <a:picLocks noChangeAspect="1" noChangeArrowheads="1"/>
          </p:cNvPicPr>
          <p:nvPr/>
        </p:nvPicPr>
        <p:blipFill>
          <a:blip r:embed="rId6"/>
          <a:srcRect/>
          <a:stretch>
            <a:fillRect/>
          </a:stretch>
        </p:blipFill>
        <p:spPr bwMode="auto">
          <a:xfrm>
            <a:off x="5308600" y="1809750"/>
            <a:ext cx="238125" cy="238125"/>
          </a:xfrm>
          <a:prstGeom prst="rect">
            <a:avLst/>
          </a:prstGeom>
          <a:noFill/>
          <a:ln w="9525">
            <a:noFill/>
            <a:miter lim="800000"/>
            <a:headEnd/>
            <a:tailEnd/>
          </a:ln>
        </p:spPr>
      </p:pic>
      <p:pic>
        <p:nvPicPr>
          <p:cNvPr id="58497" name="Picture 30"/>
          <p:cNvPicPr>
            <a:picLocks noChangeAspect="1" noChangeArrowheads="1"/>
          </p:cNvPicPr>
          <p:nvPr/>
        </p:nvPicPr>
        <p:blipFill>
          <a:blip r:embed="rId6"/>
          <a:srcRect/>
          <a:stretch>
            <a:fillRect/>
          </a:stretch>
        </p:blipFill>
        <p:spPr bwMode="auto">
          <a:xfrm>
            <a:off x="3389313" y="3814763"/>
            <a:ext cx="238125" cy="238125"/>
          </a:xfrm>
          <a:prstGeom prst="rect">
            <a:avLst/>
          </a:prstGeom>
          <a:noFill/>
          <a:ln w="9525">
            <a:noFill/>
            <a:miter lim="800000"/>
            <a:headEnd/>
            <a:tailEnd/>
          </a:ln>
        </p:spPr>
      </p:pic>
      <p:pic>
        <p:nvPicPr>
          <p:cNvPr id="58498" name="Picture 31"/>
          <p:cNvPicPr>
            <a:picLocks noChangeAspect="1" noChangeArrowheads="1"/>
          </p:cNvPicPr>
          <p:nvPr/>
        </p:nvPicPr>
        <p:blipFill>
          <a:blip r:embed="rId6"/>
          <a:srcRect/>
          <a:stretch>
            <a:fillRect/>
          </a:stretch>
        </p:blipFill>
        <p:spPr bwMode="auto">
          <a:xfrm>
            <a:off x="2659063" y="3795713"/>
            <a:ext cx="238125" cy="238125"/>
          </a:xfrm>
          <a:prstGeom prst="rect">
            <a:avLst/>
          </a:prstGeom>
          <a:noFill/>
          <a:ln w="9525">
            <a:noFill/>
            <a:miter lim="800000"/>
            <a:headEnd/>
            <a:tailEnd/>
          </a:ln>
        </p:spPr>
      </p:pic>
      <p:pic>
        <p:nvPicPr>
          <p:cNvPr id="58499" name="Picture 32"/>
          <p:cNvPicPr>
            <a:picLocks noChangeAspect="1" noChangeArrowheads="1"/>
          </p:cNvPicPr>
          <p:nvPr/>
        </p:nvPicPr>
        <p:blipFill>
          <a:blip r:embed="rId6"/>
          <a:srcRect/>
          <a:stretch>
            <a:fillRect/>
          </a:stretch>
        </p:blipFill>
        <p:spPr bwMode="auto">
          <a:xfrm>
            <a:off x="2768600" y="4595813"/>
            <a:ext cx="238125" cy="238125"/>
          </a:xfrm>
          <a:prstGeom prst="rect">
            <a:avLst/>
          </a:prstGeom>
          <a:noFill/>
          <a:ln w="9525">
            <a:noFill/>
            <a:miter lim="800000"/>
            <a:headEnd/>
            <a:tailEnd/>
          </a:ln>
        </p:spPr>
      </p:pic>
      <p:pic>
        <p:nvPicPr>
          <p:cNvPr id="58500" name="Picture 33"/>
          <p:cNvPicPr>
            <a:picLocks noChangeAspect="1" noChangeArrowheads="1"/>
          </p:cNvPicPr>
          <p:nvPr/>
        </p:nvPicPr>
        <p:blipFill>
          <a:blip r:embed="rId6"/>
          <a:srcRect/>
          <a:stretch>
            <a:fillRect/>
          </a:stretch>
        </p:blipFill>
        <p:spPr bwMode="auto">
          <a:xfrm>
            <a:off x="2846388" y="5324475"/>
            <a:ext cx="238125" cy="238125"/>
          </a:xfrm>
          <a:prstGeom prst="rect">
            <a:avLst/>
          </a:prstGeom>
          <a:noFill/>
          <a:ln w="9525">
            <a:noFill/>
            <a:miter lim="800000"/>
            <a:headEnd/>
            <a:tailEnd/>
          </a:ln>
        </p:spPr>
      </p:pic>
      <p:pic>
        <p:nvPicPr>
          <p:cNvPr id="58501" name="Picture 34"/>
          <p:cNvPicPr>
            <a:picLocks noChangeAspect="1" noChangeArrowheads="1"/>
          </p:cNvPicPr>
          <p:nvPr/>
        </p:nvPicPr>
        <p:blipFill>
          <a:blip r:embed="rId6"/>
          <a:srcRect/>
          <a:stretch>
            <a:fillRect/>
          </a:stretch>
        </p:blipFill>
        <p:spPr bwMode="auto">
          <a:xfrm>
            <a:off x="2252663" y="5443538"/>
            <a:ext cx="238125" cy="238125"/>
          </a:xfrm>
          <a:prstGeom prst="rect">
            <a:avLst/>
          </a:prstGeom>
          <a:noFill/>
          <a:ln w="9525">
            <a:noFill/>
            <a:miter lim="800000"/>
            <a:headEnd/>
            <a:tailEnd/>
          </a:ln>
        </p:spPr>
      </p:pic>
      <p:pic>
        <p:nvPicPr>
          <p:cNvPr id="58502" name="Picture 35"/>
          <p:cNvPicPr>
            <a:picLocks noChangeAspect="1" noChangeArrowheads="1"/>
          </p:cNvPicPr>
          <p:nvPr/>
        </p:nvPicPr>
        <p:blipFill>
          <a:blip r:embed="rId6"/>
          <a:srcRect/>
          <a:stretch>
            <a:fillRect/>
          </a:stretch>
        </p:blipFill>
        <p:spPr bwMode="auto">
          <a:xfrm>
            <a:off x="1830388" y="5586413"/>
            <a:ext cx="238125" cy="238125"/>
          </a:xfrm>
          <a:prstGeom prst="rect">
            <a:avLst/>
          </a:prstGeom>
          <a:noFill/>
          <a:ln w="9525">
            <a:noFill/>
            <a:miter lim="800000"/>
            <a:headEnd/>
            <a:tailEnd/>
          </a:ln>
        </p:spPr>
      </p:pic>
      <p:pic>
        <p:nvPicPr>
          <p:cNvPr id="58503" name="Picture 36"/>
          <p:cNvPicPr>
            <a:picLocks noChangeAspect="1" noChangeArrowheads="1"/>
          </p:cNvPicPr>
          <p:nvPr/>
        </p:nvPicPr>
        <p:blipFill>
          <a:blip r:embed="rId6"/>
          <a:srcRect/>
          <a:stretch>
            <a:fillRect/>
          </a:stretch>
        </p:blipFill>
        <p:spPr bwMode="auto">
          <a:xfrm>
            <a:off x="1984375" y="4595813"/>
            <a:ext cx="238125" cy="238125"/>
          </a:xfrm>
          <a:prstGeom prst="rect">
            <a:avLst/>
          </a:prstGeom>
          <a:noFill/>
          <a:ln w="9525">
            <a:noFill/>
            <a:miter lim="800000"/>
            <a:headEnd/>
            <a:tailEnd/>
          </a:ln>
        </p:spPr>
      </p:pic>
      <p:pic>
        <p:nvPicPr>
          <p:cNvPr id="58504" name="Picture 37"/>
          <p:cNvPicPr>
            <a:picLocks noChangeAspect="1" noChangeArrowheads="1"/>
          </p:cNvPicPr>
          <p:nvPr/>
        </p:nvPicPr>
        <p:blipFill>
          <a:blip r:embed="rId6"/>
          <a:srcRect/>
          <a:stretch>
            <a:fillRect/>
          </a:stretch>
        </p:blipFill>
        <p:spPr bwMode="auto">
          <a:xfrm>
            <a:off x="1343025" y="3519488"/>
            <a:ext cx="238125" cy="238125"/>
          </a:xfrm>
          <a:prstGeom prst="rect">
            <a:avLst/>
          </a:prstGeom>
          <a:noFill/>
          <a:ln w="9525">
            <a:noFill/>
            <a:miter lim="800000"/>
            <a:headEnd/>
            <a:tailEnd/>
          </a:ln>
        </p:spPr>
      </p:pic>
      <p:pic>
        <p:nvPicPr>
          <p:cNvPr id="58505" name="Picture 38"/>
          <p:cNvPicPr>
            <a:picLocks noChangeAspect="1" noChangeArrowheads="1"/>
          </p:cNvPicPr>
          <p:nvPr/>
        </p:nvPicPr>
        <p:blipFill>
          <a:blip r:embed="rId6"/>
          <a:srcRect/>
          <a:stretch>
            <a:fillRect/>
          </a:stretch>
        </p:blipFill>
        <p:spPr bwMode="auto">
          <a:xfrm>
            <a:off x="1997075" y="2881313"/>
            <a:ext cx="238125" cy="238125"/>
          </a:xfrm>
          <a:prstGeom prst="rect">
            <a:avLst/>
          </a:prstGeom>
          <a:noFill/>
          <a:ln w="9525">
            <a:noFill/>
            <a:miter lim="800000"/>
            <a:headEnd/>
            <a:tailEnd/>
          </a:ln>
        </p:spPr>
      </p:pic>
      <p:pic>
        <p:nvPicPr>
          <p:cNvPr id="58506" name="Picture 39"/>
          <p:cNvPicPr>
            <a:picLocks noChangeAspect="1" noChangeArrowheads="1"/>
          </p:cNvPicPr>
          <p:nvPr/>
        </p:nvPicPr>
        <p:blipFill>
          <a:blip r:embed="rId6"/>
          <a:srcRect/>
          <a:stretch>
            <a:fillRect/>
          </a:stretch>
        </p:blipFill>
        <p:spPr bwMode="auto">
          <a:xfrm>
            <a:off x="2509838" y="3159125"/>
            <a:ext cx="238125" cy="238125"/>
          </a:xfrm>
          <a:prstGeom prst="rect">
            <a:avLst/>
          </a:prstGeom>
          <a:noFill/>
          <a:ln w="9525">
            <a:noFill/>
            <a:miter lim="800000"/>
            <a:headEnd/>
            <a:tailEnd/>
          </a:ln>
        </p:spPr>
      </p:pic>
      <p:pic>
        <p:nvPicPr>
          <p:cNvPr id="58507" name="Picture 40"/>
          <p:cNvPicPr>
            <a:picLocks noChangeAspect="1" noChangeArrowheads="1"/>
          </p:cNvPicPr>
          <p:nvPr/>
        </p:nvPicPr>
        <p:blipFill>
          <a:blip r:embed="rId6"/>
          <a:srcRect/>
          <a:stretch>
            <a:fillRect/>
          </a:stretch>
        </p:blipFill>
        <p:spPr bwMode="auto">
          <a:xfrm>
            <a:off x="1279525" y="2525713"/>
            <a:ext cx="238125" cy="238125"/>
          </a:xfrm>
          <a:prstGeom prst="rect">
            <a:avLst/>
          </a:prstGeom>
          <a:noFill/>
          <a:ln w="9525">
            <a:noFill/>
            <a:miter lim="800000"/>
            <a:headEnd/>
            <a:tailEnd/>
          </a:ln>
        </p:spPr>
      </p:pic>
      <p:sp>
        <p:nvSpPr>
          <p:cNvPr id="63" name="Овал 62"/>
          <p:cNvSpPr/>
          <p:nvPr/>
        </p:nvSpPr>
        <p:spPr>
          <a:xfrm>
            <a:off x="5865813" y="2395538"/>
            <a:ext cx="215900" cy="215900"/>
          </a:xfrm>
          <a:prstGeom prst="ellipse">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64" name="Овал 63"/>
          <p:cNvSpPr/>
          <p:nvPr/>
        </p:nvSpPr>
        <p:spPr>
          <a:xfrm>
            <a:off x="5514975" y="1825625"/>
            <a:ext cx="215900" cy="215900"/>
          </a:xfrm>
          <a:prstGeom prst="ellipse">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pic>
        <p:nvPicPr>
          <p:cNvPr id="58510" name="Picture 41"/>
          <p:cNvPicPr>
            <a:picLocks noChangeAspect="1" noChangeArrowheads="1"/>
          </p:cNvPicPr>
          <p:nvPr/>
        </p:nvPicPr>
        <p:blipFill>
          <a:blip r:embed="rId7"/>
          <a:srcRect/>
          <a:stretch>
            <a:fillRect/>
          </a:stretch>
        </p:blipFill>
        <p:spPr bwMode="auto">
          <a:xfrm>
            <a:off x="4573588" y="1706563"/>
            <a:ext cx="244475" cy="238125"/>
          </a:xfrm>
          <a:prstGeom prst="rect">
            <a:avLst/>
          </a:prstGeom>
          <a:noFill/>
          <a:ln w="9525">
            <a:noFill/>
            <a:miter lim="800000"/>
            <a:headEnd/>
            <a:tailEnd/>
          </a:ln>
        </p:spPr>
      </p:pic>
      <p:pic>
        <p:nvPicPr>
          <p:cNvPr id="58511" name="Picture 42"/>
          <p:cNvPicPr>
            <a:picLocks noChangeAspect="1" noChangeArrowheads="1"/>
          </p:cNvPicPr>
          <p:nvPr/>
        </p:nvPicPr>
        <p:blipFill>
          <a:blip r:embed="rId7"/>
          <a:srcRect/>
          <a:stretch>
            <a:fillRect/>
          </a:stretch>
        </p:blipFill>
        <p:spPr bwMode="auto">
          <a:xfrm>
            <a:off x="4483100" y="2593975"/>
            <a:ext cx="244475" cy="238125"/>
          </a:xfrm>
          <a:prstGeom prst="rect">
            <a:avLst/>
          </a:prstGeom>
          <a:noFill/>
          <a:ln w="9525">
            <a:noFill/>
            <a:miter lim="800000"/>
            <a:headEnd/>
            <a:tailEnd/>
          </a:ln>
        </p:spPr>
      </p:pic>
      <p:pic>
        <p:nvPicPr>
          <p:cNvPr id="58512" name="Picture 43"/>
          <p:cNvPicPr>
            <a:picLocks noChangeAspect="1" noChangeArrowheads="1"/>
          </p:cNvPicPr>
          <p:nvPr/>
        </p:nvPicPr>
        <p:blipFill>
          <a:blip r:embed="rId7"/>
          <a:srcRect/>
          <a:stretch>
            <a:fillRect/>
          </a:stretch>
        </p:blipFill>
        <p:spPr bwMode="auto">
          <a:xfrm>
            <a:off x="3128963" y="1571625"/>
            <a:ext cx="244475" cy="238125"/>
          </a:xfrm>
          <a:prstGeom prst="rect">
            <a:avLst/>
          </a:prstGeom>
          <a:noFill/>
          <a:ln w="9525">
            <a:noFill/>
            <a:miter lim="800000"/>
            <a:headEnd/>
            <a:tailEnd/>
          </a:ln>
        </p:spPr>
      </p:pic>
      <p:pic>
        <p:nvPicPr>
          <p:cNvPr id="58513" name="Picture 44"/>
          <p:cNvPicPr>
            <a:picLocks noChangeAspect="1" noChangeArrowheads="1"/>
          </p:cNvPicPr>
          <p:nvPr/>
        </p:nvPicPr>
        <p:blipFill>
          <a:blip r:embed="rId7"/>
          <a:srcRect/>
          <a:stretch>
            <a:fillRect/>
          </a:stretch>
        </p:blipFill>
        <p:spPr bwMode="auto">
          <a:xfrm>
            <a:off x="2058988" y="1787525"/>
            <a:ext cx="244475" cy="238125"/>
          </a:xfrm>
          <a:prstGeom prst="rect">
            <a:avLst/>
          </a:prstGeom>
          <a:noFill/>
          <a:ln w="9525">
            <a:noFill/>
            <a:miter lim="800000"/>
            <a:headEnd/>
            <a:tailEnd/>
          </a:ln>
        </p:spPr>
      </p:pic>
      <p:pic>
        <p:nvPicPr>
          <p:cNvPr id="58514" name="Picture 45"/>
          <p:cNvPicPr>
            <a:picLocks noChangeAspect="1" noChangeArrowheads="1"/>
          </p:cNvPicPr>
          <p:nvPr/>
        </p:nvPicPr>
        <p:blipFill>
          <a:blip r:embed="rId7"/>
          <a:srcRect/>
          <a:stretch>
            <a:fillRect/>
          </a:stretch>
        </p:blipFill>
        <p:spPr bwMode="auto">
          <a:xfrm>
            <a:off x="3536950" y="3814763"/>
            <a:ext cx="244475" cy="238125"/>
          </a:xfrm>
          <a:prstGeom prst="rect">
            <a:avLst/>
          </a:prstGeom>
          <a:noFill/>
          <a:ln w="9525">
            <a:noFill/>
            <a:miter lim="800000"/>
            <a:headEnd/>
            <a:tailEnd/>
          </a:ln>
        </p:spPr>
      </p:pic>
      <p:sp>
        <p:nvSpPr>
          <p:cNvPr id="70" name="Овал 69"/>
          <p:cNvSpPr/>
          <p:nvPr/>
        </p:nvSpPr>
        <p:spPr>
          <a:xfrm>
            <a:off x="2835275" y="3806825"/>
            <a:ext cx="215900" cy="215900"/>
          </a:xfrm>
          <a:prstGeom prst="ellipse">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pic>
        <p:nvPicPr>
          <p:cNvPr id="58516" name="Picture 46"/>
          <p:cNvPicPr>
            <a:picLocks noChangeAspect="1" noChangeArrowheads="1"/>
          </p:cNvPicPr>
          <p:nvPr/>
        </p:nvPicPr>
        <p:blipFill>
          <a:blip r:embed="rId7"/>
          <a:srcRect/>
          <a:stretch>
            <a:fillRect/>
          </a:stretch>
        </p:blipFill>
        <p:spPr bwMode="auto">
          <a:xfrm>
            <a:off x="2662238" y="3176588"/>
            <a:ext cx="244475" cy="238125"/>
          </a:xfrm>
          <a:prstGeom prst="rect">
            <a:avLst/>
          </a:prstGeom>
          <a:noFill/>
          <a:ln w="9525">
            <a:noFill/>
            <a:miter lim="800000"/>
            <a:headEnd/>
            <a:tailEnd/>
          </a:ln>
        </p:spPr>
      </p:pic>
      <p:pic>
        <p:nvPicPr>
          <p:cNvPr id="58517" name="Picture 47"/>
          <p:cNvPicPr>
            <a:picLocks noChangeAspect="1" noChangeArrowheads="1"/>
          </p:cNvPicPr>
          <p:nvPr/>
        </p:nvPicPr>
        <p:blipFill>
          <a:blip r:embed="rId7"/>
          <a:srcRect/>
          <a:stretch>
            <a:fillRect/>
          </a:stretch>
        </p:blipFill>
        <p:spPr bwMode="auto">
          <a:xfrm>
            <a:off x="2189163" y="2881313"/>
            <a:ext cx="244475" cy="238125"/>
          </a:xfrm>
          <a:prstGeom prst="rect">
            <a:avLst/>
          </a:prstGeom>
          <a:noFill/>
          <a:ln w="9525">
            <a:noFill/>
            <a:miter lim="800000"/>
            <a:headEnd/>
            <a:tailEnd/>
          </a:ln>
        </p:spPr>
      </p:pic>
      <p:pic>
        <p:nvPicPr>
          <p:cNvPr id="58518" name="Picture 48"/>
          <p:cNvPicPr>
            <a:picLocks noChangeAspect="1" noChangeArrowheads="1"/>
          </p:cNvPicPr>
          <p:nvPr/>
        </p:nvPicPr>
        <p:blipFill>
          <a:blip r:embed="rId7"/>
          <a:srcRect/>
          <a:stretch>
            <a:fillRect/>
          </a:stretch>
        </p:blipFill>
        <p:spPr bwMode="auto">
          <a:xfrm>
            <a:off x="1441450" y="2519363"/>
            <a:ext cx="244475" cy="238125"/>
          </a:xfrm>
          <a:prstGeom prst="rect">
            <a:avLst/>
          </a:prstGeom>
          <a:noFill/>
          <a:ln w="9525">
            <a:noFill/>
            <a:miter lim="800000"/>
            <a:headEnd/>
            <a:tailEnd/>
          </a:ln>
        </p:spPr>
      </p:pic>
      <p:pic>
        <p:nvPicPr>
          <p:cNvPr id="58519" name="Picture 49"/>
          <p:cNvPicPr>
            <a:picLocks noChangeAspect="1" noChangeArrowheads="1"/>
          </p:cNvPicPr>
          <p:nvPr/>
        </p:nvPicPr>
        <p:blipFill>
          <a:blip r:embed="rId7"/>
          <a:srcRect/>
          <a:stretch>
            <a:fillRect/>
          </a:stretch>
        </p:blipFill>
        <p:spPr bwMode="auto">
          <a:xfrm>
            <a:off x="1489075" y="3530600"/>
            <a:ext cx="244475" cy="238125"/>
          </a:xfrm>
          <a:prstGeom prst="rect">
            <a:avLst/>
          </a:prstGeom>
          <a:noFill/>
          <a:ln w="9525">
            <a:noFill/>
            <a:miter lim="800000"/>
            <a:headEnd/>
            <a:tailEnd/>
          </a:ln>
        </p:spPr>
      </p:pic>
      <p:pic>
        <p:nvPicPr>
          <p:cNvPr id="58520" name="Picture 50"/>
          <p:cNvPicPr>
            <a:picLocks noChangeAspect="1" noChangeArrowheads="1"/>
          </p:cNvPicPr>
          <p:nvPr/>
        </p:nvPicPr>
        <p:blipFill>
          <a:blip r:embed="rId7"/>
          <a:srcRect/>
          <a:stretch>
            <a:fillRect/>
          </a:stretch>
        </p:blipFill>
        <p:spPr bwMode="auto">
          <a:xfrm>
            <a:off x="2116138" y="4595813"/>
            <a:ext cx="244475" cy="238125"/>
          </a:xfrm>
          <a:prstGeom prst="rect">
            <a:avLst/>
          </a:prstGeom>
          <a:noFill/>
          <a:ln w="9525">
            <a:noFill/>
            <a:miter lim="800000"/>
            <a:headEnd/>
            <a:tailEnd/>
          </a:ln>
        </p:spPr>
      </p:pic>
      <p:pic>
        <p:nvPicPr>
          <p:cNvPr id="58521" name="Picture 51"/>
          <p:cNvPicPr>
            <a:picLocks noChangeAspect="1" noChangeArrowheads="1"/>
          </p:cNvPicPr>
          <p:nvPr/>
        </p:nvPicPr>
        <p:blipFill>
          <a:blip r:embed="rId7"/>
          <a:srcRect/>
          <a:stretch>
            <a:fillRect/>
          </a:stretch>
        </p:blipFill>
        <p:spPr bwMode="auto">
          <a:xfrm>
            <a:off x="2925763" y="4595813"/>
            <a:ext cx="244475" cy="238125"/>
          </a:xfrm>
          <a:prstGeom prst="rect">
            <a:avLst/>
          </a:prstGeom>
          <a:noFill/>
          <a:ln w="9525">
            <a:noFill/>
            <a:miter lim="800000"/>
            <a:headEnd/>
            <a:tailEnd/>
          </a:ln>
        </p:spPr>
      </p:pic>
      <p:pic>
        <p:nvPicPr>
          <p:cNvPr id="58522" name="Picture 52"/>
          <p:cNvPicPr>
            <a:picLocks noChangeAspect="1" noChangeArrowheads="1"/>
          </p:cNvPicPr>
          <p:nvPr/>
        </p:nvPicPr>
        <p:blipFill>
          <a:blip r:embed="rId7"/>
          <a:srcRect/>
          <a:stretch>
            <a:fillRect/>
          </a:stretch>
        </p:blipFill>
        <p:spPr bwMode="auto">
          <a:xfrm>
            <a:off x="1874838" y="5705475"/>
            <a:ext cx="244475" cy="238125"/>
          </a:xfrm>
          <a:prstGeom prst="rect">
            <a:avLst/>
          </a:prstGeom>
          <a:noFill/>
          <a:ln w="9525">
            <a:noFill/>
            <a:miter lim="800000"/>
            <a:headEnd/>
            <a:tailEnd/>
          </a:ln>
        </p:spPr>
      </p:pic>
      <p:pic>
        <p:nvPicPr>
          <p:cNvPr id="58523" name="Picture 53"/>
          <p:cNvPicPr>
            <a:picLocks noChangeAspect="1" noChangeArrowheads="1"/>
          </p:cNvPicPr>
          <p:nvPr/>
        </p:nvPicPr>
        <p:blipFill>
          <a:blip r:embed="rId7"/>
          <a:srcRect/>
          <a:stretch>
            <a:fillRect/>
          </a:stretch>
        </p:blipFill>
        <p:spPr bwMode="auto">
          <a:xfrm>
            <a:off x="2368550" y="5426075"/>
            <a:ext cx="244475" cy="238125"/>
          </a:xfrm>
          <a:prstGeom prst="rect">
            <a:avLst/>
          </a:prstGeom>
          <a:noFill/>
          <a:ln w="9525">
            <a:noFill/>
            <a:miter lim="800000"/>
            <a:headEnd/>
            <a:tailEnd/>
          </a:ln>
        </p:spPr>
      </p:pic>
      <p:pic>
        <p:nvPicPr>
          <p:cNvPr id="58524" name="Picture 54"/>
          <p:cNvPicPr>
            <a:picLocks noChangeAspect="1" noChangeArrowheads="1"/>
          </p:cNvPicPr>
          <p:nvPr/>
        </p:nvPicPr>
        <p:blipFill>
          <a:blip r:embed="rId7"/>
          <a:srcRect/>
          <a:stretch>
            <a:fillRect/>
          </a:stretch>
        </p:blipFill>
        <p:spPr bwMode="auto">
          <a:xfrm>
            <a:off x="2741613" y="5222875"/>
            <a:ext cx="244475" cy="238125"/>
          </a:xfrm>
          <a:prstGeom prst="rect">
            <a:avLst/>
          </a:prstGeom>
          <a:noFill/>
          <a:ln w="9525">
            <a:noFill/>
            <a:miter lim="800000"/>
            <a:headEnd/>
            <a:tailEnd/>
          </a:ln>
        </p:spPr>
      </p:pic>
      <p:sp>
        <p:nvSpPr>
          <p:cNvPr id="7" name="TextBox 6"/>
          <p:cNvSpPr txBox="1"/>
          <p:nvPr/>
        </p:nvSpPr>
        <p:spPr>
          <a:xfrm>
            <a:off x="498475" y="828675"/>
            <a:ext cx="8181975" cy="369888"/>
          </a:xfrm>
          <a:prstGeom prst="rect">
            <a:avLst/>
          </a:prstGeom>
          <a:solidFill>
            <a:schemeClr val="tx2">
              <a:lumMod val="20000"/>
              <a:lumOff val="80000"/>
            </a:schemeClr>
          </a:solidFill>
        </p:spPr>
        <p:txBody>
          <a:bodyPr wrap="none">
            <a:spAutoFit/>
          </a:bodyPr>
          <a:lstStyle/>
          <a:p>
            <a:pPr eaLnBrk="0" hangingPunct="0">
              <a:defRPr/>
            </a:pPr>
            <a:r>
              <a:rPr lang="ru-RU" b="1" dirty="0"/>
              <a:t>Благоустройство дворовых и общественных территорий в Ульяновской области </a:t>
            </a:r>
          </a:p>
        </p:txBody>
      </p:sp>
      <p:graphicFrame>
        <p:nvGraphicFramePr>
          <p:cNvPr id="58447" name="Диаграмма 5"/>
          <p:cNvGraphicFramePr>
            <a:graphicFrameLocks/>
          </p:cNvGraphicFramePr>
          <p:nvPr/>
        </p:nvGraphicFramePr>
        <p:xfrm>
          <a:off x="4616450" y="3190875"/>
          <a:ext cx="4316413" cy="3095625"/>
        </p:xfrm>
        <a:graphic>
          <a:graphicData uri="http://schemas.openxmlformats.org/presentationml/2006/ole">
            <p:oleObj spid="_x0000_s58447" r:id="rId8" imgW="4316342" imgH="3097036" progId="Excel.Chart.8">
              <p:embed/>
            </p:oleObj>
          </a:graphicData>
        </a:graphic>
      </p:graphicFrame>
      <p:sp>
        <p:nvSpPr>
          <p:cNvPr id="25" name="TextBox 24"/>
          <p:cNvSpPr txBox="1"/>
          <p:nvPr/>
        </p:nvSpPr>
        <p:spPr>
          <a:xfrm>
            <a:off x="6383338" y="2009775"/>
            <a:ext cx="2746375" cy="307975"/>
          </a:xfrm>
          <a:prstGeom prst="rect">
            <a:avLst/>
          </a:prstGeom>
          <a:solidFill>
            <a:schemeClr val="bg1">
              <a:lumMod val="95000"/>
            </a:schemeClr>
          </a:solidFill>
        </p:spPr>
        <p:txBody>
          <a:bodyPr>
            <a:spAutoFit/>
          </a:bodyPr>
          <a:lstStyle/>
          <a:p>
            <a:pPr eaLnBrk="0" hangingPunct="0">
              <a:defRPr/>
            </a:pPr>
            <a:r>
              <a:rPr lang="ru-RU" sz="1400" b="1" dirty="0"/>
              <a:t>Дворовые территории</a:t>
            </a:r>
          </a:p>
        </p:txBody>
      </p:sp>
      <p:sp>
        <p:nvSpPr>
          <p:cNvPr id="86" name="TextBox 85"/>
          <p:cNvSpPr txBox="1"/>
          <p:nvPr/>
        </p:nvSpPr>
        <p:spPr>
          <a:xfrm>
            <a:off x="6383338" y="2233613"/>
            <a:ext cx="2760662" cy="307975"/>
          </a:xfrm>
          <a:prstGeom prst="rect">
            <a:avLst/>
          </a:prstGeom>
          <a:solidFill>
            <a:schemeClr val="bg1">
              <a:lumMod val="95000"/>
            </a:schemeClr>
          </a:solidFill>
        </p:spPr>
        <p:txBody>
          <a:bodyPr>
            <a:spAutoFit/>
          </a:bodyPr>
          <a:lstStyle/>
          <a:p>
            <a:pPr eaLnBrk="0" hangingPunct="0">
              <a:defRPr/>
            </a:pPr>
            <a:r>
              <a:rPr lang="ru-RU" sz="1400" b="1" dirty="0"/>
              <a:t>Общественные пространства</a:t>
            </a:r>
          </a:p>
        </p:txBody>
      </p:sp>
      <p:sp>
        <p:nvSpPr>
          <p:cNvPr id="58528" name="TextBox 25"/>
          <p:cNvSpPr txBox="1">
            <a:spLocks noChangeArrowheads="1"/>
          </p:cNvSpPr>
          <p:nvPr/>
        </p:nvSpPr>
        <p:spPr bwMode="auto">
          <a:xfrm>
            <a:off x="5449888" y="3330575"/>
            <a:ext cx="458787" cy="307975"/>
          </a:xfrm>
          <a:prstGeom prst="rect">
            <a:avLst/>
          </a:prstGeom>
          <a:noFill/>
          <a:ln w="9525">
            <a:noFill/>
            <a:miter lim="800000"/>
            <a:headEnd/>
            <a:tailEnd/>
          </a:ln>
        </p:spPr>
        <p:txBody>
          <a:bodyPr wrap="none">
            <a:spAutoFit/>
          </a:bodyPr>
          <a:lstStyle/>
          <a:p>
            <a:pPr eaLnBrk="0" hangingPunct="0"/>
            <a:r>
              <a:rPr lang="ru-RU" sz="1400" b="1"/>
              <a:t>161</a:t>
            </a:r>
          </a:p>
        </p:txBody>
      </p:sp>
      <p:sp>
        <p:nvSpPr>
          <p:cNvPr id="58529" name="TextBox 87"/>
          <p:cNvSpPr txBox="1">
            <a:spLocks noChangeArrowheads="1"/>
          </p:cNvSpPr>
          <p:nvPr/>
        </p:nvSpPr>
        <p:spPr bwMode="auto">
          <a:xfrm>
            <a:off x="5795963" y="4730750"/>
            <a:ext cx="368300" cy="307975"/>
          </a:xfrm>
          <a:prstGeom prst="rect">
            <a:avLst/>
          </a:prstGeom>
          <a:noFill/>
          <a:ln w="9525">
            <a:noFill/>
            <a:miter lim="800000"/>
            <a:headEnd/>
            <a:tailEnd/>
          </a:ln>
        </p:spPr>
        <p:txBody>
          <a:bodyPr wrap="none">
            <a:spAutoFit/>
          </a:bodyPr>
          <a:lstStyle/>
          <a:p>
            <a:pPr eaLnBrk="0" hangingPunct="0"/>
            <a:r>
              <a:rPr lang="ru-RU" sz="1400" b="1"/>
              <a:t>23</a:t>
            </a:r>
          </a:p>
        </p:txBody>
      </p:sp>
      <p:sp>
        <p:nvSpPr>
          <p:cNvPr id="58530" name="TextBox 88"/>
          <p:cNvSpPr txBox="1">
            <a:spLocks noChangeArrowheads="1"/>
          </p:cNvSpPr>
          <p:nvPr/>
        </p:nvSpPr>
        <p:spPr bwMode="auto">
          <a:xfrm>
            <a:off x="6465888" y="4068763"/>
            <a:ext cx="366712" cy="307975"/>
          </a:xfrm>
          <a:prstGeom prst="rect">
            <a:avLst/>
          </a:prstGeom>
          <a:noFill/>
          <a:ln w="9525">
            <a:noFill/>
            <a:miter lim="800000"/>
            <a:headEnd/>
            <a:tailEnd/>
          </a:ln>
        </p:spPr>
        <p:txBody>
          <a:bodyPr wrap="none">
            <a:spAutoFit/>
          </a:bodyPr>
          <a:lstStyle/>
          <a:p>
            <a:pPr eaLnBrk="0" hangingPunct="0"/>
            <a:r>
              <a:rPr lang="ru-RU" sz="1400" b="1"/>
              <a:t>95</a:t>
            </a:r>
          </a:p>
        </p:txBody>
      </p:sp>
      <p:sp>
        <p:nvSpPr>
          <p:cNvPr id="58531" name="TextBox 89"/>
          <p:cNvSpPr txBox="1">
            <a:spLocks noChangeArrowheads="1"/>
          </p:cNvSpPr>
          <p:nvPr/>
        </p:nvSpPr>
        <p:spPr bwMode="auto">
          <a:xfrm>
            <a:off x="6732588" y="4776788"/>
            <a:ext cx="366712" cy="307975"/>
          </a:xfrm>
          <a:prstGeom prst="rect">
            <a:avLst/>
          </a:prstGeom>
          <a:noFill/>
          <a:ln w="9525">
            <a:noFill/>
            <a:miter lim="800000"/>
            <a:headEnd/>
            <a:tailEnd/>
          </a:ln>
        </p:spPr>
        <p:txBody>
          <a:bodyPr wrap="none">
            <a:spAutoFit/>
          </a:bodyPr>
          <a:lstStyle/>
          <a:p>
            <a:pPr eaLnBrk="0" hangingPunct="0"/>
            <a:r>
              <a:rPr lang="ru-RU" sz="1400" b="1"/>
              <a:t>34</a:t>
            </a:r>
          </a:p>
        </p:txBody>
      </p:sp>
      <p:sp>
        <p:nvSpPr>
          <p:cNvPr id="58532" name="TextBox 90"/>
          <p:cNvSpPr txBox="1">
            <a:spLocks noChangeArrowheads="1"/>
          </p:cNvSpPr>
          <p:nvPr/>
        </p:nvSpPr>
        <p:spPr bwMode="auto">
          <a:xfrm>
            <a:off x="7451725" y="4149725"/>
            <a:ext cx="458788" cy="306388"/>
          </a:xfrm>
          <a:prstGeom prst="rect">
            <a:avLst/>
          </a:prstGeom>
          <a:noFill/>
          <a:ln w="9525">
            <a:noFill/>
            <a:miter lim="800000"/>
            <a:headEnd/>
            <a:tailEnd/>
          </a:ln>
        </p:spPr>
        <p:txBody>
          <a:bodyPr wrap="none">
            <a:spAutoFit/>
          </a:bodyPr>
          <a:lstStyle/>
          <a:p>
            <a:pPr eaLnBrk="0" hangingPunct="0"/>
            <a:r>
              <a:rPr lang="ru-RU" sz="1400" b="1"/>
              <a:t>100</a:t>
            </a:r>
          </a:p>
        </p:txBody>
      </p:sp>
      <p:sp>
        <p:nvSpPr>
          <p:cNvPr id="58533" name="TextBox 91"/>
          <p:cNvSpPr txBox="1">
            <a:spLocks noChangeArrowheads="1"/>
          </p:cNvSpPr>
          <p:nvPr/>
        </p:nvSpPr>
        <p:spPr bwMode="auto">
          <a:xfrm>
            <a:off x="7740650" y="4992688"/>
            <a:ext cx="366713" cy="307975"/>
          </a:xfrm>
          <a:prstGeom prst="rect">
            <a:avLst/>
          </a:prstGeom>
          <a:noFill/>
          <a:ln w="9525">
            <a:noFill/>
            <a:miter lim="800000"/>
            <a:headEnd/>
            <a:tailEnd/>
          </a:ln>
        </p:spPr>
        <p:txBody>
          <a:bodyPr wrap="none">
            <a:spAutoFit/>
          </a:bodyPr>
          <a:lstStyle/>
          <a:p>
            <a:pPr eaLnBrk="0" hangingPunct="0"/>
            <a:r>
              <a:rPr lang="ru-RU" sz="1400" b="1"/>
              <a:t>25</a:t>
            </a:r>
          </a:p>
        </p:txBody>
      </p:sp>
      <p:sp>
        <p:nvSpPr>
          <p:cNvPr id="58534" name="TextBox 92"/>
          <p:cNvSpPr txBox="1">
            <a:spLocks noChangeArrowheads="1"/>
          </p:cNvSpPr>
          <p:nvPr/>
        </p:nvSpPr>
        <p:spPr bwMode="auto">
          <a:xfrm>
            <a:off x="6950075" y="4421188"/>
            <a:ext cx="368300" cy="307975"/>
          </a:xfrm>
          <a:prstGeom prst="rect">
            <a:avLst/>
          </a:prstGeom>
          <a:noFill/>
          <a:ln w="9525">
            <a:noFill/>
            <a:miter lim="800000"/>
            <a:headEnd/>
            <a:tailEnd/>
          </a:ln>
        </p:spPr>
        <p:txBody>
          <a:bodyPr wrap="none">
            <a:spAutoFit/>
          </a:bodyPr>
          <a:lstStyle/>
          <a:p>
            <a:pPr eaLnBrk="0" hangingPunct="0"/>
            <a:r>
              <a:rPr lang="en-US" sz="1400" b="1"/>
              <a:t>61</a:t>
            </a:r>
            <a:endParaRPr lang="ru-RU" sz="1400" b="1"/>
          </a:p>
        </p:txBody>
      </p:sp>
      <p:sp>
        <p:nvSpPr>
          <p:cNvPr id="95" name="TextBox 94"/>
          <p:cNvSpPr txBox="1"/>
          <p:nvPr/>
        </p:nvSpPr>
        <p:spPr>
          <a:xfrm>
            <a:off x="6410325" y="2490788"/>
            <a:ext cx="2719388" cy="307975"/>
          </a:xfrm>
          <a:prstGeom prst="rect">
            <a:avLst/>
          </a:prstGeom>
          <a:solidFill>
            <a:schemeClr val="bg1">
              <a:lumMod val="95000"/>
            </a:schemeClr>
          </a:solidFill>
        </p:spPr>
        <p:txBody>
          <a:bodyPr>
            <a:spAutoFit/>
          </a:bodyPr>
          <a:lstStyle/>
          <a:p>
            <a:pPr eaLnBrk="0" hangingPunct="0">
              <a:defRPr/>
            </a:pPr>
            <a:r>
              <a:rPr lang="ru-RU" sz="1400" b="1" dirty="0"/>
              <a:t>Территории ТОС</a:t>
            </a:r>
          </a:p>
        </p:txBody>
      </p:sp>
      <p:sp>
        <p:nvSpPr>
          <p:cNvPr id="24" name="Прямоугольник 23"/>
          <p:cNvSpPr/>
          <p:nvPr/>
        </p:nvSpPr>
        <p:spPr>
          <a:xfrm>
            <a:off x="8820150" y="2095500"/>
            <a:ext cx="117475" cy="153988"/>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84" name="Прямоугольник 83"/>
          <p:cNvSpPr/>
          <p:nvPr/>
        </p:nvSpPr>
        <p:spPr>
          <a:xfrm>
            <a:off x="8820150" y="2309813"/>
            <a:ext cx="117475" cy="153987"/>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94" name="Прямоугольник 93"/>
          <p:cNvSpPr/>
          <p:nvPr/>
        </p:nvSpPr>
        <p:spPr>
          <a:xfrm>
            <a:off x="8820150" y="2530475"/>
            <a:ext cx="117475" cy="153988"/>
          </a:xfrm>
          <a:prstGeom prst="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descr="C:\Users\Эльза\Desktop\rezul-tat.jpg"/>
          <p:cNvPicPr>
            <a:picLocks noChangeAspect="1" noChangeArrowheads="1"/>
          </p:cNvPicPr>
          <p:nvPr/>
        </p:nvPicPr>
        <p:blipFill>
          <a:blip r:embed="rId2"/>
          <a:srcRect l="13133" r="1704"/>
          <a:stretch>
            <a:fillRect/>
          </a:stretch>
        </p:blipFill>
        <p:spPr bwMode="auto">
          <a:xfrm>
            <a:off x="0" y="765175"/>
            <a:ext cx="9144000" cy="5548313"/>
          </a:xfrm>
          <a:prstGeom prst="rect">
            <a:avLst/>
          </a:prstGeom>
          <a:noFill/>
          <a:ln w="9525">
            <a:noFill/>
            <a:miter lim="800000"/>
            <a:headEnd/>
            <a:tailEnd/>
          </a:ln>
        </p:spPr>
      </p:pic>
      <p:sp>
        <p:nvSpPr>
          <p:cNvPr id="59394" name="Прямоугольник 1"/>
          <p:cNvSpPr>
            <a:spLocks noChangeArrowheads="1"/>
          </p:cNvSpPr>
          <p:nvPr/>
        </p:nvSpPr>
        <p:spPr bwMode="auto">
          <a:xfrm>
            <a:off x="684213" y="171450"/>
            <a:ext cx="8351837" cy="366713"/>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p>
        </p:txBody>
      </p:sp>
      <p:sp>
        <p:nvSpPr>
          <p:cNvPr id="59395"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59396" name="TextBox 1"/>
          <p:cNvSpPr txBox="1">
            <a:spLocks noChangeArrowheads="1"/>
          </p:cNvSpPr>
          <p:nvPr/>
        </p:nvSpPr>
        <p:spPr bwMode="auto">
          <a:xfrm>
            <a:off x="698500" y="836613"/>
            <a:ext cx="7807325" cy="1938337"/>
          </a:xfrm>
          <a:prstGeom prst="rect">
            <a:avLst/>
          </a:prstGeom>
          <a:noFill/>
          <a:ln w="9525">
            <a:noFill/>
            <a:miter lim="800000"/>
            <a:headEnd/>
            <a:tailEnd/>
          </a:ln>
        </p:spPr>
        <p:txBody>
          <a:bodyPr wrap="none">
            <a:spAutoFit/>
          </a:bodyPr>
          <a:lstStyle/>
          <a:p>
            <a:pPr eaLnBrk="0" hangingPunct="0"/>
            <a:r>
              <a:rPr lang="ru-RU" sz="3200" b="1"/>
              <a:t>         </a:t>
            </a:r>
            <a:r>
              <a:rPr lang="ru-RU" sz="2800" b="1"/>
              <a:t>Рейтинг субъектов Российской Федерации</a:t>
            </a:r>
          </a:p>
          <a:p>
            <a:pPr eaLnBrk="0" hangingPunct="0"/>
            <a:r>
              <a:rPr lang="ru-RU" sz="2800" b="1"/>
              <a:t>                      по реализации проекта</a:t>
            </a:r>
          </a:p>
          <a:p>
            <a:pPr eaLnBrk="0" hangingPunct="0"/>
            <a:r>
              <a:rPr lang="ru-RU" sz="2800" b="1"/>
              <a:t>«Формирование комфортной городской среды»</a:t>
            </a:r>
          </a:p>
          <a:p>
            <a:pPr eaLnBrk="0" hangingPunct="0"/>
            <a:endParaRPr lang="ru-RU" sz="3200" b="1"/>
          </a:p>
        </p:txBody>
      </p:sp>
      <p:sp>
        <p:nvSpPr>
          <p:cNvPr id="6" name="Прямоугольник 5"/>
          <p:cNvSpPr/>
          <p:nvPr/>
        </p:nvSpPr>
        <p:spPr>
          <a:xfrm>
            <a:off x="250825" y="4451350"/>
            <a:ext cx="4033838" cy="1385888"/>
          </a:xfrm>
          <a:prstGeom prst="rect">
            <a:avLst/>
          </a:prstGeom>
          <a:solidFill>
            <a:schemeClr val="bg1">
              <a:lumMod val="95000"/>
            </a:schemeClr>
          </a:solidFill>
        </p:spPr>
        <p:txBody>
          <a:bodyPr>
            <a:spAutoFit/>
          </a:bodyPr>
          <a:lstStyle/>
          <a:p>
            <a:pPr algn="ctr" eaLnBrk="0" hangingPunct="0">
              <a:defRPr/>
            </a:pPr>
            <a:r>
              <a:rPr lang="ru-RU" sz="2800" spc="-1" dirty="0">
                <a:solidFill>
                  <a:srgbClr val="C00000"/>
                </a:solidFill>
                <a:uFill>
                  <a:solidFill>
                    <a:srgbClr val="FFFFFF"/>
                  </a:solidFill>
                </a:uFill>
                <a:latin typeface="Arial"/>
              </a:rPr>
              <a:t>1 место:</a:t>
            </a:r>
          </a:p>
          <a:p>
            <a:pPr algn="ctr" eaLnBrk="0" hangingPunct="0">
              <a:defRPr/>
            </a:pPr>
            <a:r>
              <a:rPr lang="ru-RU" sz="2800" b="1" spc="-1" dirty="0">
                <a:solidFill>
                  <a:srgbClr val="C00000"/>
                </a:solidFill>
                <a:uFill>
                  <a:solidFill>
                    <a:srgbClr val="FFFFFF"/>
                  </a:solidFill>
                </a:uFill>
                <a:latin typeface="Arial"/>
              </a:rPr>
              <a:t>Московская область</a:t>
            </a:r>
          </a:p>
          <a:p>
            <a:pPr algn="ctr" eaLnBrk="0" hangingPunct="0">
              <a:defRPr/>
            </a:pPr>
            <a:r>
              <a:rPr lang="ru-RU" sz="2800" spc="-1" dirty="0">
                <a:solidFill>
                  <a:srgbClr val="C00000"/>
                </a:solidFill>
                <a:uFill>
                  <a:solidFill>
                    <a:srgbClr val="FFFFFF"/>
                  </a:solidFill>
                </a:uFill>
                <a:latin typeface="Arial"/>
              </a:rPr>
              <a:t>82 балла</a:t>
            </a:r>
          </a:p>
        </p:txBody>
      </p:sp>
      <p:sp>
        <p:nvSpPr>
          <p:cNvPr id="7" name="Прямоугольник 6"/>
          <p:cNvSpPr/>
          <p:nvPr/>
        </p:nvSpPr>
        <p:spPr>
          <a:xfrm>
            <a:off x="4859338" y="4457700"/>
            <a:ext cx="4032250" cy="1384300"/>
          </a:xfrm>
          <a:prstGeom prst="rect">
            <a:avLst/>
          </a:prstGeom>
          <a:solidFill>
            <a:schemeClr val="bg1">
              <a:lumMod val="95000"/>
            </a:schemeClr>
          </a:solidFill>
        </p:spPr>
        <p:txBody>
          <a:bodyPr>
            <a:spAutoFit/>
          </a:bodyPr>
          <a:lstStyle/>
          <a:p>
            <a:pPr algn="ctr" eaLnBrk="0" hangingPunct="0">
              <a:defRPr/>
            </a:pPr>
            <a:r>
              <a:rPr lang="ru-RU" sz="2800" spc="-1" dirty="0">
                <a:solidFill>
                  <a:srgbClr val="C00000"/>
                </a:solidFill>
                <a:uFill>
                  <a:solidFill>
                    <a:srgbClr val="FFFFFF"/>
                  </a:solidFill>
                </a:uFill>
                <a:latin typeface="Arial"/>
              </a:rPr>
              <a:t>16 место:</a:t>
            </a:r>
          </a:p>
          <a:p>
            <a:pPr algn="ctr" eaLnBrk="0" hangingPunct="0">
              <a:defRPr/>
            </a:pPr>
            <a:r>
              <a:rPr lang="ru-RU" sz="2800" b="1" spc="-1" dirty="0">
                <a:solidFill>
                  <a:srgbClr val="C00000"/>
                </a:solidFill>
                <a:uFill>
                  <a:solidFill>
                    <a:srgbClr val="FFFFFF"/>
                  </a:solidFill>
                </a:uFill>
                <a:latin typeface="Arial"/>
              </a:rPr>
              <a:t>Ульяновская область</a:t>
            </a:r>
          </a:p>
          <a:p>
            <a:pPr algn="ctr" eaLnBrk="0" hangingPunct="0">
              <a:defRPr/>
            </a:pPr>
            <a:r>
              <a:rPr lang="ru-RU" sz="2800" spc="-1" dirty="0">
                <a:solidFill>
                  <a:srgbClr val="C00000"/>
                </a:solidFill>
                <a:uFill>
                  <a:solidFill>
                    <a:srgbClr val="FFFFFF"/>
                  </a:solidFill>
                </a:uFill>
                <a:latin typeface="Arial"/>
              </a:rPr>
              <a:t>63 балла</a:t>
            </a:r>
          </a:p>
        </p:txBody>
      </p:sp>
      <p:sp>
        <p:nvSpPr>
          <p:cNvPr id="3" name="Прямоугольник 2"/>
          <p:cNvSpPr/>
          <p:nvPr/>
        </p:nvSpPr>
        <p:spPr>
          <a:xfrm>
            <a:off x="2138363" y="2571750"/>
            <a:ext cx="4927600" cy="708025"/>
          </a:xfrm>
          <a:prstGeom prst="rect">
            <a:avLst/>
          </a:prstGeom>
          <a:solidFill>
            <a:schemeClr val="bg1">
              <a:lumMod val="95000"/>
            </a:schemeClr>
          </a:solidFill>
        </p:spPr>
        <p:txBody>
          <a:bodyPr wrap="none">
            <a:spAutoFit/>
          </a:bodyPr>
          <a:lstStyle/>
          <a:p>
            <a:pPr algn="ctr" eaLnBrk="0" hangingPunct="0">
              <a:defRPr/>
            </a:pPr>
            <a:r>
              <a:rPr lang="ru-RU" sz="4000" b="1" dirty="0"/>
              <a:t>2019 год – 81 субъект</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Рисунок 3"/>
          <p:cNvPicPr>
            <a:picLocks noChangeAspect="1"/>
          </p:cNvPicPr>
          <p:nvPr/>
        </p:nvPicPr>
        <p:blipFill>
          <a:blip r:embed="rId2"/>
          <a:srcRect/>
          <a:stretch>
            <a:fillRect/>
          </a:stretch>
        </p:blipFill>
        <p:spPr bwMode="auto">
          <a:xfrm>
            <a:off x="0" y="4763"/>
            <a:ext cx="9144000" cy="6848475"/>
          </a:xfrm>
          <a:prstGeom prst="rect">
            <a:avLst/>
          </a:prstGeom>
          <a:noFill/>
          <a:ln w="9525">
            <a:noFill/>
            <a:miter lim="800000"/>
            <a:headEnd/>
            <a:tailEnd/>
          </a:ln>
        </p:spPr>
      </p:pic>
      <p:sp>
        <p:nvSpPr>
          <p:cNvPr id="5" name="TextBox 4"/>
          <p:cNvSpPr txBox="1"/>
          <p:nvPr/>
        </p:nvSpPr>
        <p:spPr>
          <a:xfrm>
            <a:off x="3203575" y="179388"/>
            <a:ext cx="5616575" cy="1077912"/>
          </a:xfrm>
          <a:prstGeom prst="rect">
            <a:avLst/>
          </a:prstGeom>
          <a:noFill/>
        </p:spPr>
        <p:txBody>
          <a:bodyPr>
            <a:spAutoFit/>
          </a:bodyPr>
          <a:lstStyle/>
          <a:p>
            <a:pPr eaLnBrk="0" hangingPunct="0">
              <a:defRPr/>
            </a:pPr>
            <a:r>
              <a:rPr lang="ru-RU" sz="4000" b="1" dirty="0">
                <a:solidFill>
                  <a:schemeClr val="tx2">
                    <a:lumMod val="20000"/>
                    <a:lumOff val="80000"/>
                  </a:schemeClr>
                </a:solidFill>
              </a:rPr>
              <a:t>УЛЬЯНОВСКАЯ ОБЛАСТЬ</a:t>
            </a:r>
          </a:p>
          <a:p>
            <a:pPr algn="r" eaLnBrk="0" hangingPunct="0">
              <a:defRPr/>
            </a:pPr>
            <a:r>
              <a:rPr lang="ru-RU" sz="2400" i="1" dirty="0">
                <a:solidFill>
                  <a:schemeClr val="tx2">
                    <a:lumMod val="20000"/>
                    <a:lumOff val="80000"/>
                  </a:schemeClr>
                </a:solidFill>
              </a:rPr>
              <a:t>регион возможностей</a:t>
            </a:r>
          </a:p>
        </p:txBody>
      </p:sp>
      <p:pic>
        <p:nvPicPr>
          <p:cNvPr id="60419" name="Объект 4"/>
          <p:cNvPicPr>
            <a:picLocks noChangeAspect="1"/>
          </p:cNvPicPr>
          <p:nvPr/>
        </p:nvPicPr>
        <p:blipFill>
          <a:blip r:embed="rId3"/>
          <a:srcRect/>
          <a:stretch>
            <a:fillRect/>
          </a:stretch>
        </p:blipFill>
        <p:spPr bwMode="auto">
          <a:xfrm>
            <a:off x="250825" y="107950"/>
            <a:ext cx="1290638" cy="1219200"/>
          </a:xfrm>
          <a:prstGeom prst="rect">
            <a:avLst/>
          </a:prstGeom>
          <a:noFill/>
          <a:ln w="9525">
            <a:noFill/>
            <a:miter lim="800000"/>
            <a:headEnd/>
            <a:tailEnd/>
          </a:ln>
        </p:spPr>
      </p:pic>
      <p:sp>
        <p:nvSpPr>
          <p:cNvPr id="2054" name="TextBox 3"/>
          <p:cNvSpPr txBox="1">
            <a:spLocks noChangeArrowheads="1"/>
          </p:cNvSpPr>
          <p:nvPr/>
        </p:nvSpPr>
        <p:spPr bwMode="auto">
          <a:xfrm>
            <a:off x="-23813" y="2720975"/>
            <a:ext cx="9291638" cy="1384300"/>
          </a:xfrm>
          <a:prstGeom prst="rect">
            <a:avLst/>
          </a:prstGeom>
          <a:noFill/>
          <a:ln>
            <a:noFill/>
          </a:ln>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ru-RU" altLang="ru-RU" sz="2800" b="1" dirty="0" smtClean="0">
                <a:solidFill>
                  <a:schemeClr val="bg1"/>
                </a:solidFill>
                <a:effectLst>
                  <a:outerShdw blurRad="38100" dist="38100" dir="2700000" algn="tl">
                    <a:srgbClr val="000000">
                      <a:alpha val="43137"/>
                    </a:srgbClr>
                  </a:outerShdw>
                </a:effectLst>
              </a:rPr>
              <a:t>МИНИСТЕРСТВО ЭНЕРГЕТИКИ, ЖКК И  ГОРОДСКОЙ СРЕДЫ </a:t>
            </a:r>
          </a:p>
          <a:p>
            <a:pPr algn="ctr" eaLnBrk="1" hangingPunct="1">
              <a:spcBef>
                <a:spcPct val="0"/>
              </a:spcBef>
              <a:buFontTx/>
              <a:buNone/>
              <a:defRPr/>
            </a:pPr>
            <a:r>
              <a:rPr lang="ru-RU" altLang="ru-RU" sz="2800" b="1" dirty="0" smtClean="0">
                <a:solidFill>
                  <a:schemeClr val="bg1"/>
                </a:solidFill>
                <a:effectLst>
                  <a:outerShdw blurRad="38100" dist="38100" dir="2700000" algn="tl">
                    <a:srgbClr val="000000">
                      <a:alpha val="43137"/>
                    </a:srgbClr>
                  </a:outerShdw>
                </a:effectLst>
              </a:rPr>
              <a:t>УЛЬЯНОВСКОЙ ОБЛАСТИ</a:t>
            </a:r>
          </a:p>
          <a:p>
            <a:pPr algn="ctr" eaLnBrk="1" hangingPunct="1">
              <a:spcBef>
                <a:spcPct val="0"/>
              </a:spcBef>
              <a:buFontTx/>
              <a:buNone/>
              <a:defRPr/>
            </a:pPr>
            <a:r>
              <a:rPr lang="ru-RU" altLang="ru-RU" sz="2800" b="1" dirty="0" smtClean="0">
                <a:solidFill>
                  <a:schemeClr val="bg1"/>
                </a:solidFill>
                <a:effectLst>
                  <a:outerShdw blurRad="38100" dist="38100" dir="2700000" algn="tl">
                    <a:srgbClr val="000000">
                      <a:alpha val="43137"/>
                    </a:srgbClr>
                  </a:outerShdw>
                </a:effectLst>
              </a:rPr>
              <a:t>ЦЕЛИ И ЗАДАЧИ В 2019 ГОДУ</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5"/>
          <p:cNvSpPr>
            <a:spLocks noChangeArrowheads="1"/>
          </p:cNvSpPr>
          <p:nvPr/>
        </p:nvSpPr>
        <p:spPr bwMode="auto">
          <a:xfrm>
            <a:off x="0" y="0"/>
            <a:ext cx="639763" cy="369888"/>
          </a:xfrm>
          <a:prstGeom prst="rect">
            <a:avLst/>
          </a:prstGeom>
          <a:noFill/>
          <a:ln w="9525">
            <a:noFill/>
            <a:miter lim="800000"/>
            <a:headEnd/>
            <a:tailEnd/>
          </a:ln>
        </p:spPr>
        <p:txBody>
          <a:bodyPr wrap="none" anchor="ctr">
            <a:spAutoFit/>
          </a:bodyPr>
          <a:lstStyle/>
          <a:p>
            <a:pPr indent="450850" algn="just" eaLnBrk="0" hangingPunct="0"/>
            <a:endParaRPr lang="ru-RU" altLang="ru-RU">
              <a:solidFill>
                <a:srgbClr val="000000"/>
              </a:solidFill>
              <a:latin typeface="Arial" charset="0"/>
            </a:endParaRPr>
          </a:p>
        </p:txBody>
      </p:sp>
      <p:graphicFrame>
        <p:nvGraphicFramePr>
          <p:cNvPr id="9" name="Схема 8"/>
          <p:cNvGraphicFramePr/>
          <p:nvPr/>
        </p:nvGraphicFramePr>
        <p:xfrm>
          <a:off x="214282" y="1071546"/>
          <a:ext cx="8143932"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Прямоугольник с двумя скругленными противолежащими углами 9"/>
          <p:cNvSpPr/>
          <p:nvPr/>
        </p:nvSpPr>
        <p:spPr>
          <a:xfrm>
            <a:off x="319088" y="1557338"/>
            <a:ext cx="8677275" cy="935037"/>
          </a:xfrm>
          <a:prstGeom prst="round2DiagRect">
            <a:avLst/>
          </a:prstGeom>
          <a:ln/>
        </p:spPr>
        <p:style>
          <a:lnRef idx="1">
            <a:schemeClr val="accent5"/>
          </a:lnRef>
          <a:fillRef idx="2">
            <a:schemeClr val="accent5"/>
          </a:fillRef>
          <a:effectRef idx="1">
            <a:schemeClr val="accent5"/>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ru-RU" altLang="ru-RU" b="1" dirty="0" smtClean="0">
                <a:solidFill>
                  <a:srgbClr val="FF0000"/>
                </a:solidFill>
                <a:latin typeface="Times New Roman" panose="02020603050405020304" pitchFamily="18" charset="0"/>
                <a:cs typeface="Times New Roman" panose="02020603050405020304" pitchFamily="18" charset="0"/>
              </a:rPr>
              <a:t>Цель 1. </a:t>
            </a:r>
            <a:r>
              <a:rPr lang="ru-RU" dirty="0" smtClean="0">
                <a:solidFill>
                  <a:srgbClr val="FF0000"/>
                </a:solidFill>
                <a:latin typeface="Times New Roman" panose="02020603050405020304" pitchFamily="18" charset="0"/>
                <a:cs typeface="Times New Roman" panose="02020603050405020304" pitchFamily="18" charset="0"/>
              </a:rPr>
              <a:t> </a:t>
            </a:r>
            <a:r>
              <a:rPr lang="ru-RU" altLang="ru-RU" b="1" dirty="0" smtClean="0">
                <a:solidFill>
                  <a:schemeClr val="tx2">
                    <a:lumMod val="75000"/>
                  </a:schemeClr>
                </a:solidFill>
                <a:latin typeface="Times New Roman" panose="02020603050405020304" pitchFamily="18" charset="0"/>
                <a:cs typeface="Times New Roman" panose="02020603050405020304" pitchFamily="18" charset="0"/>
              </a:rPr>
              <a:t>Развитие систем водоснабжения и водоотведения Ульяновской области</a:t>
            </a:r>
          </a:p>
        </p:txBody>
      </p:sp>
      <p:sp>
        <p:nvSpPr>
          <p:cNvPr id="11" name="Прямоугольник с двумя скругленными противолежащими углами 10"/>
          <p:cNvSpPr/>
          <p:nvPr/>
        </p:nvSpPr>
        <p:spPr>
          <a:xfrm>
            <a:off x="319088" y="2708275"/>
            <a:ext cx="8677275" cy="936625"/>
          </a:xfrm>
          <a:prstGeom prst="round2DiagRect">
            <a:avLst/>
          </a:prstGeom>
          <a:ln/>
        </p:spPr>
        <p:style>
          <a:lnRef idx="1">
            <a:schemeClr val="accent5"/>
          </a:lnRef>
          <a:fillRef idx="2">
            <a:schemeClr val="accent5"/>
          </a:fillRef>
          <a:effectRef idx="1">
            <a:schemeClr val="accent5"/>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auto">
              <a:spcBef>
                <a:spcPts val="0"/>
              </a:spcBef>
              <a:spcAft>
                <a:spcPts val="0"/>
              </a:spcAft>
              <a:defRPr/>
            </a:pPr>
            <a:endParaRPr lang="ru-RU" altLang="ru-RU" sz="2800" b="1" dirty="0" smtClean="0">
              <a:solidFill>
                <a:schemeClr val="tx2">
                  <a:lumMod val="75000"/>
                </a:schemeClr>
              </a:solidFill>
            </a:endParaRPr>
          </a:p>
          <a:p>
            <a:pPr fontAlgn="auto">
              <a:spcBef>
                <a:spcPts val="0"/>
              </a:spcBef>
              <a:spcAft>
                <a:spcPts val="0"/>
              </a:spcAft>
              <a:defRPr/>
            </a:pPr>
            <a:r>
              <a:rPr lang="ru-RU" altLang="ru-RU" b="1" dirty="0" smtClean="0">
                <a:solidFill>
                  <a:srgbClr val="FF0000"/>
                </a:solidFill>
                <a:latin typeface="Times New Roman" panose="02020603050405020304" pitchFamily="18" charset="0"/>
                <a:cs typeface="Times New Roman" panose="02020603050405020304" pitchFamily="18" charset="0"/>
              </a:rPr>
              <a:t>Цель 2.</a:t>
            </a:r>
            <a:r>
              <a:rPr lang="ru-RU" altLang="ru-RU" b="1" dirty="0" smtClean="0">
                <a:solidFill>
                  <a:schemeClr val="tx2">
                    <a:lumMod val="75000"/>
                  </a:schemeClr>
                </a:solidFill>
                <a:latin typeface="Times New Roman" panose="02020603050405020304" pitchFamily="18" charset="0"/>
                <a:cs typeface="Times New Roman" panose="02020603050405020304" pitchFamily="18" charset="0"/>
              </a:rPr>
              <a:t> Развитие газификации Ульяновской области</a:t>
            </a:r>
          </a:p>
          <a:p>
            <a:pPr fontAlgn="auto">
              <a:spcBef>
                <a:spcPts val="0"/>
              </a:spcBef>
              <a:spcAft>
                <a:spcPts val="0"/>
              </a:spcAft>
              <a:defRPr/>
            </a:pPr>
            <a:endParaRPr lang="ru-RU" altLang="ru-RU" sz="2400" b="1" dirty="0" smtClean="0">
              <a:solidFill>
                <a:schemeClr val="tx2">
                  <a:lumMod val="75000"/>
                </a:schemeClr>
              </a:solidFill>
            </a:endParaRPr>
          </a:p>
          <a:p>
            <a:pPr algn="just" fontAlgn="auto">
              <a:spcBef>
                <a:spcPts val="0"/>
              </a:spcBef>
              <a:spcAft>
                <a:spcPts val="0"/>
              </a:spcAft>
              <a:defRPr/>
            </a:pPr>
            <a:endParaRPr lang="ru-RU" altLang="ru-RU" sz="1600" b="1" kern="0" dirty="0" smtClean="0">
              <a:solidFill>
                <a:srgbClr val="002060"/>
              </a:solidFill>
              <a:latin typeface="Tahoma" panose="020B0604030504040204" pitchFamily="34" charset="0"/>
              <a:cs typeface="Tahoma" panose="020B0604030504040204" pitchFamily="34" charset="0"/>
            </a:endParaRPr>
          </a:p>
        </p:txBody>
      </p:sp>
      <p:sp>
        <p:nvSpPr>
          <p:cNvPr id="61445" name="Прямоугольник 1"/>
          <p:cNvSpPr>
            <a:spLocks noChangeArrowheads="1"/>
          </p:cNvSpPr>
          <p:nvPr/>
        </p:nvSpPr>
        <p:spPr bwMode="auto">
          <a:xfrm>
            <a:off x="644525" y="115888"/>
            <a:ext cx="8351838" cy="369887"/>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endParaRPr lang="ru-RU" altLang="ru-RU">
              <a:solidFill>
                <a:srgbClr val="000000"/>
              </a:solidFill>
              <a:latin typeface="Times New Roman" pitchFamily="18" charset="0"/>
              <a:cs typeface="Times New Roman" pitchFamily="18" charset="0"/>
            </a:endParaRPr>
          </a:p>
        </p:txBody>
      </p:sp>
      <p:sp>
        <p:nvSpPr>
          <p:cNvPr id="12" name="Прямоугольник 11"/>
          <p:cNvSpPr/>
          <p:nvPr/>
        </p:nvSpPr>
        <p:spPr>
          <a:xfrm>
            <a:off x="285750" y="714375"/>
            <a:ext cx="8643938" cy="708025"/>
          </a:xfrm>
          <a:prstGeom prst="rect">
            <a:avLst/>
          </a:prstGeom>
        </p:spPr>
        <p:txBody>
          <a:bodyPr>
            <a:spAutoFit/>
          </a:bodyPr>
          <a:lstStyle/>
          <a:p>
            <a:pPr algn="ctr">
              <a:defRPr/>
            </a:pPr>
            <a:r>
              <a:rPr lang="ru-RU" altLang="ru-RU" sz="2000" b="1" kern="0" dirty="0">
                <a:solidFill>
                  <a:schemeClr val="tx2">
                    <a:lumMod val="75000"/>
                  </a:schemeClr>
                </a:solidFill>
                <a:latin typeface="Times New Roman" panose="02020603050405020304" pitchFamily="18" charset="0"/>
                <a:cs typeface="Times New Roman" panose="02020603050405020304" pitchFamily="18" charset="0"/>
              </a:rPr>
              <a:t>КЛЮЧЕВЫЕ ЦЕЛИ ЖИЛИЩНО-КОММУНАЛЬНОГО КОМПЛЕКСА УЛЬЯНОВСКОЙ ОБЛАСТИ НА 201</a:t>
            </a:r>
            <a:r>
              <a:rPr lang="en-US" altLang="ru-RU" sz="2000" b="1" kern="0" dirty="0">
                <a:solidFill>
                  <a:schemeClr val="tx2">
                    <a:lumMod val="75000"/>
                  </a:schemeClr>
                </a:solidFill>
                <a:latin typeface="Times New Roman" panose="02020603050405020304" pitchFamily="18" charset="0"/>
                <a:cs typeface="Times New Roman" panose="02020603050405020304" pitchFamily="18" charset="0"/>
              </a:rPr>
              <a:t>9</a:t>
            </a:r>
            <a:r>
              <a:rPr lang="ru-RU" altLang="ru-RU" sz="2000" b="1" kern="0" dirty="0">
                <a:solidFill>
                  <a:schemeClr val="tx2">
                    <a:lumMod val="75000"/>
                  </a:schemeClr>
                </a:solidFill>
                <a:latin typeface="Times New Roman" panose="02020603050405020304" pitchFamily="18" charset="0"/>
                <a:cs typeface="Times New Roman" panose="02020603050405020304" pitchFamily="18" charset="0"/>
              </a:rPr>
              <a:t> ГОД</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5" name="Прямоугольник с двумя скругленными противолежащими углами 14"/>
          <p:cNvSpPr/>
          <p:nvPr/>
        </p:nvSpPr>
        <p:spPr>
          <a:xfrm>
            <a:off x="300038" y="3933825"/>
            <a:ext cx="8677275" cy="935038"/>
          </a:xfrm>
          <a:prstGeom prst="round2DiagRect">
            <a:avLst/>
          </a:prstGeom>
          <a:ln/>
        </p:spPr>
        <p:style>
          <a:lnRef idx="1">
            <a:schemeClr val="accent5"/>
          </a:lnRef>
          <a:fillRef idx="2">
            <a:schemeClr val="accent5"/>
          </a:fillRef>
          <a:effectRef idx="1">
            <a:schemeClr val="accent5"/>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ru-RU" altLang="ru-RU" b="1" dirty="0" smtClean="0">
                <a:solidFill>
                  <a:srgbClr val="FF0000"/>
                </a:solidFill>
                <a:latin typeface="Times New Roman" panose="02020603050405020304" pitchFamily="18" charset="0"/>
                <a:cs typeface="Times New Roman" panose="02020603050405020304" pitchFamily="18" charset="0"/>
              </a:rPr>
              <a:t>Цель 3. </a:t>
            </a:r>
            <a:r>
              <a:rPr lang="ru-RU" altLang="ru-RU" b="1" dirty="0" smtClean="0">
                <a:solidFill>
                  <a:schemeClr val="tx2">
                    <a:lumMod val="75000"/>
                  </a:schemeClr>
                </a:solidFill>
                <a:latin typeface="Times New Roman" panose="02020603050405020304" pitchFamily="18" charset="0"/>
                <a:cs typeface="Times New Roman" panose="02020603050405020304" pitchFamily="18" charset="0"/>
              </a:rPr>
              <a:t>Развитие системы теплоснабжения Ульяновской области</a:t>
            </a:r>
          </a:p>
        </p:txBody>
      </p:sp>
      <p:sp>
        <p:nvSpPr>
          <p:cNvPr id="61448"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13" name="Прямоугольник с двумя скругленными противолежащими углами 12"/>
          <p:cNvSpPr/>
          <p:nvPr/>
        </p:nvSpPr>
        <p:spPr>
          <a:xfrm>
            <a:off x="300038" y="5229225"/>
            <a:ext cx="8677275" cy="863600"/>
          </a:xfrm>
          <a:prstGeom prst="round2DiagRect">
            <a:avLst/>
          </a:prstGeom>
          <a:ln/>
        </p:spPr>
        <p:style>
          <a:lnRef idx="1">
            <a:schemeClr val="accent5"/>
          </a:lnRef>
          <a:fillRef idx="2">
            <a:schemeClr val="accent5"/>
          </a:fillRef>
          <a:effectRef idx="1">
            <a:schemeClr val="accent5"/>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r>
              <a:rPr lang="ru-RU" altLang="ru-RU" b="1" dirty="0" smtClean="0">
                <a:solidFill>
                  <a:srgbClr val="FF0000"/>
                </a:solidFill>
                <a:latin typeface="Times New Roman" panose="02020603050405020304" pitchFamily="18" charset="0"/>
                <a:cs typeface="Times New Roman" panose="02020603050405020304" pitchFamily="18" charset="0"/>
              </a:rPr>
              <a:t>Цель 4. </a:t>
            </a:r>
            <a:r>
              <a:rPr lang="ru-RU" altLang="ru-RU" b="1" dirty="0" smtClean="0">
                <a:solidFill>
                  <a:schemeClr val="tx2">
                    <a:lumMod val="75000"/>
                  </a:schemeClr>
                </a:solidFill>
                <a:latin typeface="Times New Roman" panose="02020603050405020304" pitchFamily="18" charset="0"/>
                <a:cs typeface="Times New Roman" panose="02020603050405020304" pitchFamily="18" charset="0"/>
              </a:rPr>
              <a:t>Развитие государственно-частного партнерства в сфере жилищно-коммунального хозяйства в рамках концессионных соглашений и </a:t>
            </a:r>
            <a:r>
              <a:rPr lang="ru-RU" altLang="ru-RU" b="1" dirty="0" err="1" smtClean="0">
                <a:solidFill>
                  <a:schemeClr val="tx2">
                    <a:lumMod val="75000"/>
                  </a:schemeClr>
                </a:solidFill>
                <a:latin typeface="Times New Roman" panose="02020603050405020304" pitchFamily="18" charset="0"/>
                <a:cs typeface="Times New Roman" panose="02020603050405020304" pitchFamily="18" charset="0"/>
              </a:rPr>
              <a:t>энергосервисной</a:t>
            </a:r>
            <a:r>
              <a:rPr lang="ru-RU" altLang="ru-RU" b="1" dirty="0" smtClean="0">
                <a:solidFill>
                  <a:schemeClr val="tx2">
                    <a:lumMod val="75000"/>
                  </a:schemeClr>
                </a:solidFill>
                <a:latin typeface="Times New Roman" panose="02020603050405020304" pitchFamily="18" charset="0"/>
                <a:cs typeface="Times New Roman" panose="02020603050405020304" pitchFamily="18" charset="0"/>
              </a:rPr>
              <a:t> деятельности в Ульяновской области</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5"/>
          <p:cNvSpPr>
            <a:spLocks noChangeArrowheads="1"/>
          </p:cNvSpPr>
          <p:nvPr/>
        </p:nvSpPr>
        <p:spPr bwMode="auto">
          <a:xfrm>
            <a:off x="0" y="0"/>
            <a:ext cx="639763" cy="369888"/>
          </a:xfrm>
          <a:prstGeom prst="rect">
            <a:avLst/>
          </a:prstGeom>
          <a:noFill/>
          <a:ln w="9525">
            <a:noFill/>
            <a:miter lim="800000"/>
            <a:headEnd/>
            <a:tailEnd/>
          </a:ln>
        </p:spPr>
        <p:txBody>
          <a:bodyPr wrap="none" anchor="ctr">
            <a:spAutoFit/>
          </a:bodyPr>
          <a:lstStyle/>
          <a:p>
            <a:pPr indent="450850" algn="just" eaLnBrk="0" hangingPunct="0"/>
            <a:endParaRPr lang="ru-RU" altLang="ru-RU">
              <a:solidFill>
                <a:srgbClr val="000000"/>
              </a:solidFill>
              <a:latin typeface="Arial" charset="0"/>
            </a:endParaRPr>
          </a:p>
        </p:txBody>
      </p:sp>
      <p:graphicFrame>
        <p:nvGraphicFramePr>
          <p:cNvPr id="9" name="Схема 8"/>
          <p:cNvGraphicFramePr/>
          <p:nvPr/>
        </p:nvGraphicFramePr>
        <p:xfrm>
          <a:off x="214282" y="1071546"/>
          <a:ext cx="8143932"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467" name="Прямоугольник 1"/>
          <p:cNvSpPr>
            <a:spLocks noChangeArrowheads="1"/>
          </p:cNvSpPr>
          <p:nvPr/>
        </p:nvSpPr>
        <p:spPr bwMode="auto">
          <a:xfrm>
            <a:off x="652463" y="115888"/>
            <a:ext cx="8351837" cy="369887"/>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endParaRPr lang="ru-RU" altLang="ru-RU">
              <a:solidFill>
                <a:srgbClr val="000000"/>
              </a:solidFill>
              <a:latin typeface="Times New Roman" pitchFamily="18" charset="0"/>
              <a:cs typeface="Times New Roman" pitchFamily="18" charset="0"/>
            </a:endParaRPr>
          </a:p>
        </p:txBody>
      </p:sp>
      <p:sp>
        <p:nvSpPr>
          <p:cNvPr id="12" name="Прямоугольник 11"/>
          <p:cNvSpPr/>
          <p:nvPr/>
        </p:nvSpPr>
        <p:spPr>
          <a:xfrm>
            <a:off x="285750" y="714375"/>
            <a:ext cx="8643938" cy="708025"/>
          </a:xfrm>
          <a:prstGeom prst="rect">
            <a:avLst/>
          </a:prstGeom>
        </p:spPr>
        <p:txBody>
          <a:bodyPr>
            <a:spAutoFit/>
          </a:bodyPr>
          <a:lstStyle/>
          <a:p>
            <a:pPr algn="ctr">
              <a:defRPr/>
            </a:pPr>
            <a:r>
              <a:rPr lang="ru-RU" altLang="ru-RU" sz="2000" b="1" kern="0" dirty="0">
                <a:solidFill>
                  <a:schemeClr val="tx2">
                    <a:lumMod val="75000"/>
                  </a:schemeClr>
                </a:solidFill>
                <a:latin typeface="Times New Roman" panose="02020603050405020304" pitchFamily="18" charset="0"/>
                <a:cs typeface="Times New Roman" panose="02020603050405020304" pitchFamily="18" charset="0"/>
              </a:rPr>
              <a:t>КЛЮЧЕВЫЕ ЦЕЛИ ЖИЛИЩНО-КОММУНАЛЬНОГО КОМПЛЕКСА УЛЬЯНОВСКОЙ ОБЛАСТИ НА 201</a:t>
            </a:r>
            <a:r>
              <a:rPr lang="en-US" altLang="ru-RU" sz="2000" b="1" kern="0" dirty="0">
                <a:solidFill>
                  <a:schemeClr val="tx2">
                    <a:lumMod val="75000"/>
                  </a:schemeClr>
                </a:solidFill>
                <a:latin typeface="Times New Roman" panose="02020603050405020304" pitchFamily="18" charset="0"/>
                <a:cs typeface="Times New Roman" panose="02020603050405020304" pitchFamily="18" charset="0"/>
              </a:rPr>
              <a:t>9</a:t>
            </a:r>
            <a:r>
              <a:rPr lang="ru-RU" altLang="ru-RU" sz="2000" b="1" kern="0" dirty="0">
                <a:solidFill>
                  <a:schemeClr val="tx2">
                    <a:lumMod val="75000"/>
                  </a:schemeClr>
                </a:solidFill>
                <a:latin typeface="Times New Roman" panose="02020603050405020304" pitchFamily="18" charset="0"/>
                <a:cs typeface="Times New Roman" panose="02020603050405020304" pitchFamily="18" charset="0"/>
              </a:rPr>
              <a:t> ГОД</a:t>
            </a:r>
            <a:endParaRPr lang="ru-RU" sz="20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Прямоугольник с двумя скругленными противолежащими углами 15"/>
          <p:cNvSpPr/>
          <p:nvPr/>
        </p:nvSpPr>
        <p:spPr>
          <a:xfrm>
            <a:off x="209550" y="2565400"/>
            <a:ext cx="8715375" cy="1222375"/>
          </a:xfrm>
          <a:prstGeom prst="round2DiagRect">
            <a:avLst/>
          </a:prstGeom>
          <a:ln/>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auto">
              <a:spcBef>
                <a:spcPts val="0"/>
              </a:spcBef>
              <a:spcAft>
                <a:spcPts val="0"/>
              </a:spcAft>
              <a:defRPr/>
            </a:pPr>
            <a:endParaRPr lang="ru-RU" altLang="ru-RU" sz="2800" b="1" dirty="0" smtClean="0">
              <a:solidFill>
                <a:schemeClr val="tx2">
                  <a:lumMod val="75000"/>
                </a:schemeClr>
              </a:solidFill>
            </a:endParaRPr>
          </a:p>
          <a:p>
            <a:pPr fontAlgn="auto">
              <a:spcBef>
                <a:spcPts val="0"/>
              </a:spcBef>
              <a:spcAft>
                <a:spcPts val="0"/>
              </a:spcAft>
              <a:defRPr/>
            </a:pPr>
            <a:r>
              <a:rPr lang="ru-RU" altLang="ru-RU" b="1" dirty="0" smtClean="0">
                <a:solidFill>
                  <a:srgbClr val="FF0000"/>
                </a:solidFill>
                <a:latin typeface="Times New Roman" panose="02020603050405020304" pitchFamily="18" charset="0"/>
                <a:cs typeface="Times New Roman" panose="02020603050405020304" pitchFamily="18" charset="0"/>
              </a:rPr>
              <a:t>Цель 6. </a:t>
            </a:r>
            <a:r>
              <a:rPr lang="ru-RU" altLang="ru-RU" b="1" dirty="0" smtClean="0">
                <a:solidFill>
                  <a:schemeClr val="accent1">
                    <a:lumMod val="50000"/>
                  </a:schemeClr>
                </a:solidFill>
                <a:latin typeface="Times New Roman" panose="02020603050405020304" pitchFamily="18" charset="0"/>
                <a:cs typeface="Times New Roman" panose="02020603050405020304" pitchFamily="18" charset="0"/>
              </a:rPr>
              <a:t>Обеспечение благоприятных условий проживания граждан путем реализации региональной программы </a:t>
            </a:r>
            <a:r>
              <a:rPr lang="ru-RU" altLang="ru-RU" b="1" dirty="0" smtClean="0">
                <a:solidFill>
                  <a:schemeClr val="tx2">
                    <a:lumMod val="75000"/>
                  </a:schemeClr>
                </a:solidFill>
                <a:latin typeface="Times New Roman" panose="02020603050405020304" pitchFamily="18" charset="0"/>
                <a:cs typeface="Times New Roman" panose="02020603050405020304" pitchFamily="18" charset="0"/>
              </a:rPr>
              <a:t>капитального ремонта общего имущества в многоквартирных домах расположенных на территории Ульяновской области</a:t>
            </a:r>
          </a:p>
          <a:p>
            <a:pPr algn="just" fontAlgn="auto">
              <a:spcBef>
                <a:spcPts val="0"/>
              </a:spcBef>
              <a:spcAft>
                <a:spcPts val="0"/>
              </a:spcAft>
              <a:defRPr/>
            </a:pPr>
            <a:endParaRPr lang="ru-RU" altLang="ru-RU" sz="2400" b="1" kern="0" dirty="0" smtClean="0">
              <a:solidFill>
                <a:schemeClr val="tx2">
                  <a:lumMod val="75000"/>
                </a:schemeClr>
              </a:solidFill>
              <a:latin typeface="Tahoma" panose="020B0604030504040204" pitchFamily="34" charset="0"/>
              <a:cs typeface="Tahoma" panose="020B0604030504040204" pitchFamily="34" charset="0"/>
            </a:endParaRPr>
          </a:p>
          <a:p>
            <a:pPr algn="just" fontAlgn="auto">
              <a:spcBef>
                <a:spcPts val="0"/>
              </a:spcBef>
              <a:spcAft>
                <a:spcPts val="0"/>
              </a:spcAft>
              <a:defRPr/>
            </a:pPr>
            <a:endParaRPr lang="ru-RU" altLang="ru-RU" sz="1600" b="1" kern="0" dirty="0" smtClean="0">
              <a:solidFill>
                <a:srgbClr val="002060"/>
              </a:solidFill>
              <a:latin typeface="Tahoma" panose="020B0604030504040204" pitchFamily="34" charset="0"/>
              <a:cs typeface="Tahoma" panose="020B0604030504040204" pitchFamily="34" charset="0"/>
            </a:endParaRPr>
          </a:p>
        </p:txBody>
      </p:sp>
      <p:sp>
        <p:nvSpPr>
          <p:cNvPr id="17" name="Прямоугольник с двумя скругленными противолежащими углами 16"/>
          <p:cNvSpPr/>
          <p:nvPr/>
        </p:nvSpPr>
        <p:spPr>
          <a:xfrm>
            <a:off x="257175" y="3933825"/>
            <a:ext cx="8677275" cy="1081088"/>
          </a:xfrm>
          <a:prstGeom prst="round2DiagRect">
            <a:avLst/>
          </a:prstGeom>
          <a:ln/>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auto">
              <a:spcBef>
                <a:spcPts val="0"/>
              </a:spcBef>
              <a:spcAft>
                <a:spcPts val="0"/>
              </a:spcAft>
              <a:defRPr/>
            </a:pPr>
            <a:endParaRPr lang="ru-RU" altLang="ru-RU" sz="2800" b="1" dirty="0" smtClean="0">
              <a:solidFill>
                <a:schemeClr val="tx2">
                  <a:lumMod val="75000"/>
                </a:schemeClr>
              </a:solidFill>
            </a:endParaRPr>
          </a:p>
          <a:p>
            <a:pPr algn="just" fontAlgn="auto">
              <a:spcBef>
                <a:spcPts val="0"/>
              </a:spcBef>
              <a:spcAft>
                <a:spcPts val="0"/>
              </a:spcAft>
              <a:defRPr/>
            </a:pPr>
            <a:r>
              <a:rPr lang="ru-RU" altLang="ru-RU" sz="2000" b="1" dirty="0" smtClean="0">
                <a:solidFill>
                  <a:srgbClr val="FF0000"/>
                </a:solidFill>
                <a:latin typeface="Times New Roman" panose="02020603050405020304" pitchFamily="18" charset="0"/>
                <a:cs typeface="Times New Roman" panose="02020603050405020304" pitchFamily="18" charset="0"/>
              </a:rPr>
              <a:t>Цель 7</a:t>
            </a:r>
            <a: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t>. Подготовка специалистов для жилищно-коммунального комплекса и повышение образовательного уровня председателей советов МКД</a:t>
            </a:r>
            <a:endParaRPr lang="ru-RU" altLang="ru-RU" sz="2400" b="1" kern="0" dirty="0" smtClean="0">
              <a:solidFill>
                <a:schemeClr val="tx2">
                  <a:lumMod val="75000"/>
                </a:schemeClr>
              </a:solidFill>
              <a:latin typeface="Tahoma" panose="020B0604030504040204" pitchFamily="34" charset="0"/>
              <a:cs typeface="Tahoma" panose="020B0604030504040204" pitchFamily="34" charset="0"/>
            </a:endParaRPr>
          </a:p>
          <a:p>
            <a:pPr algn="just" fontAlgn="auto">
              <a:spcBef>
                <a:spcPts val="0"/>
              </a:spcBef>
              <a:spcAft>
                <a:spcPts val="0"/>
              </a:spcAft>
              <a:defRPr/>
            </a:pPr>
            <a:endParaRPr lang="ru-RU" altLang="ru-RU" sz="1600" b="1" kern="0" dirty="0" smtClean="0">
              <a:solidFill>
                <a:srgbClr val="002060"/>
              </a:solidFill>
              <a:latin typeface="Tahoma" panose="020B0604030504040204" pitchFamily="34" charset="0"/>
              <a:cs typeface="Tahoma" panose="020B0604030504040204" pitchFamily="34" charset="0"/>
            </a:endParaRPr>
          </a:p>
        </p:txBody>
      </p:sp>
      <p:sp>
        <p:nvSpPr>
          <p:cNvPr id="62471"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14" name="Прямоугольник с двумя скругленными противолежащими углами 13"/>
          <p:cNvSpPr/>
          <p:nvPr/>
        </p:nvSpPr>
        <p:spPr>
          <a:xfrm>
            <a:off x="209550" y="1422400"/>
            <a:ext cx="8715375" cy="998538"/>
          </a:xfrm>
          <a:prstGeom prst="round2DiagRect">
            <a:avLst/>
          </a:prstGeom>
          <a:ln/>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r>
              <a:rPr lang="ru-RU" altLang="ru-RU" b="1" dirty="0" smtClean="0">
                <a:solidFill>
                  <a:srgbClr val="FF0000"/>
                </a:solidFill>
                <a:latin typeface="Times New Roman" panose="02020603050405020304" pitchFamily="18" charset="0"/>
                <a:cs typeface="Times New Roman" panose="02020603050405020304" pitchFamily="18" charset="0"/>
              </a:rPr>
              <a:t>Цель 5. </a:t>
            </a:r>
            <a:r>
              <a:rPr lang="ru-RU" altLang="ru-RU" b="1" dirty="0" smtClean="0">
                <a:solidFill>
                  <a:schemeClr val="tx2">
                    <a:lumMod val="75000"/>
                  </a:schemeClr>
                </a:solidFill>
                <a:latin typeface="Times New Roman" panose="02020603050405020304" pitchFamily="18" charset="0"/>
                <a:cs typeface="Times New Roman" panose="02020603050405020304" pitchFamily="18" charset="0"/>
              </a:rPr>
              <a:t>Реализация надзорных функций регионального государственного жилищного надзора и повышение качества коммунальных услуг населению</a:t>
            </a:r>
            <a:endParaRPr lang="ru-RU" altLang="ru-RU" sz="2400" b="1" kern="0" dirty="0" smtClean="0">
              <a:solidFill>
                <a:schemeClr val="tx2">
                  <a:lumMod val="75000"/>
                </a:schemeClr>
              </a:solidFill>
              <a:latin typeface="Tahoma" panose="020B0604030504040204" pitchFamily="34" charset="0"/>
              <a:cs typeface="Tahoma" panose="020B0604030504040204" pitchFamily="34" charset="0"/>
            </a:endParaRPr>
          </a:p>
          <a:p>
            <a:pPr algn="just" fontAlgn="auto">
              <a:spcBef>
                <a:spcPts val="0"/>
              </a:spcBef>
              <a:spcAft>
                <a:spcPts val="0"/>
              </a:spcAft>
              <a:defRPr/>
            </a:pPr>
            <a:endParaRPr lang="ru-RU" altLang="ru-RU" sz="1600" b="1" kern="0" dirty="0" smtClean="0">
              <a:solidFill>
                <a:srgbClr val="002060"/>
              </a:solidFill>
              <a:latin typeface="Tahoma" panose="020B0604030504040204" pitchFamily="34" charset="0"/>
              <a:cs typeface="Tahoma" panose="020B0604030504040204" pitchFamily="34" charset="0"/>
            </a:endParaRPr>
          </a:p>
        </p:txBody>
      </p:sp>
      <p:sp>
        <p:nvSpPr>
          <p:cNvPr id="10" name="Прямоугольник с двумя скругленными противолежащими углами 9"/>
          <p:cNvSpPr/>
          <p:nvPr/>
        </p:nvSpPr>
        <p:spPr>
          <a:xfrm>
            <a:off x="268288" y="5291138"/>
            <a:ext cx="8677275" cy="946150"/>
          </a:xfrm>
          <a:prstGeom prst="round2DiagRect">
            <a:avLst/>
          </a:prstGeom>
          <a:ln/>
        </p:spPr>
        <p:style>
          <a:lnRef idx="1">
            <a:schemeClr val="accent3"/>
          </a:lnRef>
          <a:fillRef idx="2">
            <a:schemeClr val="accent3"/>
          </a:fillRef>
          <a:effectRef idx="1">
            <a:schemeClr val="accent3"/>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fontAlgn="auto">
              <a:spcBef>
                <a:spcPts val="0"/>
              </a:spcBef>
              <a:spcAft>
                <a:spcPts val="0"/>
              </a:spcAft>
              <a:defRPr/>
            </a:pPr>
            <a:endParaRPr lang="ru-RU" altLang="ru-RU" sz="2800" b="1" dirty="0" smtClean="0">
              <a:solidFill>
                <a:schemeClr val="tx2">
                  <a:lumMod val="75000"/>
                </a:schemeClr>
              </a:solidFill>
            </a:endParaRPr>
          </a:p>
          <a:p>
            <a:pPr algn="just" fontAlgn="auto">
              <a:spcBef>
                <a:spcPts val="0"/>
              </a:spcBef>
              <a:spcAft>
                <a:spcPts val="0"/>
              </a:spcAft>
              <a:defRPr/>
            </a:pPr>
            <a:r>
              <a:rPr lang="ru-RU" altLang="ru-RU" sz="2000" b="1" dirty="0" smtClean="0">
                <a:solidFill>
                  <a:srgbClr val="FF0000"/>
                </a:solidFill>
                <a:latin typeface="Times New Roman" panose="02020603050405020304" pitchFamily="18" charset="0"/>
                <a:cs typeface="Times New Roman" panose="02020603050405020304" pitchFamily="18" charset="0"/>
              </a:rPr>
              <a:t>Цель 8</a:t>
            </a:r>
            <a:r>
              <a:rPr lang="ru-RU" altLang="ru-RU" sz="2000" b="1" dirty="0" smtClean="0">
                <a:solidFill>
                  <a:schemeClr val="tx2">
                    <a:lumMod val="75000"/>
                  </a:schemeClr>
                </a:solidFill>
                <a:latin typeface="Times New Roman" panose="02020603050405020304" pitchFamily="18" charset="0"/>
                <a:cs typeface="Times New Roman" panose="02020603050405020304" pitchFamily="18" charset="0"/>
              </a:rPr>
              <a:t>. Реализация регионального проекта «Формирование комфортной городской среды в Ульяновской области</a:t>
            </a:r>
          </a:p>
          <a:p>
            <a:pPr algn="just" fontAlgn="auto">
              <a:spcBef>
                <a:spcPts val="0"/>
              </a:spcBef>
              <a:spcAft>
                <a:spcPts val="0"/>
              </a:spcAft>
              <a:defRPr/>
            </a:pPr>
            <a:endParaRPr lang="ru-RU" altLang="ru-RU" sz="2400" b="1" kern="0" dirty="0" smtClean="0">
              <a:solidFill>
                <a:schemeClr val="tx2">
                  <a:lumMod val="75000"/>
                </a:schemeClr>
              </a:solidFill>
              <a:latin typeface="Tahoma" panose="020B0604030504040204" pitchFamily="34" charset="0"/>
              <a:cs typeface="Tahoma" panose="020B0604030504040204" pitchFamily="34" charset="0"/>
            </a:endParaRPr>
          </a:p>
          <a:p>
            <a:pPr algn="just" fontAlgn="auto">
              <a:spcBef>
                <a:spcPts val="0"/>
              </a:spcBef>
              <a:spcAft>
                <a:spcPts val="0"/>
              </a:spcAft>
              <a:defRPr/>
            </a:pPr>
            <a:endParaRPr lang="ru-RU" altLang="ru-RU" sz="1600" b="1" kern="0" dirty="0" smtClean="0">
              <a:solidFill>
                <a:srgbClr val="002060"/>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8" descr="http://lifeglobe.net/x/entry/7591/4.jpg"/>
          <p:cNvPicPr>
            <a:picLocks noChangeAspect="1" noChangeArrowheads="1"/>
          </p:cNvPicPr>
          <p:nvPr/>
        </p:nvPicPr>
        <p:blipFill>
          <a:blip r:embed="rId2"/>
          <a:srcRect t="3351"/>
          <a:stretch>
            <a:fillRect/>
          </a:stretch>
        </p:blipFill>
        <p:spPr bwMode="auto">
          <a:xfrm>
            <a:off x="1619250" y="1303338"/>
            <a:ext cx="4321175" cy="4799012"/>
          </a:xfrm>
          <a:prstGeom prst="rect">
            <a:avLst/>
          </a:prstGeom>
          <a:noFill/>
          <a:ln w="9525">
            <a:noFill/>
            <a:miter lim="800000"/>
            <a:headEnd/>
            <a:tailEnd/>
          </a:ln>
        </p:spPr>
      </p:pic>
      <p:sp>
        <p:nvSpPr>
          <p:cNvPr id="63490" name="Прямоугольник 1"/>
          <p:cNvSpPr>
            <a:spLocks noChangeArrowheads="1"/>
          </p:cNvSpPr>
          <p:nvPr/>
        </p:nvSpPr>
        <p:spPr bwMode="auto">
          <a:xfrm>
            <a:off x="644525" y="115888"/>
            <a:ext cx="8351838" cy="369887"/>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endParaRPr lang="ru-RU" altLang="ru-RU">
              <a:solidFill>
                <a:srgbClr val="000000"/>
              </a:solidFill>
              <a:latin typeface="Times New Roman" pitchFamily="18" charset="0"/>
              <a:cs typeface="Times New Roman" pitchFamily="18" charset="0"/>
            </a:endParaRPr>
          </a:p>
        </p:txBody>
      </p:sp>
      <p:sp>
        <p:nvSpPr>
          <p:cNvPr id="63491"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4" name="Скругленный прямоугольник 3"/>
          <p:cNvSpPr/>
          <p:nvPr/>
        </p:nvSpPr>
        <p:spPr>
          <a:xfrm>
            <a:off x="539552" y="1303367"/>
            <a:ext cx="1080120" cy="4868515"/>
          </a:xfrm>
          <a:prstGeom prst="roundRect">
            <a:avLst/>
          </a:prstGeom>
        </p:spPr>
        <p:style>
          <a:lnRef idx="0">
            <a:schemeClr val="accent1"/>
          </a:lnRef>
          <a:fillRef idx="3">
            <a:schemeClr val="accent1"/>
          </a:fillRef>
          <a:effectRef idx="3">
            <a:schemeClr val="accent1"/>
          </a:effectRef>
          <a:fontRef idx="minor">
            <a:schemeClr val="lt1"/>
          </a:fontRef>
        </p:style>
        <p:txBody>
          <a:bodyPr vert="vert270" anchor="ctr"/>
          <a:lstStyle/>
          <a:p>
            <a:pPr algn="ctr">
              <a:defRPr/>
            </a:pPr>
            <a:r>
              <a:rPr lang="ru-RU" sz="2400" dirty="0">
                <a:solidFill>
                  <a:schemeClr val="bg1"/>
                </a:solidFill>
                <a:latin typeface="Times New Roman" panose="02020603050405020304" pitchFamily="18" charset="0"/>
                <a:cs typeface="Times New Roman" panose="02020603050405020304" pitchFamily="18" charset="0"/>
              </a:rPr>
              <a:t>Реализация национального проекта</a:t>
            </a:r>
          </a:p>
        </p:txBody>
      </p:sp>
      <p:sp>
        <p:nvSpPr>
          <p:cNvPr id="10" name="Стрелка вправо 9"/>
          <p:cNvSpPr/>
          <p:nvPr/>
        </p:nvSpPr>
        <p:spPr>
          <a:xfrm>
            <a:off x="2051721" y="4975227"/>
            <a:ext cx="3312368" cy="1084262"/>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200" dirty="0">
                <a:solidFill>
                  <a:schemeClr val="bg1"/>
                </a:solidFill>
                <a:latin typeface="Times New Roman" panose="02020603050405020304" pitchFamily="18" charset="0"/>
                <a:cs typeface="Times New Roman" panose="02020603050405020304" pitchFamily="18" charset="0"/>
              </a:rPr>
              <a:t>Реализация мероприятий федерального проекта «Чистая вода» - </a:t>
            </a:r>
          </a:p>
          <a:p>
            <a:pPr algn="ctr">
              <a:defRPr/>
            </a:pPr>
            <a:r>
              <a:rPr lang="ru-RU" sz="1600" b="1" dirty="0">
                <a:solidFill>
                  <a:schemeClr val="bg1"/>
                </a:solidFill>
                <a:latin typeface="Times New Roman" panose="02020603050405020304" pitchFamily="18" charset="0"/>
                <a:cs typeface="Times New Roman" panose="02020603050405020304" pitchFamily="18" charset="0"/>
              </a:rPr>
              <a:t>13,58 млн. руб.</a:t>
            </a:r>
          </a:p>
        </p:txBody>
      </p:sp>
      <p:sp>
        <p:nvSpPr>
          <p:cNvPr id="11" name="Стрелка вправо 10"/>
          <p:cNvSpPr/>
          <p:nvPr/>
        </p:nvSpPr>
        <p:spPr>
          <a:xfrm>
            <a:off x="2051720" y="1412776"/>
            <a:ext cx="3312368" cy="108108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200" dirty="0">
                <a:solidFill>
                  <a:schemeClr val="bg1"/>
                </a:solidFill>
                <a:latin typeface="Times New Roman" panose="02020603050405020304" pitchFamily="18" charset="0"/>
                <a:cs typeface="Times New Roman" panose="02020603050405020304" pitchFamily="18" charset="0"/>
              </a:rPr>
              <a:t>Реализация мероприятий федерального проекта «Оздоровление Волги» - </a:t>
            </a:r>
          </a:p>
          <a:p>
            <a:pPr algn="ctr">
              <a:defRPr/>
            </a:pPr>
            <a:r>
              <a:rPr lang="ru-RU" sz="1600" b="1" dirty="0">
                <a:solidFill>
                  <a:schemeClr val="bg1"/>
                </a:solidFill>
                <a:latin typeface="Times New Roman" panose="02020603050405020304" pitchFamily="18" charset="0"/>
                <a:cs typeface="Times New Roman" panose="02020603050405020304" pitchFamily="18" charset="0"/>
              </a:rPr>
              <a:t>917,47 млн. руб.</a:t>
            </a:r>
          </a:p>
        </p:txBody>
      </p:sp>
      <p:sp>
        <p:nvSpPr>
          <p:cNvPr id="15" name="Прямоугольник 14"/>
          <p:cNvSpPr/>
          <p:nvPr/>
        </p:nvSpPr>
        <p:spPr>
          <a:xfrm>
            <a:off x="428625" y="714375"/>
            <a:ext cx="8429625" cy="923925"/>
          </a:xfrm>
          <a:prstGeom prst="rect">
            <a:avLst/>
          </a:prstGeom>
        </p:spPr>
        <p:txBody>
          <a:bodyPr>
            <a:spAutoFit/>
          </a:bodyPr>
          <a:lstStyle/>
          <a:p>
            <a:pPr algn="ctr">
              <a:defRPr/>
            </a:pPr>
            <a:r>
              <a:rPr lang="ru-RU" b="1" dirty="0">
                <a:solidFill>
                  <a:srgbClr val="FF0000"/>
                </a:solidFill>
                <a:latin typeface="Times New Roman" panose="02020603050405020304" pitchFamily="18" charset="0"/>
                <a:cs typeface="Times New Roman" panose="02020603050405020304" pitchFamily="18" charset="0"/>
              </a:rPr>
              <a:t>Цель 1.</a:t>
            </a:r>
            <a:r>
              <a:rPr lang="ru-RU" dirty="0">
                <a:solidFill>
                  <a:srgbClr val="FF0000"/>
                </a:solidFill>
                <a:latin typeface="Times New Roman" panose="02020603050405020304" pitchFamily="18" charset="0"/>
                <a:cs typeface="Times New Roman" panose="02020603050405020304" pitchFamily="18" charset="0"/>
              </a:rPr>
              <a:t> </a:t>
            </a:r>
            <a:r>
              <a:rPr lang="ru-RU" altLang="ru-RU" b="1" kern="0" dirty="0">
                <a:solidFill>
                  <a:srgbClr val="002060"/>
                </a:solidFill>
                <a:latin typeface="Times New Roman" panose="02020603050405020304" pitchFamily="18" charset="0"/>
                <a:cs typeface="Times New Roman" panose="02020603050405020304" pitchFamily="18" charset="0"/>
              </a:rPr>
              <a:t>Развитие систем водоснабжения и водоотведения </a:t>
            </a:r>
          </a:p>
          <a:p>
            <a:pPr algn="ctr">
              <a:defRPr/>
            </a:pPr>
            <a:r>
              <a:rPr lang="ru-RU" altLang="ru-RU" b="1" kern="0" dirty="0">
                <a:solidFill>
                  <a:srgbClr val="002060"/>
                </a:solidFill>
                <a:latin typeface="Times New Roman" panose="02020603050405020304" pitchFamily="18" charset="0"/>
                <a:cs typeface="Times New Roman" panose="02020603050405020304" pitchFamily="18" charset="0"/>
              </a:rPr>
              <a:t>в Ульяновской области</a:t>
            </a:r>
          </a:p>
          <a:p>
            <a:pPr algn="ctr">
              <a:defRPr/>
            </a:pPr>
            <a:endParaRPr lang="ru-RU" altLang="ru-RU" b="1" kern="0" dirty="0">
              <a:solidFill>
                <a:srgbClr val="002060"/>
              </a:solidFill>
              <a:latin typeface="Arial" pitchFamily="34" charset="0"/>
              <a:cs typeface="Arial" panose="020B0604020202020204" pitchFamily="34" charset="0"/>
            </a:endParaRPr>
          </a:p>
        </p:txBody>
      </p:sp>
      <p:sp>
        <p:nvSpPr>
          <p:cNvPr id="16" name="Прямоугольник 15"/>
          <p:cNvSpPr/>
          <p:nvPr/>
        </p:nvSpPr>
        <p:spPr>
          <a:xfrm>
            <a:off x="0" y="1303367"/>
            <a:ext cx="539552" cy="4799296"/>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z="2400" b="1" kern="0" dirty="0" smtClean="0">
                <a:solidFill>
                  <a:srgbClr val="FFFFFF"/>
                </a:solidFill>
                <a:latin typeface="Times New Roman" panose="02020603050405020304" pitchFamily="18" charset="0"/>
                <a:cs typeface="Times New Roman" panose="02020603050405020304" pitchFamily="18" charset="0"/>
              </a:rPr>
              <a:t>ЗАДАЧИ</a:t>
            </a:r>
          </a:p>
        </p:txBody>
      </p:sp>
      <p:sp>
        <p:nvSpPr>
          <p:cNvPr id="18" name="TextBox 17"/>
          <p:cNvSpPr txBox="1">
            <a:spLocks noChangeArrowheads="1"/>
          </p:cNvSpPr>
          <p:nvPr/>
        </p:nvSpPr>
        <p:spPr bwMode="auto">
          <a:xfrm>
            <a:off x="5777175" y="1268761"/>
            <a:ext cx="582211" cy="479072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wordArtVert" anchor="ctr">
            <a:spAutoFit/>
          </a:bodyPr>
          <a:lstStyle/>
          <a:p>
            <a:pPr algn="ctr">
              <a:defRPr/>
            </a:pPr>
            <a:r>
              <a:rPr lang="ru-RU"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РЕЗУЛЬТАТЫ</a:t>
            </a:r>
          </a:p>
        </p:txBody>
      </p:sp>
      <p:sp>
        <p:nvSpPr>
          <p:cNvPr id="19" name="Скругленный прямоугольник 18"/>
          <p:cNvSpPr/>
          <p:nvPr/>
        </p:nvSpPr>
        <p:spPr>
          <a:xfrm>
            <a:off x="6382542" y="4365104"/>
            <a:ext cx="2747169" cy="169438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300" dirty="0">
                <a:latin typeface="Times New Roman" panose="02020603050405020304" pitchFamily="18" charset="0"/>
                <a:cs typeface="Times New Roman" panose="02020603050405020304" pitchFamily="18" charset="0"/>
              </a:rPr>
              <a:t>Начало реконструкции очистных сооружений канализации в правобережье </a:t>
            </a:r>
            <a:r>
              <a:rPr lang="ru-RU" sz="1300" dirty="0" err="1">
                <a:latin typeface="Times New Roman" panose="02020603050405020304" pitchFamily="18" charset="0"/>
                <a:cs typeface="Times New Roman" panose="02020603050405020304" pitchFamily="18" charset="0"/>
              </a:rPr>
              <a:t>г.Ульяновска</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г.Новоульяновске</a:t>
            </a:r>
            <a:r>
              <a:rPr lang="ru-RU" sz="1300" dirty="0">
                <a:latin typeface="Times New Roman" panose="02020603050405020304" pitchFamily="18" charset="0"/>
                <a:cs typeface="Times New Roman" panose="02020603050405020304" pitchFamily="18" charset="0"/>
              </a:rPr>
              <a:t>.</a:t>
            </a:r>
          </a:p>
          <a:p>
            <a:pPr algn="ctr">
              <a:defRPr/>
            </a:pPr>
            <a:r>
              <a:rPr lang="ru-RU" sz="1300" dirty="0">
                <a:latin typeface="Times New Roman" panose="02020603050405020304" pitchFamily="18" charset="0"/>
                <a:cs typeface="Times New Roman" panose="02020603050405020304" pitchFamily="18" charset="0"/>
              </a:rPr>
              <a:t> Начато проектирование строительства очистных сооружений канализации в </a:t>
            </a:r>
            <a:r>
              <a:rPr lang="ru-RU" sz="1300" dirty="0" err="1">
                <a:latin typeface="Times New Roman" panose="02020603050405020304" pitchFamily="18" charset="0"/>
                <a:cs typeface="Times New Roman" panose="02020603050405020304" pitchFamily="18" charset="0"/>
              </a:rPr>
              <a:t>г.Барыше</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р.п.Ишеевка</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г.Инза</a:t>
            </a:r>
            <a:endParaRPr lang="ru-RU" sz="1300" dirty="0">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6382544" y="2636912"/>
            <a:ext cx="2774082" cy="172819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300" dirty="0">
                <a:latin typeface="Times New Roman" panose="02020603050405020304" pitchFamily="18" charset="0"/>
                <a:cs typeface="Times New Roman" panose="02020603050405020304" pitchFamily="18" charset="0"/>
              </a:rPr>
              <a:t>Строительство новых водозаборных скважин на Архангельском водозаборе.</a:t>
            </a:r>
          </a:p>
          <a:p>
            <a:pPr algn="ctr">
              <a:defRPr/>
            </a:pPr>
            <a:r>
              <a:rPr lang="ru-RU" sz="1300" dirty="0">
                <a:latin typeface="Times New Roman" panose="02020603050405020304" pitchFamily="18" charset="0"/>
                <a:cs typeface="Times New Roman" panose="02020603050405020304" pitchFamily="18" charset="0"/>
              </a:rPr>
              <a:t>Начато проектирование реконструкции водоснабжения р.п. Новая Майна Мелекесского района, пос. Октябрьский Чердаклинского района, р.п. Старая Майна</a:t>
            </a:r>
          </a:p>
        </p:txBody>
      </p:sp>
      <p:sp>
        <p:nvSpPr>
          <p:cNvPr id="21" name="Скругленный прямоугольник 20"/>
          <p:cNvSpPr/>
          <p:nvPr/>
        </p:nvSpPr>
        <p:spPr>
          <a:xfrm>
            <a:off x="6382543" y="1268760"/>
            <a:ext cx="2747169" cy="136815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spcBef>
                <a:spcPts val="600"/>
              </a:spcBef>
              <a:defRPr/>
            </a:pPr>
            <a:r>
              <a:rPr lang="ru-RU" sz="1300" dirty="0">
                <a:solidFill>
                  <a:schemeClr val="bg1"/>
                </a:solidFill>
                <a:latin typeface="Times New Roman" panose="02020603050405020304" pitchFamily="18" charset="0"/>
                <a:cs typeface="Times New Roman" panose="02020603050405020304" pitchFamily="18" charset="0"/>
              </a:rPr>
              <a:t>Увеличение доли населения, обеспеченного качественной питьевой водой из централизованных систем водоснабжения, повышение качества очистки сточных вод</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8" descr="http://lifeglobe.net/x/entry/7591/4.jpg"/>
          <p:cNvPicPr>
            <a:picLocks noChangeAspect="1" noChangeArrowheads="1"/>
          </p:cNvPicPr>
          <p:nvPr/>
        </p:nvPicPr>
        <p:blipFill>
          <a:blip r:embed="rId3"/>
          <a:srcRect l="23" t="10294" r="-23" b="5064"/>
          <a:stretch>
            <a:fillRect/>
          </a:stretch>
        </p:blipFill>
        <p:spPr bwMode="auto">
          <a:xfrm>
            <a:off x="668338" y="1260475"/>
            <a:ext cx="5137150" cy="4997450"/>
          </a:xfrm>
          <a:prstGeom prst="rect">
            <a:avLst/>
          </a:prstGeom>
          <a:noFill/>
          <a:ln w="9525">
            <a:noFill/>
            <a:miter lim="800000"/>
            <a:headEnd/>
            <a:tailEnd/>
          </a:ln>
        </p:spPr>
      </p:pic>
      <p:sp>
        <p:nvSpPr>
          <p:cNvPr id="64514" name="Прямоугольник 1"/>
          <p:cNvSpPr>
            <a:spLocks noChangeArrowheads="1"/>
          </p:cNvSpPr>
          <p:nvPr/>
        </p:nvSpPr>
        <p:spPr bwMode="auto">
          <a:xfrm>
            <a:off x="668338" y="115888"/>
            <a:ext cx="8351837" cy="369887"/>
          </a:xfrm>
          <a:prstGeom prst="rect">
            <a:avLst/>
          </a:prstGeom>
          <a:noFill/>
          <a:ln w="9525">
            <a:noFill/>
            <a:miter lim="800000"/>
            <a:headEnd/>
            <a:tailEnd/>
          </a:ln>
        </p:spPr>
        <p:txBody>
          <a:bodyPr>
            <a:spAutoFit/>
          </a:bodyPr>
          <a:lstStyle/>
          <a:p>
            <a:pPr algn="ctr">
              <a:buFont typeface="Arial" charset="0"/>
              <a:buNone/>
            </a:pP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p>
        </p:txBody>
      </p:sp>
      <p:sp>
        <p:nvSpPr>
          <p:cNvPr id="64515"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4" name="Скругленный прямоугольник 3"/>
          <p:cNvSpPr/>
          <p:nvPr/>
        </p:nvSpPr>
        <p:spPr>
          <a:xfrm>
            <a:off x="402918" y="1268413"/>
            <a:ext cx="720080" cy="5021994"/>
          </a:xfrm>
          <a:prstGeom prst="roundRect">
            <a:avLst/>
          </a:prstGeom>
        </p:spPr>
        <p:style>
          <a:lnRef idx="0">
            <a:schemeClr val="accent1"/>
          </a:lnRef>
          <a:fillRef idx="3">
            <a:schemeClr val="accent1"/>
          </a:fillRef>
          <a:effectRef idx="3">
            <a:schemeClr val="accent1"/>
          </a:effectRef>
          <a:fontRef idx="minor">
            <a:schemeClr val="lt1"/>
          </a:fontRef>
        </p:style>
        <p:txBody>
          <a:bodyPr vert="vert270" anchor="ctr"/>
          <a:lstStyle/>
          <a:p>
            <a:pPr algn="ctr">
              <a:defRPr/>
            </a:pPr>
            <a:r>
              <a:rPr lang="ru-RU" sz="2400" dirty="0">
                <a:solidFill>
                  <a:schemeClr val="bg1"/>
                </a:solidFill>
                <a:latin typeface="Times New Roman" panose="02020603050405020304" pitchFamily="18" charset="0"/>
                <a:cs typeface="Times New Roman" panose="02020603050405020304" pitchFamily="18" charset="0"/>
              </a:rPr>
              <a:t>Модернизация систем водоснабжения</a:t>
            </a:r>
          </a:p>
        </p:txBody>
      </p:sp>
      <p:sp>
        <p:nvSpPr>
          <p:cNvPr id="6" name="Стрелка вправо 5"/>
          <p:cNvSpPr/>
          <p:nvPr/>
        </p:nvSpPr>
        <p:spPr>
          <a:xfrm>
            <a:off x="1122998" y="4221088"/>
            <a:ext cx="3665026" cy="1512167"/>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200" dirty="0">
                <a:solidFill>
                  <a:schemeClr val="bg1"/>
                </a:solidFill>
                <a:latin typeface="Times New Roman" panose="02020603050405020304" pitchFamily="18" charset="0"/>
                <a:cs typeface="Times New Roman" panose="02020603050405020304" pitchFamily="18" charset="0"/>
              </a:rPr>
              <a:t>Реализация подпрограммы  «Чистая вода» государственной программы Ульяновской области  - </a:t>
            </a:r>
          </a:p>
          <a:p>
            <a:pPr algn="ctr">
              <a:defRPr/>
            </a:pPr>
            <a:r>
              <a:rPr lang="ru-RU" sz="1600" b="1" dirty="0">
                <a:solidFill>
                  <a:schemeClr val="bg1"/>
                </a:solidFill>
                <a:latin typeface="Times New Roman" panose="02020603050405020304" pitchFamily="18" charset="0"/>
                <a:cs typeface="Times New Roman" panose="02020603050405020304" pitchFamily="18" charset="0"/>
              </a:rPr>
              <a:t>87,43 млн. руб.</a:t>
            </a:r>
          </a:p>
        </p:txBody>
      </p:sp>
      <p:sp>
        <p:nvSpPr>
          <p:cNvPr id="9" name="Стрелка вправо 8"/>
          <p:cNvSpPr/>
          <p:nvPr/>
        </p:nvSpPr>
        <p:spPr>
          <a:xfrm>
            <a:off x="1108235" y="1260287"/>
            <a:ext cx="3679789" cy="1909497"/>
          </a:xfrm>
          <a:prstGeom prst="rightArrow">
            <a:avLst>
              <a:gd name="adj1" fmla="val 50000"/>
              <a:gd name="adj2" fmla="val 29087"/>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150" kern="0" spc="-70" dirty="0">
                <a:solidFill>
                  <a:schemeClr val="bg1"/>
                </a:solidFill>
                <a:latin typeface="Times New Roman" panose="02020603050405020304" pitchFamily="18" charset="0"/>
                <a:cs typeface="Times New Roman" panose="02020603050405020304" pitchFamily="18" charset="0"/>
              </a:rPr>
              <a:t>Реализация мероприятий по развитию водоснабжения по Государственной программе развития сельского хозяйства и регулирования рынков сельскохозяйственной продукции, сырья и продовольствия на 2013-2020 годы – </a:t>
            </a:r>
          </a:p>
          <a:p>
            <a:pPr algn="ctr">
              <a:defRPr/>
            </a:pPr>
            <a:r>
              <a:rPr lang="ru-RU" sz="1600" b="1" kern="0" spc="-70" dirty="0">
                <a:solidFill>
                  <a:schemeClr val="bg1"/>
                </a:solidFill>
                <a:latin typeface="Times New Roman" panose="02020603050405020304" pitchFamily="18" charset="0"/>
                <a:cs typeface="Times New Roman" panose="02020603050405020304" pitchFamily="18" charset="0"/>
              </a:rPr>
              <a:t>45,04 млн. руб.</a:t>
            </a:r>
          </a:p>
        </p:txBody>
      </p:sp>
      <p:sp>
        <p:nvSpPr>
          <p:cNvPr id="13" name="Скругленный прямоугольник 12"/>
          <p:cNvSpPr/>
          <p:nvPr/>
        </p:nvSpPr>
        <p:spPr>
          <a:xfrm>
            <a:off x="5436096" y="3097776"/>
            <a:ext cx="3693617" cy="3168008"/>
          </a:xfrm>
          <a:prstGeom prst="roundRect">
            <a:avLst>
              <a:gd name="adj" fmla="val 20303"/>
            </a:avLst>
          </a:prstGeom>
        </p:spPr>
        <p:style>
          <a:lnRef idx="0">
            <a:schemeClr val="accent1"/>
          </a:lnRef>
          <a:fillRef idx="3">
            <a:schemeClr val="accent1"/>
          </a:fillRef>
          <a:effectRef idx="3">
            <a:schemeClr val="accent1"/>
          </a:effectRef>
          <a:fontRef idx="minor">
            <a:schemeClr val="lt1"/>
          </a:fontRef>
        </p:style>
        <p:txBody>
          <a:bodyPr anchor="ctr"/>
          <a:lstStyle/>
          <a:p>
            <a:pPr algn="just" eaLnBrk="0" hangingPunct="0">
              <a:defRPr/>
            </a:pPr>
            <a:r>
              <a:rPr lang="ru-RU" sz="1100" b="1" spc="-30" dirty="0">
                <a:latin typeface="Times New Roman" panose="02020603050405020304" pitchFamily="18" charset="0"/>
                <a:cs typeface="Times New Roman" panose="02020603050405020304" pitchFamily="18" charset="0"/>
              </a:rPr>
              <a:t>Ремонт</a:t>
            </a:r>
            <a:r>
              <a:rPr lang="ru-RU" sz="1100" spc="-30" dirty="0">
                <a:latin typeface="Times New Roman" panose="02020603050405020304" pitchFamily="18" charset="0"/>
                <a:cs typeface="Times New Roman" panose="02020603050405020304" pitchFamily="18" charset="0"/>
              </a:rPr>
              <a:t> объектов водоснабжения в 22 населённых пунктах: (с. </a:t>
            </a:r>
            <a:r>
              <a:rPr lang="ru-RU" sz="1100" spc="-30" dirty="0" err="1">
                <a:latin typeface="Times New Roman" panose="02020603050405020304" pitchFamily="18" charset="0"/>
                <a:cs typeface="Times New Roman" panose="02020603050405020304" pitchFamily="18" charset="0"/>
              </a:rPr>
              <a:t>Аристовка</a:t>
            </a:r>
            <a:r>
              <a:rPr lang="ru-RU" sz="1100" spc="-30" dirty="0">
                <a:latin typeface="Times New Roman" panose="02020603050405020304" pitchFamily="18" charset="0"/>
                <a:cs typeface="Times New Roman" panose="02020603050405020304" pitchFamily="18" charset="0"/>
              </a:rPr>
              <a:t>, с. </a:t>
            </a:r>
            <a:r>
              <a:rPr lang="ru-RU" sz="1100" spc="-30" dirty="0" err="1">
                <a:latin typeface="Times New Roman" panose="02020603050405020304" pitchFamily="18" charset="0"/>
                <a:cs typeface="Times New Roman" panose="02020603050405020304" pitchFamily="18" charset="0"/>
              </a:rPr>
              <a:t>Аргаш</a:t>
            </a:r>
            <a:r>
              <a:rPr lang="ru-RU" sz="1100" spc="-30" dirty="0">
                <a:latin typeface="Times New Roman" panose="02020603050405020304" pitchFamily="18" charset="0"/>
                <a:cs typeface="Times New Roman" panose="02020603050405020304" pitchFamily="18" charset="0"/>
              </a:rPr>
              <a:t> Инзенского района; р.п. Вешкайма; р.п. Старая Майна, с. </a:t>
            </a:r>
            <a:r>
              <a:rPr lang="ru-RU" sz="1100" spc="-30" dirty="0" err="1">
                <a:latin typeface="Times New Roman" panose="02020603050405020304" pitchFamily="18" charset="0"/>
                <a:cs typeface="Times New Roman" panose="02020603050405020304" pitchFamily="18" charset="0"/>
              </a:rPr>
              <a:t>Грибовка</a:t>
            </a:r>
            <a:r>
              <a:rPr lang="ru-RU" sz="1100" spc="-30" dirty="0">
                <a:latin typeface="Times New Roman" panose="02020603050405020304" pitchFamily="18" charset="0"/>
                <a:cs typeface="Times New Roman" panose="02020603050405020304" pitchFamily="18" charset="0"/>
              </a:rPr>
              <a:t>, с. Матвеевка, с. </a:t>
            </a:r>
            <a:r>
              <a:rPr lang="ru-RU" sz="1100" spc="-30" dirty="0" err="1">
                <a:latin typeface="Times New Roman" panose="02020603050405020304" pitchFamily="18" charset="0"/>
                <a:cs typeface="Times New Roman" panose="02020603050405020304" pitchFamily="18" charset="0"/>
              </a:rPr>
              <a:t>Шмелевка</a:t>
            </a:r>
            <a:r>
              <a:rPr lang="ru-RU" sz="1100" spc="-30" dirty="0">
                <a:latin typeface="Times New Roman" panose="02020603050405020304" pitchFamily="18" charset="0"/>
                <a:cs typeface="Times New Roman" panose="02020603050405020304" pitchFamily="18" charset="0"/>
              </a:rPr>
              <a:t>, с. </a:t>
            </a:r>
            <a:r>
              <a:rPr lang="ru-RU" sz="1100" spc="-30" dirty="0" err="1">
                <a:latin typeface="Times New Roman" panose="02020603050405020304" pitchFamily="18" charset="0"/>
                <a:cs typeface="Times New Roman" panose="02020603050405020304" pitchFamily="18" charset="0"/>
              </a:rPr>
              <a:t>Новиковка</a:t>
            </a:r>
            <a:r>
              <a:rPr lang="ru-RU" sz="1100" spc="-30" dirty="0">
                <a:latin typeface="Times New Roman" panose="02020603050405020304" pitchFamily="18" charset="0"/>
                <a:cs typeface="Times New Roman" panose="02020603050405020304" pitchFamily="18" charset="0"/>
              </a:rPr>
              <a:t>, с. </a:t>
            </a:r>
            <a:r>
              <a:rPr lang="ru-RU" sz="1100" spc="-30" dirty="0" err="1">
                <a:latin typeface="Times New Roman" panose="02020603050405020304" pitchFamily="18" charset="0"/>
                <a:cs typeface="Times New Roman" panose="02020603050405020304" pitchFamily="18" charset="0"/>
              </a:rPr>
              <a:t>Ясашное</a:t>
            </a:r>
            <a:r>
              <a:rPr lang="ru-RU" sz="1100" spc="-30" dirty="0">
                <a:latin typeface="Times New Roman" panose="02020603050405020304" pitchFamily="18" charset="0"/>
                <a:cs typeface="Times New Roman" panose="02020603050405020304" pitchFamily="18" charset="0"/>
              </a:rPr>
              <a:t> </a:t>
            </a:r>
            <a:r>
              <a:rPr lang="ru-RU" sz="1100" spc="-30" dirty="0" err="1">
                <a:latin typeface="Times New Roman" panose="02020603050405020304" pitchFamily="18" charset="0"/>
                <a:cs typeface="Times New Roman" panose="02020603050405020304" pitchFamily="18" charset="0"/>
              </a:rPr>
              <a:t>Помряскино</a:t>
            </a:r>
            <a:r>
              <a:rPr lang="ru-RU" sz="1100" spc="-30" dirty="0">
                <a:latin typeface="Times New Roman" panose="02020603050405020304" pitchFamily="18" charset="0"/>
                <a:cs typeface="Times New Roman" panose="02020603050405020304" pitchFamily="18" charset="0"/>
              </a:rPr>
              <a:t>, с. Дмитриево </a:t>
            </a:r>
            <a:r>
              <a:rPr lang="ru-RU" sz="1100" spc="-30" dirty="0" err="1">
                <a:latin typeface="Times New Roman" panose="02020603050405020304" pitchFamily="18" charset="0"/>
                <a:cs typeface="Times New Roman" panose="02020603050405020304" pitchFamily="18" charset="0"/>
              </a:rPr>
              <a:t>Помряскино</a:t>
            </a:r>
            <a:r>
              <a:rPr lang="ru-RU" sz="1100" spc="-30" dirty="0">
                <a:latin typeface="Times New Roman" panose="02020603050405020304" pitchFamily="18" charset="0"/>
                <a:cs typeface="Times New Roman" panose="02020603050405020304" pitchFamily="18" charset="0"/>
              </a:rPr>
              <a:t>, с. Березовка, с. Лесная Поляна, с. </a:t>
            </a:r>
            <a:r>
              <a:rPr lang="ru-RU" sz="1100" spc="-30" dirty="0" err="1">
                <a:latin typeface="Times New Roman" panose="02020603050405020304" pitchFamily="18" charset="0"/>
                <a:cs typeface="Times New Roman" panose="02020603050405020304" pitchFamily="18" charset="0"/>
              </a:rPr>
              <a:t>Кременки</a:t>
            </a:r>
            <a:r>
              <a:rPr lang="ru-RU" sz="1100" spc="-30" dirty="0">
                <a:latin typeface="Times New Roman" panose="02020603050405020304" pitchFamily="18" charset="0"/>
                <a:cs typeface="Times New Roman" panose="02020603050405020304" pitchFamily="18" charset="0"/>
              </a:rPr>
              <a:t> Старомайнского района; р.п. Сурское, с. </a:t>
            </a:r>
            <a:r>
              <a:rPr lang="ru-RU" sz="1100" spc="-30" dirty="0" err="1">
                <a:latin typeface="Times New Roman" panose="02020603050405020304" pitchFamily="18" charset="0"/>
                <a:cs typeface="Times New Roman" panose="02020603050405020304" pitchFamily="18" charset="0"/>
              </a:rPr>
              <a:t>Шеевщино</a:t>
            </a:r>
            <a:r>
              <a:rPr lang="ru-RU" sz="1100" spc="-30" dirty="0">
                <a:latin typeface="Times New Roman" panose="02020603050405020304" pitchFamily="18" charset="0"/>
                <a:cs typeface="Times New Roman" panose="02020603050405020304" pitchFamily="18" charset="0"/>
              </a:rPr>
              <a:t> Сурского района; с. Большое Нагаткино Цильнинского района; р.п. Майна; с. Вязовка, с. Мордовская </a:t>
            </a:r>
            <a:r>
              <a:rPr lang="ru-RU" sz="1100" spc="-30" dirty="0" err="1">
                <a:latin typeface="Times New Roman" panose="02020603050405020304" pitchFamily="18" charset="0"/>
                <a:cs typeface="Times New Roman" panose="02020603050405020304" pitchFamily="18" charset="0"/>
              </a:rPr>
              <a:t>Карагужа</a:t>
            </a:r>
            <a:r>
              <a:rPr lang="ru-RU" sz="1100" spc="-30" dirty="0">
                <a:latin typeface="Times New Roman" panose="02020603050405020304" pitchFamily="18" charset="0"/>
                <a:cs typeface="Times New Roman" panose="02020603050405020304" pitchFamily="18" charset="0"/>
              </a:rPr>
              <a:t> Радищевского района; г. Сенгилей, с. </a:t>
            </a:r>
            <a:r>
              <a:rPr lang="ru-RU" sz="1100" spc="-30" dirty="0" err="1">
                <a:latin typeface="Times New Roman" panose="02020603050405020304" pitchFamily="18" charset="0"/>
                <a:cs typeface="Times New Roman" panose="02020603050405020304" pitchFamily="18" charset="0"/>
              </a:rPr>
              <a:t>Шиловка</a:t>
            </a:r>
            <a:r>
              <a:rPr lang="ru-RU" sz="1100" spc="-30" dirty="0">
                <a:latin typeface="Times New Roman" panose="02020603050405020304" pitchFamily="18" charset="0"/>
                <a:cs typeface="Times New Roman" panose="02020603050405020304" pitchFamily="18" charset="0"/>
              </a:rPr>
              <a:t> Сенгилеевского района, с. Старый </a:t>
            </a:r>
            <a:r>
              <a:rPr lang="ru-RU" sz="1100" spc="-30" dirty="0" err="1">
                <a:latin typeface="Times New Roman" panose="02020603050405020304" pitchFamily="18" charset="0"/>
                <a:cs typeface="Times New Roman" panose="02020603050405020304" pitchFamily="18" charset="0"/>
              </a:rPr>
              <a:t>Атлаш</a:t>
            </a:r>
            <a:r>
              <a:rPr lang="ru-RU" sz="1100" spc="-30" dirty="0">
                <a:latin typeface="Times New Roman" panose="02020603050405020304" pitchFamily="18" charset="0"/>
                <a:cs typeface="Times New Roman" panose="02020603050405020304" pitchFamily="18" charset="0"/>
              </a:rPr>
              <a:t> Старокулаткинского района.</a:t>
            </a:r>
          </a:p>
          <a:p>
            <a:pPr algn="just" eaLnBrk="0" hangingPunct="0">
              <a:defRPr/>
            </a:pPr>
            <a:r>
              <a:rPr lang="ru-RU" sz="1100" b="1" spc="-30" dirty="0">
                <a:latin typeface="Times New Roman" panose="02020603050405020304" pitchFamily="18" charset="0"/>
                <a:cs typeface="Times New Roman" panose="02020603050405020304" pitchFamily="18" charset="0"/>
              </a:rPr>
              <a:t>Проектирование</a:t>
            </a:r>
            <a:r>
              <a:rPr lang="ru-RU" sz="1100" spc="-30" dirty="0">
                <a:latin typeface="Times New Roman" panose="02020603050405020304" pitchFamily="18" charset="0"/>
                <a:cs typeface="Times New Roman" panose="02020603050405020304" pitchFamily="18" charset="0"/>
              </a:rPr>
              <a:t> реконструкции водоснабжения с. </a:t>
            </a:r>
            <a:r>
              <a:rPr lang="ru-RU" sz="1100" spc="-30" dirty="0" err="1">
                <a:latin typeface="Times New Roman" panose="02020603050405020304" pitchFamily="18" charset="0"/>
                <a:cs typeface="Times New Roman" panose="02020603050405020304" pitchFamily="18" charset="0"/>
              </a:rPr>
              <a:t>Баевка</a:t>
            </a:r>
            <a:r>
              <a:rPr lang="ru-RU" sz="1100" spc="-30" dirty="0">
                <a:latin typeface="Times New Roman" panose="02020603050405020304" pitchFamily="18" charset="0"/>
                <a:cs typeface="Times New Roman" panose="02020603050405020304" pitchFamily="18" charset="0"/>
              </a:rPr>
              <a:t> Кузоватовского района, р.п. Новая Майна Мелекесского района, с. </a:t>
            </a:r>
            <a:r>
              <a:rPr lang="ru-RU" sz="1100" spc="-30" dirty="0" err="1">
                <a:latin typeface="Times New Roman" panose="02020603050405020304" pitchFamily="18" charset="0"/>
                <a:cs typeface="Times New Roman" panose="02020603050405020304" pitchFamily="18" charset="0"/>
              </a:rPr>
              <a:t>Чеботаевка</a:t>
            </a:r>
            <a:r>
              <a:rPr lang="ru-RU" sz="1100" spc="-30" dirty="0">
                <a:latin typeface="Times New Roman" panose="02020603050405020304" pitchFamily="18" charset="0"/>
                <a:cs typeface="Times New Roman" panose="02020603050405020304" pitchFamily="18" charset="0"/>
              </a:rPr>
              <a:t> Сурского района, строительства водовода до пос. Октябрьский Чердаклинского района от сетей УМУП «Ульяновскводоканал», р.п. Старая Майна Старомайнского  района</a:t>
            </a:r>
            <a:endParaRPr lang="ru-RU" sz="1100" b="1" spc="-3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428625" y="714375"/>
            <a:ext cx="8429625" cy="923925"/>
          </a:xfrm>
          <a:prstGeom prst="rect">
            <a:avLst/>
          </a:prstGeom>
        </p:spPr>
        <p:txBody>
          <a:bodyPr>
            <a:spAutoFit/>
          </a:bodyPr>
          <a:lstStyle/>
          <a:p>
            <a:pPr algn="ctr">
              <a:defRPr/>
            </a:pPr>
            <a:r>
              <a:rPr lang="ru-RU" b="1" dirty="0">
                <a:solidFill>
                  <a:srgbClr val="FF0000"/>
                </a:solidFill>
                <a:latin typeface="Times New Roman" panose="02020603050405020304" pitchFamily="18" charset="0"/>
                <a:cs typeface="Times New Roman" panose="02020603050405020304" pitchFamily="18" charset="0"/>
              </a:rPr>
              <a:t>Цель 1.</a:t>
            </a:r>
            <a:r>
              <a:rPr lang="ru-RU" dirty="0">
                <a:solidFill>
                  <a:srgbClr val="FF0000"/>
                </a:solidFill>
                <a:latin typeface="Times New Roman" panose="02020603050405020304" pitchFamily="18" charset="0"/>
                <a:cs typeface="Times New Roman" panose="02020603050405020304" pitchFamily="18" charset="0"/>
              </a:rPr>
              <a:t> </a:t>
            </a:r>
            <a:r>
              <a:rPr lang="ru-RU" altLang="ru-RU" b="1" kern="0" dirty="0">
                <a:solidFill>
                  <a:srgbClr val="002060"/>
                </a:solidFill>
                <a:latin typeface="Times New Roman" panose="02020603050405020304" pitchFamily="18" charset="0"/>
                <a:cs typeface="Times New Roman" panose="02020603050405020304" pitchFamily="18" charset="0"/>
              </a:rPr>
              <a:t>Развитие систем водоснабжения и водоотведения </a:t>
            </a:r>
          </a:p>
          <a:p>
            <a:pPr algn="ctr">
              <a:defRPr/>
            </a:pPr>
            <a:r>
              <a:rPr lang="ru-RU" altLang="ru-RU" b="1" kern="0" dirty="0">
                <a:solidFill>
                  <a:srgbClr val="002060"/>
                </a:solidFill>
                <a:latin typeface="Times New Roman" panose="02020603050405020304" pitchFamily="18" charset="0"/>
                <a:cs typeface="Times New Roman" panose="02020603050405020304" pitchFamily="18" charset="0"/>
              </a:rPr>
              <a:t>в Ульяновской области</a:t>
            </a:r>
          </a:p>
          <a:p>
            <a:pPr algn="ctr">
              <a:defRPr/>
            </a:pPr>
            <a:endParaRPr lang="ru-RU" altLang="ru-RU" b="1" kern="0" dirty="0">
              <a:solidFill>
                <a:srgbClr val="002060"/>
              </a:solidFill>
              <a:latin typeface="Arial" pitchFamily="34" charset="0"/>
              <a:cs typeface="Arial" panose="020B0604020202020204" pitchFamily="34" charset="0"/>
            </a:endParaRPr>
          </a:p>
        </p:txBody>
      </p:sp>
      <p:sp>
        <p:nvSpPr>
          <p:cNvPr id="16" name="Прямоугольник 15"/>
          <p:cNvSpPr/>
          <p:nvPr/>
        </p:nvSpPr>
        <p:spPr>
          <a:xfrm>
            <a:off x="-29130" y="1293383"/>
            <a:ext cx="432048" cy="4972401"/>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z="2400" b="1" kern="0" dirty="0" smtClean="0">
                <a:solidFill>
                  <a:srgbClr val="FFFFFF"/>
                </a:solidFill>
                <a:latin typeface="Times New Roman" panose="02020603050405020304" pitchFamily="18" charset="0"/>
                <a:cs typeface="Times New Roman" panose="02020603050405020304" pitchFamily="18" charset="0"/>
              </a:rPr>
              <a:t>ЗАДАЧИ</a:t>
            </a:r>
          </a:p>
        </p:txBody>
      </p:sp>
      <p:sp>
        <p:nvSpPr>
          <p:cNvPr id="18" name="TextBox 17"/>
          <p:cNvSpPr txBox="1">
            <a:spLocks noChangeArrowheads="1"/>
          </p:cNvSpPr>
          <p:nvPr/>
        </p:nvSpPr>
        <p:spPr bwMode="auto">
          <a:xfrm>
            <a:off x="4844014" y="1260286"/>
            <a:ext cx="582211" cy="496427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wordArtVert" anchor="ctr">
            <a:spAutoFit/>
          </a:bodyPr>
          <a:lstStyle/>
          <a:p>
            <a:pPr algn="ctr">
              <a:defRPr/>
            </a:pPr>
            <a:r>
              <a:rPr lang="ru-RU" altLang="ru-RU" sz="2400" b="1" dirty="0">
                <a:solidFill>
                  <a:schemeClr val="bg1"/>
                </a:solidFill>
                <a:latin typeface="Times New Roman" panose="02020603050405020304" pitchFamily="18" charset="0"/>
                <a:cs typeface="Times New Roman" panose="02020603050405020304" pitchFamily="18" charset="0"/>
              </a:rPr>
              <a:t>РЕЗУЛЬТАТЫ</a:t>
            </a:r>
          </a:p>
        </p:txBody>
      </p:sp>
      <p:sp>
        <p:nvSpPr>
          <p:cNvPr id="17" name="Скругленный прямоугольник 16"/>
          <p:cNvSpPr/>
          <p:nvPr/>
        </p:nvSpPr>
        <p:spPr>
          <a:xfrm>
            <a:off x="5435600" y="1268413"/>
            <a:ext cx="3703638" cy="649287"/>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spcBef>
                <a:spcPts val="600"/>
              </a:spcBef>
              <a:defRPr/>
            </a:pPr>
            <a:r>
              <a:rPr lang="ru-RU" sz="1200" dirty="0">
                <a:solidFill>
                  <a:schemeClr val="bg1"/>
                </a:solidFill>
                <a:latin typeface="Times New Roman" panose="02020603050405020304" pitchFamily="18" charset="0"/>
                <a:cs typeface="Times New Roman" panose="02020603050405020304" pitchFamily="18" charset="0"/>
              </a:rPr>
              <a:t>Повышение качества жизни населения Ульяновской области, снижение количества аварийных инцидентов</a:t>
            </a:r>
          </a:p>
        </p:txBody>
      </p:sp>
      <p:sp>
        <p:nvSpPr>
          <p:cNvPr id="19" name="Скругленный прямоугольник 18"/>
          <p:cNvSpPr/>
          <p:nvPr/>
        </p:nvSpPr>
        <p:spPr>
          <a:xfrm>
            <a:off x="5436096" y="1916832"/>
            <a:ext cx="3707904" cy="118094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just">
              <a:defRPr/>
            </a:pPr>
            <a:r>
              <a:rPr lang="ru-RU" sz="1100" dirty="0">
                <a:latin typeface="Times New Roman" panose="02020603050405020304" pitchFamily="18" charset="0"/>
                <a:cs typeface="Times New Roman" panose="02020603050405020304" pitchFamily="18" charset="0"/>
              </a:rPr>
              <a:t>Завершение строительства и реконструкции 11,95 км водопроводов в двух населённых пунктах: пос. Приволье Кузоватовского района, с. Славкино Николаевского района.  Строительство, реконструкция водоснабжения в с. Малая </a:t>
            </a:r>
            <a:r>
              <a:rPr lang="ru-RU" sz="1100" dirty="0" err="1">
                <a:latin typeface="Times New Roman" panose="02020603050405020304" pitchFamily="18" charset="0"/>
                <a:cs typeface="Times New Roman" panose="02020603050405020304" pitchFamily="18" charset="0"/>
              </a:rPr>
              <a:t>Борла</a:t>
            </a:r>
            <a:r>
              <a:rPr lang="ru-RU" sz="1100" dirty="0">
                <a:latin typeface="Times New Roman" panose="02020603050405020304" pitchFamily="18" charset="0"/>
                <a:cs typeface="Times New Roman" panose="02020603050405020304" pitchFamily="18" charset="0"/>
              </a:rPr>
              <a:t> Кузоватовского района и южной части р.п. Новоспасское</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3"/>
          <p:cNvPicPr>
            <a:picLocks noChangeAspect="1"/>
          </p:cNvPicPr>
          <p:nvPr/>
        </p:nvPicPr>
        <p:blipFill>
          <a:blip r:embed="rId2"/>
          <a:srcRect/>
          <a:stretch>
            <a:fillRect/>
          </a:stretch>
        </p:blipFill>
        <p:spPr bwMode="auto">
          <a:xfrm>
            <a:off x="0" y="4763"/>
            <a:ext cx="9144000" cy="6848475"/>
          </a:xfrm>
          <a:prstGeom prst="rect">
            <a:avLst/>
          </a:prstGeom>
          <a:noFill/>
          <a:ln w="9525">
            <a:noFill/>
            <a:miter lim="800000"/>
            <a:headEnd/>
            <a:tailEnd/>
          </a:ln>
        </p:spPr>
      </p:pic>
      <p:sp>
        <p:nvSpPr>
          <p:cNvPr id="5" name="TextBox 4"/>
          <p:cNvSpPr txBox="1"/>
          <p:nvPr/>
        </p:nvSpPr>
        <p:spPr>
          <a:xfrm>
            <a:off x="3203575" y="179388"/>
            <a:ext cx="5616575" cy="1077912"/>
          </a:xfrm>
          <a:prstGeom prst="rect">
            <a:avLst/>
          </a:prstGeom>
          <a:noFill/>
        </p:spPr>
        <p:txBody>
          <a:bodyPr>
            <a:spAutoFit/>
          </a:bodyPr>
          <a:lstStyle/>
          <a:p>
            <a:pPr eaLnBrk="0" hangingPunct="0">
              <a:defRPr/>
            </a:pPr>
            <a:r>
              <a:rPr lang="ru-RU" sz="4000" b="1" dirty="0">
                <a:solidFill>
                  <a:schemeClr val="tx2">
                    <a:lumMod val="20000"/>
                    <a:lumOff val="80000"/>
                  </a:schemeClr>
                </a:solidFill>
              </a:rPr>
              <a:t>УЛЬЯНОВСКАЯ ОБЛАСТЬ</a:t>
            </a:r>
          </a:p>
          <a:p>
            <a:pPr algn="r" eaLnBrk="0" hangingPunct="0">
              <a:defRPr/>
            </a:pPr>
            <a:r>
              <a:rPr lang="ru-RU" sz="2400" i="1" dirty="0">
                <a:solidFill>
                  <a:schemeClr val="tx2">
                    <a:lumMod val="20000"/>
                    <a:lumOff val="80000"/>
                  </a:schemeClr>
                </a:solidFill>
              </a:rPr>
              <a:t>регион возможностей</a:t>
            </a:r>
          </a:p>
        </p:txBody>
      </p:sp>
      <p:sp>
        <p:nvSpPr>
          <p:cNvPr id="18435" name="TextBox 5"/>
          <p:cNvSpPr txBox="1">
            <a:spLocks noChangeArrowheads="1"/>
          </p:cNvSpPr>
          <p:nvPr/>
        </p:nvSpPr>
        <p:spPr bwMode="auto">
          <a:xfrm>
            <a:off x="384175" y="1954213"/>
            <a:ext cx="8426450" cy="708025"/>
          </a:xfrm>
          <a:prstGeom prst="rect">
            <a:avLst/>
          </a:prstGeom>
          <a:noFill/>
          <a:ln w="9525">
            <a:noFill/>
            <a:miter lim="800000"/>
            <a:headEnd/>
            <a:tailEnd/>
          </a:ln>
        </p:spPr>
        <p:txBody>
          <a:bodyPr>
            <a:spAutoFit/>
          </a:bodyPr>
          <a:lstStyle/>
          <a:p>
            <a:pPr algn="ctr"/>
            <a:r>
              <a:rPr lang="ru-RU" altLang="ru-RU" sz="4000" b="1">
                <a:solidFill>
                  <a:schemeClr val="bg1"/>
                </a:solidFill>
                <a:latin typeface="Times New Roman" pitchFamily="18" charset="0"/>
                <a:cs typeface="Times New Roman" pitchFamily="18" charset="0"/>
              </a:rPr>
              <a:t>Теплоснабжение</a:t>
            </a:r>
          </a:p>
        </p:txBody>
      </p:sp>
      <p:pic>
        <p:nvPicPr>
          <p:cNvPr id="18436" name="Объект 4"/>
          <p:cNvPicPr>
            <a:picLocks noChangeAspect="1"/>
          </p:cNvPicPr>
          <p:nvPr/>
        </p:nvPicPr>
        <p:blipFill>
          <a:blip r:embed="rId3"/>
          <a:srcRect/>
          <a:stretch>
            <a:fillRect/>
          </a:stretch>
        </p:blipFill>
        <p:spPr bwMode="auto">
          <a:xfrm>
            <a:off x="250825" y="36513"/>
            <a:ext cx="1290638" cy="1219200"/>
          </a:xfrm>
          <a:prstGeom prst="rect">
            <a:avLst/>
          </a:prstGeom>
          <a:noFill/>
          <a:ln w="9525">
            <a:noFill/>
            <a:miter lim="800000"/>
            <a:headEnd/>
            <a:tailEnd/>
          </a:ln>
        </p:spPr>
      </p:pic>
      <p:sp>
        <p:nvSpPr>
          <p:cNvPr id="18437" name="TextBox 3"/>
          <p:cNvSpPr txBox="1">
            <a:spLocks noChangeArrowheads="1"/>
          </p:cNvSpPr>
          <p:nvPr/>
        </p:nvSpPr>
        <p:spPr bwMode="auto">
          <a:xfrm>
            <a:off x="1155700" y="1211263"/>
            <a:ext cx="6932613" cy="830262"/>
          </a:xfrm>
          <a:prstGeom prst="rect">
            <a:avLst/>
          </a:prstGeom>
          <a:noFill/>
          <a:ln w="9525">
            <a:noFill/>
            <a:miter lim="800000"/>
            <a:headEnd/>
            <a:tailEnd/>
          </a:ln>
        </p:spPr>
        <p:txBody>
          <a:bodyPr wrap="none">
            <a:spAutoFit/>
          </a:bodyPr>
          <a:lstStyle/>
          <a:p>
            <a:pPr algn="ctr"/>
            <a:r>
              <a:rPr lang="ru-RU" altLang="ru-RU" sz="2400">
                <a:solidFill>
                  <a:schemeClr val="bg1"/>
                </a:solidFill>
              </a:rPr>
              <a:t>Министерство энергетики, ЖКК и городской среды </a:t>
            </a:r>
          </a:p>
          <a:p>
            <a:pPr algn="ctr"/>
            <a:r>
              <a:rPr lang="ru-RU" altLang="ru-RU" sz="2400">
                <a:solidFill>
                  <a:schemeClr val="bg1"/>
                </a:solidFill>
              </a:rPr>
              <a:t>Ульяновской области</a:t>
            </a:r>
          </a:p>
        </p:txBody>
      </p:sp>
      <p:pic>
        <p:nvPicPr>
          <p:cNvPr id="18438" name="Picture 9" descr="http://www.fashnstroigrad.com/wp-content/uploads/2016/04/%D0%A2%D0%B5%D0%BF%D0%BB%D0%BE%D1%81%D0%BD%D0%B0%D0%B1%D0%B6%D0%B5%D0%BD%D0%B8%D1%8F.jpg"/>
          <p:cNvPicPr>
            <a:picLocks noChangeAspect="1" noChangeArrowheads="1"/>
          </p:cNvPicPr>
          <p:nvPr/>
        </p:nvPicPr>
        <p:blipFill>
          <a:blip r:embed="rId4"/>
          <a:srcRect/>
          <a:stretch>
            <a:fillRect/>
          </a:stretch>
        </p:blipFill>
        <p:spPr bwMode="auto">
          <a:xfrm>
            <a:off x="1331913" y="2638425"/>
            <a:ext cx="6408737" cy="302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6" descr="http://vologda-portal.ru/upload/iblock/a93/gaz.jpg"/>
          <p:cNvPicPr>
            <a:picLocks noChangeAspect="1" noChangeArrowheads="1"/>
          </p:cNvPicPr>
          <p:nvPr/>
        </p:nvPicPr>
        <p:blipFill>
          <a:blip r:embed="rId2"/>
          <a:srcRect/>
          <a:stretch>
            <a:fillRect/>
          </a:stretch>
        </p:blipFill>
        <p:spPr bwMode="auto">
          <a:xfrm>
            <a:off x="2124075" y="1033463"/>
            <a:ext cx="5830888" cy="5275262"/>
          </a:xfrm>
          <a:prstGeom prst="rect">
            <a:avLst/>
          </a:prstGeom>
          <a:noFill/>
          <a:ln w="9525">
            <a:noFill/>
            <a:miter lim="800000"/>
            <a:headEnd/>
            <a:tailEnd/>
          </a:ln>
        </p:spPr>
      </p:pic>
      <p:sp>
        <p:nvSpPr>
          <p:cNvPr id="66562" name="Прямоугольник 1"/>
          <p:cNvSpPr>
            <a:spLocks noChangeArrowheads="1"/>
          </p:cNvSpPr>
          <p:nvPr/>
        </p:nvSpPr>
        <p:spPr bwMode="auto">
          <a:xfrm>
            <a:off x="644525" y="144463"/>
            <a:ext cx="8351838" cy="369887"/>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endParaRPr lang="ru-RU" altLang="ru-RU">
              <a:solidFill>
                <a:srgbClr val="000000"/>
              </a:solidFill>
              <a:latin typeface="Times New Roman" pitchFamily="18" charset="0"/>
              <a:cs typeface="Times New Roman" pitchFamily="18" charset="0"/>
            </a:endParaRPr>
          </a:p>
        </p:txBody>
      </p:sp>
      <p:sp>
        <p:nvSpPr>
          <p:cNvPr id="66563"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8" name="Скругленный прямоугольник 7"/>
          <p:cNvSpPr/>
          <p:nvPr/>
        </p:nvSpPr>
        <p:spPr>
          <a:xfrm>
            <a:off x="432048" y="1033542"/>
            <a:ext cx="2339752" cy="3115537"/>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spcBef>
                <a:spcPts val="600"/>
              </a:spcBef>
              <a:defRPr/>
            </a:pPr>
            <a:r>
              <a:rPr lang="ru-RU" sz="1200" dirty="0">
                <a:solidFill>
                  <a:schemeClr val="bg1"/>
                </a:solidFill>
                <a:latin typeface="Times New Roman" panose="02020603050405020304" pitchFamily="18" charset="0"/>
                <a:cs typeface="Times New Roman" panose="02020603050405020304" pitchFamily="18" charset="0"/>
              </a:rPr>
              <a:t>Увеличение числа газифицированных населённых пунктов Ульяновской области</a:t>
            </a:r>
          </a:p>
        </p:txBody>
      </p:sp>
      <p:sp>
        <p:nvSpPr>
          <p:cNvPr id="12" name="Скругленный прямоугольник 11"/>
          <p:cNvSpPr/>
          <p:nvPr/>
        </p:nvSpPr>
        <p:spPr>
          <a:xfrm>
            <a:off x="419348" y="4293096"/>
            <a:ext cx="2352452" cy="2016223"/>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200" dirty="0">
                <a:solidFill>
                  <a:schemeClr val="bg1"/>
                </a:solidFill>
                <a:latin typeface="Times New Roman" panose="02020603050405020304" pitchFamily="18" charset="0"/>
                <a:cs typeface="Times New Roman" panose="02020603050405020304" pitchFamily="18" charset="0"/>
              </a:rPr>
              <a:t>Развитие межпоселковых газораспределительных сетей для обеспечения возможности газификации населённых пунктов Ульяновской области</a:t>
            </a:r>
          </a:p>
        </p:txBody>
      </p:sp>
      <p:sp>
        <p:nvSpPr>
          <p:cNvPr id="11" name="Скругленный прямоугольник 10"/>
          <p:cNvSpPr/>
          <p:nvPr/>
        </p:nvSpPr>
        <p:spPr>
          <a:xfrm>
            <a:off x="6599014" y="1199217"/>
            <a:ext cx="2530699" cy="511010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just" eaLnBrk="0" hangingPunct="0">
              <a:defRPr/>
            </a:pPr>
            <a:r>
              <a:rPr lang="ru-RU" sz="1200" dirty="0">
                <a:latin typeface="Times New Roman" panose="02020603050405020304" pitchFamily="18" charset="0"/>
                <a:cs typeface="Times New Roman" panose="02020603050405020304" pitchFamily="18" charset="0"/>
              </a:rPr>
              <a:t>В 2019 году :</a:t>
            </a:r>
          </a:p>
          <a:p>
            <a:pPr eaLnBrk="0" hangingPunct="0">
              <a:defRPr/>
            </a:pPr>
            <a:r>
              <a:rPr lang="ru-RU" sz="1200" dirty="0">
                <a:latin typeface="Times New Roman" panose="02020603050405020304" pitchFamily="18" charset="0"/>
                <a:cs typeface="Times New Roman" panose="02020603050405020304" pitchFamily="18" charset="0"/>
              </a:rPr>
              <a:t> </a:t>
            </a:r>
            <a:r>
              <a:rPr lang="ru-RU" sz="1200" b="1" dirty="0">
                <a:latin typeface="Times New Roman" panose="02020603050405020304" pitchFamily="18" charset="0"/>
                <a:cs typeface="Times New Roman" panose="02020603050405020304" pitchFamily="18" charset="0"/>
              </a:rPr>
              <a:t>Строительство  газопроводов </a:t>
            </a:r>
            <a:r>
              <a:rPr lang="ru-RU" sz="1200" dirty="0" err="1">
                <a:latin typeface="Times New Roman" panose="02020603050405020304" pitchFamily="18" charset="0"/>
                <a:cs typeface="Times New Roman" panose="02020603050405020304" pitchFamily="18" charset="0"/>
              </a:rPr>
              <a:t>с.Забалуйка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Инзенского</a:t>
            </a:r>
            <a:r>
              <a:rPr lang="ru-RU" sz="1200" dirty="0">
                <a:latin typeface="Times New Roman" panose="02020603050405020304" pitchFamily="18" charset="0"/>
                <a:cs typeface="Times New Roman" panose="02020603050405020304" pitchFamily="18" charset="0"/>
              </a:rPr>
              <a:t> района, </a:t>
            </a:r>
          </a:p>
          <a:p>
            <a:pPr eaLnBrk="0" hangingPunct="0">
              <a:defRPr/>
            </a:pPr>
            <a:r>
              <a:rPr lang="ru-RU" sz="1200" dirty="0">
                <a:latin typeface="Times New Roman" panose="02020603050405020304" pitchFamily="18" charset="0"/>
                <a:cs typeface="Times New Roman" panose="02020603050405020304" pitchFamily="18" charset="0"/>
              </a:rPr>
              <a:t>северной части </a:t>
            </a:r>
            <a:r>
              <a:rPr lang="ru-RU" sz="1200" dirty="0" err="1">
                <a:latin typeface="Times New Roman" panose="02020603050405020304" pitchFamily="18" charset="0"/>
                <a:cs typeface="Times New Roman" panose="02020603050405020304" pitchFamily="18" charset="0"/>
              </a:rPr>
              <a:t>г.Инза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мкр</a:t>
            </a:r>
            <a:r>
              <a:rPr lang="ru-RU" sz="1200" dirty="0">
                <a:latin typeface="Times New Roman" panose="02020603050405020304" pitchFamily="18" charset="0"/>
                <a:cs typeface="Times New Roman" panose="02020603050405020304" pitchFamily="18" charset="0"/>
              </a:rPr>
              <a:t>-н «Лесхоз», </a:t>
            </a:r>
            <a:r>
              <a:rPr lang="ru-RU" sz="1200" dirty="0" err="1">
                <a:latin typeface="Times New Roman" panose="02020603050405020304" pitchFamily="18" charset="0"/>
                <a:cs typeface="Times New Roman" panose="02020603050405020304" pitchFamily="18" charset="0"/>
              </a:rPr>
              <a:t>п</a:t>
            </a:r>
            <a:r>
              <a:rPr lang="ru-RU" sz="1200" dirty="0" err="1">
                <a:solidFill>
                  <a:schemeClr val="bg1"/>
                </a:solidFill>
                <a:latin typeface="Times New Roman" panose="02020603050405020304" pitchFamily="18" charset="0"/>
                <a:cs typeface="Times New Roman" panose="02020603050405020304" pitchFamily="18" charset="0"/>
              </a:rPr>
              <a:t>ос.Самородки</a:t>
            </a:r>
            <a:r>
              <a:rPr lang="ru-RU" sz="1200" dirty="0">
                <a:solidFill>
                  <a:schemeClr val="bg1"/>
                </a:solidFill>
                <a:latin typeface="Times New Roman" panose="02020603050405020304" pitchFamily="18" charset="0"/>
                <a:cs typeface="Times New Roman" panose="02020603050405020304" pitchFamily="18" charset="0"/>
              </a:rPr>
              <a:t> Барышского района,</a:t>
            </a:r>
            <a:endParaRPr lang="ru-RU" sz="1200" dirty="0">
              <a:latin typeface="Times New Roman" panose="02020603050405020304" pitchFamily="18" charset="0"/>
              <a:cs typeface="Times New Roman" panose="02020603050405020304" pitchFamily="18" charset="0"/>
            </a:endParaRPr>
          </a:p>
          <a:p>
            <a:pPr eaLnBrk="0" hangingPunct="0">
              <a:defRPr/>
            </a:pPr>
            <a:r>
              <a:rPr lang="ru-RU" sz="1200" dirty="0" err="1">
                <a:latin typeface="Times New Roman" panose="02020603050405020304" pitchFamily="18" charset="0"/>
                <a:cs typeface="Times New Roman" panose="02020603050405020304" pitchFamily="18" charset="0"/>
              </a:rPr>
              <a:t>п.Безлесный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Майнского</a:t>
            </a:r>
            <a:r>
              <a:rPr lang="ru-RU" sz="1200" dirty="0">
                <a:latin typeface="Times New Roman" panose="02020603050405020304" pitchFamily="18" charset="0"/>
                <a:cs typeface="Times New Roman" panose="02020603050405020304" pitchFamily="18" charset="0"/>
              </a:rPr>
              <a:t> района;</a:t>
            </a:r>
          </a:p>
          <a:p>
            <a:pPr eaLnBrk="0" hangingPunct="0">
              <a:defRPr/>
            </a:pPr>
            <a:endParaRPr lang="ru-RU" sz="1200" b="1" dirty="0">
              <a:latin typeface="Times New Roman" panose="02020603050405020304" pitchFamily="18" charset="0"/>
              <a:cs typeface="Times New Roman" panose="02020603050405020304" pitchFamily="18" charset="0"/>
            </a:endParaRPr>
          </a:p>
          <a:p>
            <a:pPr eaLnBrk="0" hangingPunct="0">
              <a:defRPr/>
            </a:pPr>
            <a:r>
              <a:rPr lang="ru-RU" sz="1200" b="1" dirty="0">
                <a:latin typeface="Times New Roman" panose="02020603050405020304" pitchFamily="18" charset="0"/>
                <a:cs typeface="Times New Roman" panose="02020603050405020304" pitchFamily="18" charset="0"/>
              </a:rPr>
              <a:t>Начало строительства новых газопроводов,</a:t>
            </a:r>
            <a:r>
              <a:rPr lang="ru-RU" sz="1200" dirty="0">
                <a:latin typeface="Times New Roman" panose="02020603050405020304" pitchFamily="18" charset="0"/>
                <a:cs typeface="Times New Roman" panose="02020603050405020304" pitchFamily="18" charset="0"/>
              </a:rPr>
              <a:t> </a:t>
            </a:r>
          </a:p>
          <a:p>
            <a:pPr eaLnBrk="0" hangingPunct="0">
              <a:defRPr/>
            </a:pPr>
            <a:r>
              <a:rPr lang="ru-RU" sz="1200" dirty="0" err="1">
                <a:latin typeface="Times New Roman" panose="02020603050405020304" pitchFamily="18" charset="0"/>
                <a:cs typeface="Times New Roman" panose="02020603050405020304" pitchFamily="18" charset="0"/>
              </a:rPr>
              <a:t>с.Румянцево</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Барышского</a:t>
            </a:r>
            <a:r>
              <a:rPr lang="ru-RU" sz="1200" dirty="0">
                <a:latin typeface="Times New Roman" panose="02020603050405020304" pitchFamily="18" charset="0"/>
                <a:cs typeface="Times New Roman" panose="02020603050405020304" pitchFamily="18" charset="0"/>
              </a:rPr>
              <a:t> района,</a:t>
            </a:r>
          </a:p>
          <a:p>
            <a:pPr>
              <a:defRPr/>
            </a:pPr>
            <a:r>
              <a:rPr lang="ru-RU" sz="1200" dirty="0" err="1">
                <a:latin typeface="Times New Roman" panose="02020603050405020304" pitchFamily="18" charset="0"/>
                <a:cs typeface="Times New Roman" panose="02020603050405020304" pitchFamily="18" charset="0"/>
              </a:rPr>
              <a:t>с.Красный</a:t>
            </a:r>
            <a:r>
              <a:rPr lang="ru-RU" sz="1200" dirty="0">
                <a:latin typeface="Times New Roman" panose="02020603050405020304" pitchFamily="18" charset="0"/>
                <a:cs typeface="Times New Roman" panose="02020603050405020304" pitchFamily="18" charset="0"/>
              </a:rPr>
              <a:t> Бор, </a:t>
            </a:r>
            <a:r>
              <a:rPr lang="ru-RU" sz="1200" dirty="0" err="1">
                <a:latin typeface="Times New Roman" panose="02020603050405020304" pitchFamily="18" charset="0"/>
                <a:cs typeface="Times New Roman" panose="02020603050405020304" pitchFamily="18" charset="0"/>
              </a:rPr>
              <a:t>с.Мордовский</a:t>
            </a:r>
            <a:r>
              <a:rPr lang="ru-RU" sz="1200" dirty="0">
                <a:latin typeface="Times New Roman" panose="02020603050405020304" pitchFamily="18" charset="0"/>
                <a:cs typeface="Times New Roman" panose="02020603050405020304" pitchFamily="18" charset="0"/>
              </a:rPr>
              <a:t> Белый Ключ </a:t>
            </a:r>
            <a:r>
              <a:rPr lang="ru-RU" sz="1200" dirty="0" err="1">
                <a:latin typeface="Times New Roman" panose="02020603050405020304" pitchFamily="18" charset="0"/>
                <a:cs typeface="Times New Roman" panose="02020603050405020304" pitchFamily="18" charset="0"/>
              </a:rPr>
              <a:t>Вешкаймского</a:t>
            </a:r>
            <a:r>
              <a:rPr lang="ru-RU" sz="1200" dirty="0">
                <a:latin typeface="Times New Roman" panose="02020603050405020304" pitchFamily="18" charset="0"/>
                <a:cs typeface="Times New Roman" panose="02020603050405020304" pitchFamily="18" charset="0"/>
              </a:rPr>
              <a:t> района, </a:t>
            </a:r>
            <a:r>
              <a:rPr lang="ru-RU" sz="1200" dirty="0" err="1">
                <a:solidFill>
                  <a:schemeClr val="bg1"/>
                </a:solidFill>
                <a:latin typeface="Times New Roman" panose="02020603050405020304" pitchFamily="18" charset="0"/>
                <a:cs typeface="Times New Roman" panose="02020603050405020304" pitchFamily="18" charset="0"/>
              </a:rPr>
              <a:t>с.Павловка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Барышского</a:t>
            </a:r>
            <a:r>
              <a:rPr lang="ru-RU" sz="1200" dirty="0">
                <a:solidFill>
                  <a:schemeClr val="bg1"/>
                </a:solidFill>
                <a:latin typeface="Times New Roman" panose="02020603050405020304" pitchFamily="18" charset="0"/>
                <a:cs typeface="Times New Roman" panose="02020603050405020304" pitchFamily="18" charset="0"/>
              </a:rPr>
              <a:t> района, </a:t>
            </a:r>
            <a:r>
              <a:rPr lang="ru-RU" sz="1200" dirty="0" err="1">
                <a:solidFill>
                  <a:schemeClr val="bg1"/>
                </a:solidFill>
                <a:latin typeface="Times New Roman" panose="02020603050405020304" pitchFamily="18" charset="0"/>
                <a:cs typeface="Times New Roman" panose="02020603050405020304" pitchFamily="18" charset="0"/>
              </a:rPr>
              <a:t>с.Загарино</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Барышского</a:t>
            </a:r>
            <a:r>
              <a:rPr lang="ru-RU" sz="1200" dirty="0">
                <a:solidFill>
                  <a:schemeClr val="bg1"/>
                </a:solidFill>
                <a:latin typeface="Times New Roman" panose="02020603050405020304" pitchFamily="18" charset="0"/>
                <a:cs typeface="Times New Roman" panose="02020603050405020304" pitchFamily="18" charset="0"/>
              </a:rPr>
              <a:t> района, </a:t>
            </a:r>
            <a:r>
              <a:rPr lang="ru-RU" sz="1200" dirty="0" err="1">
                <a:solidFill>
                  <a:schemeClr val="bg1"/>
                </a:solidFill>
                <a:latin typeface="Times New Roman" panose="02020603050405020304" pitchFamily="18" charset="0"/>
                <a:cs typeface="Times New Roman" panose="02020603050405020304" pitchFamily="18" charset="0"/>
              </a:rPr>
              <a:t>с.Тинарка</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Мелекесского</a:t>
            </a:r>
            <a:r>
              <a:rPr lang="ru-RU" sz="1200" dirty="0">
                <a:solidFill>
                  <a:schemeClr val="bg1"/>
                </a:solidFill>
                <a:latin typeface="Times New Roman" panose="02020603050405020304" pitchFamily="18" charset="0"/>
                <a:cs typeface="Times New Roman" panose="02020603050405020304" pitchFamily="18" charset="0"/>
              </a:rPr>
              <a:t> района,  </a:t>
            </a:r>
            <a:r>
              <a:rPr lang="ru-RU" sz="1200" dirty="0" err="1">
                <a:solidFill>
                  <a:schemeClr val="bg1"/>
                </a:solidFill>
                <a:latin typeface="Times New Roman" panose="02020603050405020304" pitchFamily="18" charset="0"/>
                <a:cs typeface="Times New Roman" panose="02020603050405020304" pitchFamily="18" charset="0"/>
              </a:rPr>
              <a:t>с.Новая</a:t>
            </a:r>
            <a:r>
              <a:rPr lang="ru-RU" sz="1200" dirty="0">
                <a:solidFill>
                  <a:schemeClr val="bg1"/>
                </a:solidFill>
                <a:latin typeface="Times New Roman" panose="02020603050405020304" pitchFamily="18" charset="0"/>
                <a:cs typeface="Times New Roman" panose="02020603050405020304" pitchFamily="18" charset="0"/>
              </a:rPr>
              <a:t> Терешка </a:t>
            </a:r>
            <a:r>
              <a:rPr lang="ru-RU" sz="1200" dirty="0" err="1">
                <a:solidFill>
                  <a:schemeClr val="bg1"/>
                </a:solidFill>
                <a:latin typeface="Times New Roman" panose="02020603050405020304" pitchFamily="18" charset="0"/>
                <a:cs typeface="Times New Roman" panose="02020603050405020304" pitchFamily="18" charset="0"/>
              </a:rPr>
              <a:t>Старокулаткинского</a:t>
            </a:r>
            <a:r>
              <a:rPr lang="ru-RU" sz="1200" dirty="0">
                <a:solidFill>
                  <a:schemeClr val="bg1"/>
                </a:solidFill>
                <a:latin typeface="Times New Roman" panose="02020603050405020304" pitchFamily="18" charset="0"/>
                <a:cs typeface="Times New Roman" panose="02020603050405020304" pitchFamily="18" charset="0"/>
              </a:rPr>
              <a:t> района </a:t>
            </a:r>
          </a:p>
          <a:p>
            <a:pPr eaLnBrk="0" hangingPunct="0">
              <a:defRPr/>
            </a:pPr>
            <a:endParaRPr lang="ru-RU" sz="1200" dirty="0">
              <a:latin typeface="Times New Roman" panose="02020603050405020304" pitchFamily="18" charset="0"/>
              <a:cs typeface="Times New Roman" panose="02020603050405020304" pitchFamily="18" charset="0"/>
            </a:endParaRPr>
          </a:p>
          <a:p>
            <a:pPr>
              <a:defRPr/>
            </a:pPr>
            <a:r>
              <a:rPr lang="ru-RU" sz="1200" b="1" dirty="0">
                <a:solidFill>
                  <a:schemeClr val="bg1"/>
                </a:solidFill>
                <a:latin typeface="Times New Roman" panose="02020603050405020304" pitchFamily="18" charset="0"/>
                <a:cs typeface="Times New Roman" panose="02020603050405020304" pitchFamily="18" charset="0"/>
              </a:rPr>
              <a:t>Проектирование газопроводов </a:t>
            </a:r>
            <a:r>
              <a:rPr lang="ru-RU" sz="1200" dirty="0">
                <a:solidFill>
                  <a:schemeClr val="bg1"/>
                </a:solidFill>
                <a:latin typeface="Times New Roman" panose="02020603050405020304" pitchFamily="18" charset="0"/>
                <a:cs typeface="Times New Roman" panose="02020603050405020304" pitchFamily="18" charset="0"/>
              </a:rPr>
              <a:t>для </a:t>
            </a:r>
            <a:r>
              <a:rPr lang="ru-RU" sz="1200" dirty="0" err="1">
                <a:solidFill>
                  <a:schemeClr val="bg1"/>
                </a:solidFill>
                <a:latin typeface="Times New Roman" panose="02020603050405020304" pitchFamily="18" charset="0"/>
                <a:cs typeface="Times New Roman" panose="02020603050405020304" pitchFamily="18" charset="0"/>
              </a:rPr>
              <a:t>с.Сиуч</a:t>
            </a:r>
            <a:r>
              <a:rPr lang="ru-RU" sz="1200" dirty="0">
                <a:solidFill>
                  <a:schemeClr val="bg1"/>
                </a:solidFill>
                <a:latin typeface="Times New Roman" panose="02020603050405020304" pitchFamily="18" charset="0"/>
                <a:cs typeface="Times New Roman" panose="02020603050405020304" pitchFamily="18" charset="0"/>
              </a:rPr>
              <a:t> </a:t>
            </a:r>
            <a:r>
              <a:rPr lang="ru-RU" sz="1200" dirty="0" err="1">
                <a:solidFill>
                  <a:schemeClr val="bg1"/>
                </a:solidFill>
                <a:latin typeface="Times New Roman" panose="02020603050405020304" pitchFamily="18" charset="0"/>
                <a:cs typeface="Times New Roman" panose="02020603050405020304" pitchFamily="18" charset="0"/>
              </a:rPr>
              <a:t>Майнского</a:t>
            </a:r>
            <a:r>
              <a:rPr lang="ru-RU" sz="1200" dirty="0">
                <a:solidFill>
                  <a:schemeClr val="bg1"/>
                </a:solidFill>
                <a:latin typeface="Times New Roman" panose="02020603050405020304" pitchFamily="18" charset="0"/>
                <a:cs typeface="Times New Roman" panose="02020603050405020304" pitchFamily="18" charset="0"/>
              </a:rPr>
              <a:t> района, </a:t>
            </a:r>
            <a:r>
              <a:rPr lang="ru-RU" sz="1200" dirty="0" err="1">
                <a:solidFill>
                  <a:schemeClr val="bg1"/>
                </a:solidFill>
                <a:latin typeface="Times New Roman" panose="02020603050405020304" pitchFamily="18" charset="0"/>
                <a:cs typeface="Times New Roman" panose="02020603050405020304" pitchFamily="18" charset="0"/>
              </a:rPr>
              <a:t>с.Вязовка</a:t>
            </a:r>
            <a:r>
              <a:rPr lang="ru-RU" sz="1200" dirty="0">
                <a:solidFill>
                  <a:schemeClr val="bg1"/>
                </a:solidFill>
                <a:latin typeface="Times New Roman" panose="02020603050405020304" pitchFamily="18" charset="0"/>
                <a:cs typeface="Times New Roman" panose="02020603050405020304" pitchFamily="18" charset="0"/>
              </a:rPr>
              <a:t> Радищевского района, с. Бригадировка </a:t>
            </a:r>
            <a:r>
              <a:rPr lang="ru-RU" sz="1200" dirty="0" err="1">
                <a:solidFill>
                  <a:schemeClr val="bg1"/>
                </a:solidFill>
                <a:latin typeface="Times New Roman" panose="02020603050405020304" pitchFamily="18" charset="0"/>
                <a:cs typeface="Times New Roman" panose="02020603050405020304" pitchFamily="18" charset="0"/>
              </a:rPr>
              <a:t>Мелекесского</a:t>
            </a:r>
            <a:r>
              <a:rPr lang="ru-RU" sz="1200" dirty="0">
                <a:solidFill>
                  <a:schemeClr val="bg1"/>
                </a:solidFill>
                <a:latin typeface="Times New Roman" panose="02020603050405020304" pitchFamily="18" charset="0"/>
                <a:cs typeface="Times New Roman" panose="02020603050405020304" pitchFamily="18" charset="0"/>
              </a:rPr>
              <a:t> района </a:t>
            </a:r>
          </a:p>
          <a:p>
            <a:pPr algn="ctr">
              <a:defRPr/>
            </a:pPr>
            <a:endParaRPr lang="ru-RU" sz="1200" dirty="0">
              <a:solidFill>
                <a:schemeClr val="bg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0" y="1033542"/>
            <a:ext cx="432048" cy="5275778"/>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z="2400" b="1" kern="0" dirty="0" smtClean="0">
                <a:solidFill>
                  <a:srgbClr val="FFFFFF"/>
                </a:solidFill>
                <a:latin typeface="Times New Roman" panose="02020603050405020304" pitchFamily="18" charset="0"/>
                <a:cs typeface="Times New Roman" panose="02020603050405020304" pitchFamily="18" charset="0"/>
              </a:rPr>
              <a:t>ЗАДАЧИ</a:t>
            </a:r>
          </a:p>
        </p:txBody>
      </p:sp>
      <p:sp>
        <p:nvSpPr>
          <p:cNvPr id="13" name="Прямоугольник 12"/>
          <p:cNvSpPr/>
          <p:nvPr/>
        </p:nvSpPr>
        <p:spPr>
          <a:xfrm>
            <a:off x="714375" y="642938"/>
            <a:ext cx="8215313" cy="369887"/>
          </a:xfrm>
          <a:prstGeom prst="rect">
            <a:avLst/>
          </a:prstGeom>
        </p:spPr>
        <p:txBody>
          <a:bodyPr>
            <a:spAutoFit/>
          </a:bodyPr>
          <a:lstStyle/>
          <a:p>
            <a:pPr algn="ctr">
              <a:defRPr/>
            </a:pPr>
            <a:r>
              <a:rPr lang="ru-RU" b="1" dirty="0">
                <a:solidFill>
                  <a:srgbClr val="FF0000"/>
                </a:solidFill>
                <a:latin typeface="Times New Roman" panose="02020603050405020304" pitchFamily="18" charset="0"/>
                <a:cs typeface="Times New Roman" panose="02020603050405020304" pitchFamily="18" charset="0"/>
              </a:rPr>
              <a:t>Цель 2.</a:t>
            </a:r>
            <a:r>
              <a:rPr lang="ru-RU" dirty="0">
                <a:solidFill>
                  <a:srgbClr val="FF0000"/>
                </a:solidFill>
                <a:latin typeface="Times New Roman" panose="02020603050405020304" pitchFamily="18" charset="0"/>
                <a:cs typeface="Times New Roman" panose="02020603050405020304" pitchFamily="18" charset="0"/>
              </a:rPr>
              <a:t> </a:t>
            </a:r>
            <a:r>
              <a:rPr lang="ru-RU" b="1" dirty="0">
                <a:solidFill>
                  <a:schemeClr val="tx2">
                    <a:lumMod val="50000"/>
                  </a:schemeClr>
                </a:solidFill>
                <a:latin typeface="Times New Roman" panose="02020603050405020304" pitchFamily="18" charset="0"/>
                <a:cs typeface="Times New Roman" panose="02020603050405020304" pitchFamily="18" charset="0"/>
              </a:rPr>
              <a:t>Развитие газификации Ульяновской области</a:t>
            </a:r>
          </a:p>
        </p:txBody>
      </p:sp>
      <p:sp>
        <p:nvSpPr>
          <p:cNvPr id="15" name="Стрелка вправо 14"/>
          <p:cNvSpPr/>
          <p:nvPr/>
        </p:nvSpPr>
        <p:spPr>
          <a:xfrm>
            <a:off x="2763735" y="1064770"/>
            <a:ext cx="3203100" cy="1357206"/>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r>
              <a:rPr lang="ru-RU" sz="1000" kern="0" spc="-70" dirty="0">
                <a:solidFill>
                  <a:schemeClr val="bg1"/>
                </a:solidFill>
                <a:latin typeface="Times New Roman" panose="02020603050405020304" pitchFamily="18" charset="0"/>
                <a:cs typeface="Times New Roman" panose="02020603050405020304" pitchFamily="18" charset="0"/>
              </a:rPr>
              <a:t> </a:t>
            </a:r>
          </a:p>
          <a:p>
            <a:pPr algn="ctr" eaLnBrk="0" hangingPunct="0">
              <a:defRPr/>
            </a:pPr>
            <a:r>
              <a:rPr lang="ru-RU" sz="1000" b="1" kern="0" spc="-70" dirty="0">
                <a:solidFill>
                  <a:schemeClr val="bg1"/>
                </a:solidFill>
                <a:latin typeface="Times New Roman" panose="02020603050405020304" pitchFamily="18" charset="0"/>
                <a:cs typeface="Times New Roman" panose="02020603050405020304" pitchFamily="18" charset="0"/>
              </a:rPr>
              <a:t>Реализация</a:t>
            </a:r>
            <a:r>
              <a:rPr lang="ru-RU" sz="1000" kern="0" spc="-70" dirty="0">
                <a:solidFill>
                  <a:schemeClr val="bg1"/>
                </a:solidFill>
                <a:latin typeface="Times New Roman" panose="02020603050405020304" pitchFamily="18" charset="0"/>
                <a:cs typeface="Times New Roman" panose="02020603050405020304" pitchFamily="18" charset="0"/>
              </a:rPr>
              <a:t> </a:t>
            </a:r>
            <a:r>
              <a:rPr lang="ru-RU" sz="1000" b="1" dirty="0">
                <a:solidFill>
                  <a:schemeClr val="bg1"/>
                </a:solidFill>
                <a:latin typeface="Times New Roman" panose="02020603050405020304" pitchFamily="18" charset="0"/>
                <a:cs typeface="Times New Roman" panose="02020603050405020304" pitchFamily="18" charset="0"/>
              </a:rPr>
              <a:t>Государственной программы «Развитие ЖКХ и повышение энергетической эффективности в Ульяновской области» </a:t>
            </a:r>
          </a:p>
          <a:p>
            <a:pPr algn="ctr" eaLnBrk="0" hangingPunct="0">
              <a:defRPr/>
            </a:pPr>
            <a:r>
              <a:rPr lang="ru-RU" sz="1000" b="1" dirty="0">
                <a:solidFill>
                  <a:schemeClr val="bg1"/>
                </a:solidFill>
                <a:latin typeface="Times New Roman" panose="02020603050405020304" pitchFamily="18" charset="0"/>
                <a:cs typeface="Times New Roman" panose="02020603050405020304" pitchFamily="18" charset="0"/>
              </a:rPr>
              <a:t>на 2014-2021 годы</a:t>
            </a:r>
          </a:p>
          <a:p>
            <a:pPr algn="ctr">
              <a:defRPr/>
            </a:pPr>
            <a:endParaRPr lang="ru-RU" sz="1150" kern="0" spc="-70" dirty="0">
              <a:solidFill>
                <a:schemeClr val="bg1"/>
              </a:solidFill>
              <a:latin typeface="Times New Roman" panose="02020603050405020304" pitchFamily="18" charset="0"/>
              <a:cs typeface="Times New Roman" panose="02020603050405020304" pitchFamily="18" charset="0"/>
            </a:endParaRPr>
          </a:p>
        </p:txBody>
      </p:sp>
      <p:sp>
        <p:nvSpPr>
          <p:cNvPr id="16" name="Стрелка вправо 15"/>
          <p:cNvSpPr/>
          <p:nvPr/>
        </p:nvSpPr>
        <p:spPr>
          <a:xfrm>
            <a:off x="2763735" y="4617131"/>
            <a:ext cx="3185406" cy="1368152"/>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sz="1000" b="1" dirty="0">
              <a:solidFill>
                <a:schemeClr val="bg1"/>
              </a:solidFill>
              <a:latin typeface="Times New Roman" panose="02020603050405020304" pitchFamily="18" charset="0"/>
              <a:cs typeface="Times New Roman" panose="02020603050405020304" pitchFamily="18" charset="0"/>
            </a:endParaRPr>
          </a:p>
          <a:p>
            <a:pPr algn="ctr">
              <a:defRPr/>
            </a:pPr>
            <a:r>
              <a:rPr lang="ru-RU" sz="1000" b="1" dirty="0">
                <a:solidFill>
                  <a:schemeClr val="bg1"/>
                </a:solidFill>
                <a:latin typeface="Times New Roman" panose="02020603050405020304" pitchFamily="18" charset="0"/>
                <a:cs typeface="Times New Roman" panose="02020603050405020304" pitchFamily="18" charset="0"/>
              </a:rPr>
              <a:t>Реализация Плана-графика синхронизации по выполнению программы газификации Ульяновской  области с участием инвестиций ПАО «Газпром»</a:t>
            </a:r>
          </a:p>
          <a:p>
            <a:pPr algn="ctr">
              <a:defRPr/>
            </a:pPr>
            <a:endParaRPr lang="ru-RU" sz="1200" dirty="0"/>
          </a:p>
        </p:txBody>
      </p:sp>
      <p:sp>
        <p:nvSpPr>
          <p:cNvPr id="17" name="TextBox 16"/>
          <p:cNvSpPr txBox="1">
            <a:spLocks noChangeArrowheads="1"/>
          </p:cNvSpPr>
          <p:nvPr/>
        </p:nvSpPr>
        <p:spPr bwMode="auto">
          <a:xfrm>
            <a:off x="5957206" y="1033543"/>
            <a:ext cx="582211" cy="527577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wordArtVert" anchor="ctr">
            <a:spAutoFit/>
          </a:bodyPr>
          <a:lstStyle/>
          <a:p>
            <a:pPr algn="ctr">
              <a:defRPr/>
            </a:pPr>
            <a:r>
              <a:rPr lang="ru-RU"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РЕЗУЛЬТАТЫ</a:t>
            </a:r>
          </a:p>
        </p:txBody>
      </p:sp>
      <p:sp>
        <p:nvSpPr>
          <p:cNvPr id="14" name="Стрелка вправо 13"/>
          <p:cNvSpPr/>
          <p:nvPr/>
        </p:nvSpPr>
        <p:spPr>
          <a:xfrm>
            <a:off x="2771800" y="2721664"/>
            <a:ext cx="3195035" cy="1400076"/>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0" hangingPunct="0">
              <a:defRPr/>
            </a:pPr>
            <a:r>
              <a:rPr lang="ru-RU" sz="1000" kern="0" spc="-70" dirty="0">
                <a:solidFill>
                  <a:schemeClr val="bg1"/>
                </a:solidFill>
                <a:latin typeface="Times New Roman" panose="02020603050405020304" pitchFamily="18" charset="0"/>
                <a:cs typeface="Times New Roman" panose="02020603050405020304" pitchFamily="18" charset="0"/>
              </a:rPr>
              <a:t> </a:t>
            </a:r>
          </a:p>
          <a:p>
            <a:pPr algn="ctr" eaLnBrk="0" hangingPunct="0">
              <a:defRPr/>
            </a:pPr>
            <a:r>
              <a:rPr lang="ru-RU" sz="1000" b="1" kern="0" spc="-70" dirty="0">
                <a:solidFill>
                  <a:schemeClr val="bg1"/>
                </a:solidFill>
                <a:latin typeface="Times New Roman" panose="02020603050405020304" pitchFamily="18" charset="0"/>
                <a:cs typeface="Times New Roman" panose="02020603050405020304" pitchFamily="18" charset="0"/>
              </a:rPr>
              <a:t>Реализация </a:t>
            </a:r>
            <a:r>
              <a:rPr lang="ru-RU" sz="1000" b="1" dirty="0">
                <a:solidFill>
                  <a:schemeClr val="bg1"/>
                </a:solidFill>
                <a:latin typeface="Times New Roman" panose="02020603050405020304" pitchFamily="18" charset="0"/>
                <a:cs typeface="Times New Roman" panose="02020603050405020304" pitchFamily="18" charset="0"/>
              </a:rPr>
              <a:t>Государственной программы </a:t>
            </a:r>
          </a:p>
          <a:p>
            <a:pPr algn="ctr" eaLnBrk="0" hangingPunct="0">
              <a:tabLst>
                <a:tab pos="1703388" algn="l"/>
              </a:tabLst>
              <a:defRPr/>
            </a:pPr>
            <a:r>
              <a:rPr lang="ru-RU" sz="1000" b="1" dirty="0">
                <a:solidFill>
                  <a:schemeClr val="bg1"/>
                </a:solidFill>
                <a:latin typeface="Times New Roman" panose="02020603050405020304" pitchFamily="18" charset="0"/>
                <a:cs typeface="Times New Roman" panose="02020603050405020304" pitchFamily="18" charset="0"/>
              </a:rPr>
              <a:t>«Развитие сельскохозяйственной продукции, сырья и продовольствия в Ульяновской области» на 2014-2021 годы</a:t>
            </a:r>
          </a:p>
          <a:p>
            <a:pPr algn="ctr">
              <a:defRPr/>
            </a:pPr>
            <a:endParaRPr lang="ru-RU" sz="1150" kern="0" spc="-7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2" descr="http://krsk.sibnovosti.ru/pictures/0614/8262/e02a7f31cae2f0c7cef781e19a3186c0_XL_thumb_fed_photo.jpg"/>
          <p:cNvPicPr>
            <a:picLocks noChangeAspect="1" noChangeArrowheads="1"/>
          </p:cNvPicPr>
          <p:nvPr/>
        </p:nvPicPr>
        <p:blipFill>
          <a:blip r:embed="rId2"/>
          <a:srcRect/>
          <a:stretch>
            <a:fillRect/>
          </a:stretch>
        </p:blipFill>
        <p:spPr bwMode="auto">
          <a:xfrm>
            <a:off x="2120900" y="1163638"/>
            <a:ext cx="4989513" cy="4824412"/>
          </a:xfrm>
          <a:prstGeom prst="rect">
            <a:avLst/>
          </a:prstGeom>
          <a:noFill/>
          <a:ln w="9525">
            <a:noFill/>
            <a:miter lim="800000"/>
            <a:headEnd/>
            <a:tailEnd/>
          </a:ln>
        </p:spPr>
      </p:pic>
      <p:sp>
        <p:nvSpPr>
          <p:cNvPr id="67586" name="Прямоугольник 1"/>
          <p:cNvSpPr>
            <a:spLocks noChangeArrowheads="1"/>
          </p:cNvSpPr>
          <p:nvPr/>
        </p:nvSpPr>
        <p:spPr bwMode="auto">
          <a:xfrm>
            <a:off x="644525" y="115888"/>
            <a:ext cx="8351838" cy="369887"/>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endParaRPr lang="ru-RU" altLang="ru-RU">
              <a:solidFill>
                <a:srgbClr val="000000"/>
              </a:solidFill>
              <a:latin typeface="Times New Roman" pitchFamily="18" charset="0"/>
              <a:cs typeface="Times New Roman" pitchFamily="18" charset="0"/>
            </a:endParaRPr>
          </a:p>
        </p:txBody>
      </p:sp>
      <p:sp>
        <p:nvSpPr>
          <p:cNvPr id="67587"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8" name="Скругленный прямоугольник 7"/>
          <p:cNvSpPr/>
          <p:nvPr/>
        </p:nvSpPr>
        <p:spPr>
          <a:xfrm>
            <a:off x="6063633" y="1163638"/>
            <a:ext cx="2761456" cy="1473273"/>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spcBef>
                <a:spcPts val="600"/>
              </a:spcBef>
              <a:defRPr/>
            </a:pPr>
            <a:r>
              <a:rPr lang="ru-RU" sz="1200" dirty="0">
                <a:solidFill>
                  <a:schemeClr val="bg1"/>
                </a:solidFill>
                <a:latin typeface="Times New Roman" panose="02020603050405020304" pitchFamily="18" charset="0"/>
                <a:cs typeface="Times New Roman" panose="02020603050405020304" pitchFamily="18" charset="0"/>
              </a:rPr>
              <a:t>Обновление производственных фондов с использованием </a:t>
            </a:r>
            <a:r>
              <a:rPr lang="ru-RU" sz="1200" dirty="0" err="1">
                <a:solidFill>
                  <a:schemeClr val="bg1"/>
                </a:solidFill>
                <a:latin typeface="Times New Roman" panose="02020603050405020304" pitchFamily="18" charset="0"/>
                <a:cs typeface="Times New Roman" panose="02020603050405020304" pitchFamily="18" charset="0"/>
              </a:rPr>
              <a:t>энергоэффективного</a:t>
            </a:r>
            <a:r>
              <a:rPr lang="ru-RU" sz="1200" dirty="0">
                <a:solidFill>
                  <a:schemeClr val="bg1"/>
                </a:solidFill>
                <a:latin typeface="Times New Roman" panose="02020603050405020304" pitchFamily="18" charset="0"/>
                <a:cs typeface="Times New Roman" panose="02020603050405020304" pitchFamily="18" charset="0"/>
              </a:rPr>
              <a:t> оборудования приведет к снижению нагрузки на бюджеты всех уровней</a:t>
            </a:r>
          </a:p>
        </p:txBody>
      </p:sp>
      <p:sp>
        <p:nvSpPr>
          <p:cNvPr id="12" name="Скругленный прямоугольник 11"/>
          <p:cNvSpPr/>
          <p:nvPr/>
        </p:nvSpPr>
        <p:spPr>
          <a:xfrm>
            <a:off x="5887108" y="2752725"/>
            <a:ext cx="3073516" cy="322522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eaLnBrk="0" hangingPunct="0">
              <a:defRPr/>
            </a:pPr>
            <a:r>
              <a:rPr lang="ru-RU" sz="1200" dirty="0">
                <a:latin typeface="Times New Roman" panose="02020603050405020304" pitchFamily="18" charset="0"/>
                <a:cs typeface="Times New Roman" panose="02020603050405020304" pitchFamily="18" charset="0"/>
              </a:rPr>
              <a:t>В 2019 году:</a:t>
            </a:r>
          </a:p>
          <a:p>
            <a:pPr eaLnBrk="0" hangingPunct="0">
              <a:defRPr/>
            </a:pPr>
            <a:r>
              <a:rPr lang="ru-RU" sz="1200" b="1" dirty="0">
                <a:latin typeface="Times New Roman" panose="02020603050405020304" pitchFamily="18" charset="0"/>
                <a:cs typeface="Times New Roman" panose="02020603050405020304" pitchFamily="18" charset="0"/>
              </a:rPr>
              <a:t>Замена трубопроводов в МО:</a:t>
            </a:r>
          </a:p>
          <a:p>
            <a:pPr eaLnBrk="0" hangingPunct="0">
              <a:defRPr/>
            </a:pPr>
            <a:r>
              <a:rPr lang="ru-RU" sz="1200" dirty="0">
                <a:latin typeface="Times New Roman" panose="02020603050405020304" pitchFamily="18" charset="0"/>
                <a:cs typeface="Times New Roman" panose="02020603050405020304" pitchFamily="18" charset="0"/>
              </a:rPr>
              <a:t>- Ульяновский район, </a:t>
            </a:r>
            <a:r>
              <a:rPr lang="ru-RU" sz="1200" dirty="0" err="1">
                <a:latin typeface="Times New Roman" panose="02020603050405020304" pitchFamily="18" charset="0"/>
                <a:cs typeface="Times New Roman" panose="02020603050405020304" pitchFamily="18" charset="0"/>
              </a:rPr>
              <a:t>р.п</a:t>
            </a:r>
            <a:r>
              <a:rPr lang="ru-RU" sz="1200" dirty="0">
                <a:latin typeface="Times New Roman" panose="02020603050405020304" pitchFamily="18" charset="0"/>
                <a:cs typeface="Times New Roman" panose="02020603050405020304" pitchFamily="18" charset="0"/>
              </a:rPr>
              <a:t>. Ишеевка – 981 </a:t>
            </a:r>
            <a:r>
              <a:rPr lang="ru-RU" sz="1200" dirty="0" err="1">
                <a:latin typeface="Times New Roman" panose="02020603050405020304" pitchFamily="18" charset="0"/>
                <a:cs typeface="Times New Roman" panose="02020603050405020304" pitchFamily="18" charset="0"/>
              </a:rPr>
              <a:t>м.п</a:t>
            </a:r>
            <a:r>
              <a:rPr lang="ru-RU" sz="1200" dirty="0">
                <a:latin typeface="Times New Roman" panose="02020603050405020304" pitchFamily="18" charset="0"/>
                <a:cs typeface="Times New Roman" panose="02020603050405020304" pitchFamily="18" charset="0"/>
              </a:rPr>
              <a:t>. МО </a:t>
            </a:r>
            <a:r>
              <a:rPr lang="ru-RU" sz="1200" dirty="0" err="1">
                <a:latin typeface="Times New Roman" panose="02020603050405020304" pitchFamily="18" charset="0"/>
                <a:cs typeface="Times New Roman" panose="02020603050405020304" pitchFamily="18" charset="0"/>
              </a:rPr>
              <a:t>Сурский</a:t>
            </a:r>
            <a:r>
              <a:rPr lang="ru-RU" sz="1200" dirty="0">
                <a:latin typeface="Times New Roman" panose="02020603050405020304" pitchFamily="18" charset="0"/>
                <a:cs typeface="Times New Roman" panose="02020603050405020304" pitchFamily="18" charset="0"/>
              </a:rPr>
              <a:t> район -252 </a:t>
            </a:r>
            <a:r>
              <a:rPr lang="ru-RU" sz="1200" dirty="0" err="1">
                <a:latin typeface="Times New Roman" panose="02020603050405020304" pitchFamily="18" charset="0"/>
                <a:cs typeface="Times New Roman" panose="02020603050405020304" pitchFamily="18" charset="0"/>
              </a:rPr>
              <a:t>м.п</a:t>
            </a:r>
            <a:r>
              <a:rPr lang="ru-RU" sz="1200" dirty="0">
                <a:latin typeface="Times New Roman" panose="02020603050405020304" pitchFamily="18" charset="0"/>
                <a:cs typeface="Times New Roman" panose="02020603050405020304" pitchFamily="18" charset="0"/>
              </a:rPr>
              <a:t>.</a:t>
            </a:r>
          </a:p>
          <a:p>
            <a:pPr marL="171450" indent="-171450" eaLnBrk="0" hangingPunct="0">
              <a:buFontTx/>
              <a:buChar char="-"/>
              <a:defRPr/>
            </a:pPr>
            <a:r>
              <a:rPr lang="ru-RU" sz="1200" dirty="0" err="1">
                <a:latin typeface="Times New Roman" panose="02020603050405020304" pitchFamily="18" charset="0"/>
                <a:cs typeface="Times New Roman" panose="02020603050405020304" pitchFamily="18" charset="0"/>
              </a:rPr>
              <a:t>Майнский</a:t>
            </a:r>
            <a:r>
              <a:rPr lang="ru-RU" sz="1200" dirty="0">
                <a:latin typeface="Times New Roman" panose="02020603050405020304" pitchFamily="18" charset="0"/>
                <a:cs typeface="Times New Roman" panose="02020603050405020304" pitchFamily="18" charset="0"/>
              </a:rPr>
              <a:t> район – 647 </a:t>
            </a:r>
            <a:r>
              <a:rPr lang="ru-RU" sz="1200" dirty="0" err="1">
                <a:latin typeface="Times New Roman" panose="02020603050405020304" pitchFamily="18" charset="0"/>
                <a:cs typeface="Times New Roman" panose="02020603050405020304" pitchFamily="18" charset="0"/>
              </a:rPr>
              <a:t>м.п</a:t>
            </a:r>
            <a:r>
              <a:rPr lang="ru-RU" sz="1200" dirty="0">
                <a:latin typeface="Times New Roman" panose="02020603050405020304" pitchFamily="18" charset="0"/>
                <a:cs typeface="Times New Roman" panose="02020603050405020304" pitchFamily="18" charset="0"/>
              </a:rPr>
              <a:t>. </a:t>
            </a:r>
          </a:p>
          <a:p>
            <a:pPr marL="171450" indent="-171450" eaLnBrk="0" hangingPunct="0">
              <a:buFontTx/>
              <a:buChar char="-"/>
              <a:defRPr/>
            </a:pPr>
            <a:r>
              <a:rPr lang="ru-RU" sz="1200" dirty="0" err="1">
                <a:latin typeface="Times New Roman" panose="02020603050405020304" pitchFamily="18" charset="0"/>
                <a:cs typeface="Times New Roman" panose="02020603050405020304" pitchFamily="18" charset="0"/>
              </a:rPr>
              <a:t>Мелекесский</a:t>
            </a:r>
            <a:r>
              <a:rPr lang="ru-RU" sz="1200" dirty="0">
                <a:latin typeface="Times New Roman" panose="02020603050405020304" pitchFamily="18" charset="0"/>
                <a:cs typeface="Times New Roman" panose="02020603050405020304" pitchFamily="18" charset="0"/>
              </a:rPr>
              <a:t> район – 2957 </a:t>
            </a:r>
            <a:r>
              <a:rPr lang="ru-RU" sz="1200" dirty="0" err="1">
                <a:latin typeface="Times New Roman" panose="02020603050405020304" pitchFamily="18" charset="0"/>
                <a:cs typeface="Times New Roman" panose="02020603050405020304" pitchFamily="18" charset="0"/>
              </a:rPr>
              <a:t>м.п</a:t>
            </a:r>
            <a:r>
              <a:rPr lang="ru-RU" sz="1200" dirty="0">
                <a:latin typeface="Times New Roman" panose="02020603050405020304" pitchFamily="18" charset="0"/>
                <a:cs typeface="Times New Roman" panose="02020603050405020304" pitchFamily="18" charset="0"/>
              </a:rPr>
              <a:t>.  </a:t>
            </a:r>
          </a:p>
          <a:p>
            <a:pPr marL="171450" indent="-171450" eaLnBrk="0" hangingPunct="0">
              <a:buFontTx/>
              <a:buChar char="-"/>
              <a:defRPr/>
            </a:pPr>
            <a:r>
              <a:rPr lang="ru-RU" sz="1200" dirty="0" err="1">
                <a:latin typeface="Times New Roman" panose="02020603050405020304" pitchFamily="18" charset="0"/>
                <a:cs typeface="Times New Roman" panose="02020603050405020304" pitchFamily="18" charset="0"/>
              </a:rPr>
              <a:t>Сенгилеевский</a:t>
            </a:r>
            <a:r>
              <a:rPr lang="ru-RU" sz="1200" dirty="0">
                <a:latin typeface="Times New Roman" panose="02020603050405020304" pitchFamily="18" charset="0"/>
                <a:cs typeface="Times New Roman" panose="02020603050405020304" pitchFamily="18" charset="0"/>
              </a:rPr>
              <a:t> район – 1583 </a:t>
            </a:r>
            <a:r>
              <a:rPr lang="ru-RU" sz="1200" dirty="0" err="1">
                <a:latin typeface="Times New Roman" panose="02020603050405020304" pitchFamily="18" charset="0"/>
                <a:cs typeface="Times New Roman" panose="02020603050405020304" pitchFamily="18" charset="0"/>
              </a:rPr>
              <a:t>м.п</a:t>
            </a:r>
            <a:r>
              <a:rPr lang="ru-RU" sz="1200" dirty="0">
                <a:latin typeface="Times New Roman" panose="02020603050405020304" pitchFamily="18" charset="0"/>
                <a:cs typeface="Times New Roman" panose="02020603050405020304" pitchFamily="18" charset="0"/>
              </a:rPr>
              <a:t>. </a:t>
            </a:r>
          </a:p>
          <a:p>
            <a:pPr marL="171450" indent="-171450" eaLnBrk="0" hangingPunct="0">
              <a:buFontTx/>
              <a:buChar char="-"/>
              <a:defRPr/>
            </a:pPr>
            <a:r>
              <a:rPr lang="ru-RU" sz="1200" dirty="0" err="1">
                <a:latin typeface="Times New Roman" panose="02020603050405020304" pitchFamily="18" charset="0"/>
                <a:cs typeface="Times New Roman" panose="02020603050405020304" pitchFamily="18" charset="0"/>
              </a:rPr>
              <a:t>Вешкаймский</a:t>
            </a:r>
            <a:r>
              <a:rPr lang="ru-RU" sz="1200" dirty="0">
                <a:latin typeface="Times New Roman" panose="02020603050405020304" pitchFamily="18" charset="0"/>
                <a:cs typeface="Times New Roman" panose="02020603050405020304" pitchFamily="18" charset="0"/>
              </a:rPr>
              <a:t> район – 400 </a:t>
            </a:r>
            <a:r>
              <a:rPr lang="ru-RU" sz="1200" dirty="0" err="1">
                <a:latin typeface="Times New Roman" panose="02020603050405020304" pitchFamily="18" charset="0"/>
                <a:cs typeface="Times New Roman" panose="02020603050405020304" pitchFamily="18" charset="0"/>
              </a:rPr>
              <a:t>м.п</a:t>
            </a:r>
            <a:r>
              <a:rPr lang="ru-RU" sz="1200" dirty="0">
                <a:latin typeface="Times New Roman" panose="02020603050405020304" pitchFamily="18" charset="0"/>
                <a:cs typeface="Times New Roman" panose="02020603050405020304" pitchFamily="18" charset="0"/>
              </a:rPr>
              <a:t>. </a:t>
            </a:r>
          </a:p>
          <a:p>
            <a:pPr eaLnBrk="0" hangingPunct="0">
              <a:buFont typeface="Arial" pitchFamily="34" charset="0"/>
              <a:buChar char="•"/>
              <a:defRPr/>
            </a:pPr>
            <a:r>
              <a:rPr lang="ru-RU" sz="1200" dirty="0">
                <a:latin typeface="Times New Roman" panose="02020603050405020304" pitchFamily="18" charset="0"/>
                <a:cs typeface="Times New Roman" panose="02020603050405020304" pitchFamily="18" charset="0"/>
              </a:rPr>
              <a:t>ИТОГО: 6500 </a:t>
            </a:r>
            <a:r>
              <a:rPr lang="ru-RU" sz="1200" dirty="0" err="1">
                <a:latin typeface="Times New Roman" panose="02020603050405020304" pitchFamily="18" charset="0"/>
                <a:cs typeface="Times New Roman" panose="02020603050405020304" pitchFamily="18" charset="0"/>
              </a:rPr>
              <a:t>м.п</a:t>
            </a:r>
            <a:r>
              <a:rPr lang="ru-RU" sz="1200" dirty="0">
                <a:latin typeface="Times New Roman" panose="02020603050405020304" pitchFamily="18" charset="0"/>
                <a:cs typeface="Times New Roman" panose="02020603050405020304" pitchFamily="18" charset="0"/>
              </a:rPr>
              <a:t>.</a:t>
            </a:r>
          </a:p>
          <a:p>
            <a:pPr eaLnBrk="0" hangingPunct="0">
              <a:defRPr/>
            </a:pPr>
            <a:r>
              <a:rPr lang="ru-RU" sz="1200" b="1" dirty="0">
                <a:latin typeface="Times New Roman" panose="02020603050405020304" pitchFamily="18" charset="0"/>
                <a:cs typeface="Times New Roman" panose="02020603050405020304" pitchFamily="18" charset="0"/>
              </a:rPr>
              <a:t>Ремонт</a:t>
            </a:r>
            <a:r>
              <a:rPr lang="ru-RU" sz="1200" dirty="0">
                <a:latin typeface="Times New Roman" panose="02020603050405020304" pitchFamily="18" charset="0"/>
                <a:cs typeface="Times New Roman" panose="02020603050405020304" pitchFamily="18" charset="0"/>
              </a:rPr>
              <a:t> 30000 </a:t>
            </a:r>
            <a:r>
              <a:rPr lang="ru-RU" sz="1200" dirty="0" err="1">
                <a:latin typeface="Times New Roman" panose="02020603050405020304" pitchFamily="18" charset="0"/>
                <a:cs typeface="Times New Roman" panose="02020603050405020304" pitchFamily="18" charset="0"/>
              </a:rPr>
              <a:t>м.п</a:t>
            </a:r>
            <a:r>
              <a:rPr lang="ru-RU" sz="1200" dirty="0">
                <a:latin typeface="Times New Roman" panose="02020603050405020304" pitchFamily="18" charset="0"/>
                <a:cs typeface="Times New Roman" panose="02020603050405020304" pitchFamily="18" charset="0"/>
              </a:rPr>
              <a:t>. тепловых сетей </a:t>
            </a:r>
          </a:p>
          <a:p>
            <a:pPr eaLnBrk="0" hangingPunct="0">
              <a:defRPr/>
            </a:pPr>
            <a:r>
              <a:rPr lang="ru-RU" sz="1200" b="1" dirty="0">
                <a:latin typeface="Times New Roman" panose="02020603050405020304" pitchFamily="18" charset="0"/>
                <a:cs typeface="Times New Roman" panose="02020603050405020304" pitchFamily="18" charset="0"/>
              </a:rPr>
              <a:t>Изоляции</a:t>
            </a:r>
            <a:r>
              <a:rPr lang="ru-RU" sz="1200" dirty="0">
                <a:latin typeface="Times New Roman" panose="02020603050405020304" pitchFamily="18" charset="0"/>
                <a:cs typeface="Times New Roman" panose="02020603050405020304" pitchFamily="18" charset="0"/>
              </a:rPr>
              <a:t> 12500 </a:t>
            </a:r>
            <a:r>
              <a:rPr lang="ru-RU" sz="1200" dirty="0" err="1">
                <a:latin typeface="Times New Roman" panose="02020603050405020304" pitchFamily="18" charset="0"/>
                <a:cs typeface="Times New Roman" panose="02020603050405020304" pitchFamily="18" charset="0"/>
              </a:rPr>
              <a:t>м.п</a:t>
            </a:r>
            <a:r>
              <a:rPr lang="ru-RU" sz="1200" dirty="0">
                <a:latin typeface="Times New Roman" panose="02020603050405020304" pitchFamily="18" charset="0"/>
                <a:cs typeface="Times New Roman" panose="02020603050405020304" pitchFamily="18" charset="0"/>
              </a:rPr>
              <a:t>. тепловых сетей ; </a:t>
            </a:r>
          </a:p>
          <a:p>
            <a:pPr eaLnBrk="0" hangingPunct="0">
              <a:defRPr/>
            </a:pPr>
            <a:endParaRPr lang="ru-RU" sz="14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714375" y="641350"/>
            <a:ext cx="8001000" cy="400050"/>
          </a:xfrm>
          <a:prstGeom prst="rect">
            <a:avLst/>
          </a:prstGeom>
        </p:spPr>
        <p:txBody>
          <a:bodyPr>
            <a:spAutoFit/>
          </a:bodyPr>
          <a:lstStyle/>
          <a:p>
            <a:pPr algn="ctr">
              <a:defRPr/>
            </a:pPr>
            <a:r>
              <a:rPr lang="ru-RU" sz="2000" b="1" dirty="0">
                <a:solidFill>
                  <a:srgbClr val="FF0000"/>
                </a:solidFill>
                <a:latin typeface="Times New Roman" panose="02020603050405020304" pitchFamily="18" charset="0"/>
                <a:cs typeface="Times New Roman" panose="02020603050405020304" pitchFamily="18" charset="0"/>
              </a:rPr>
              <a:t>Цель 3.</a:t>
            </a:r>
            <a:r>
              <a:rPr lang="ru-RU" sz="2000" dirty="0">
                <a:solidFill>
                  <a:srgbClr val="FF0000"/>
                </a:solidFill>
                <a:latin typeface="Times New Roman" panose="02020603050405020304" pitchFamily="18" charset="0"/>
                <a:cs typeface="Times New Roman" panose="02020603050405020304" pitchFamily="18" charset="0"/>
              </a:rPr>
              <a:t> </a:t>
            </a:r>
            <a:r>
              <a:rPr lang="ru-RU" altLang="ru-RU" sz="2000" b="1" dirty="0">
                <a:solidFill>
                  <a:schemeClr val="tx2">
                    <a:lumMod val="75000"/>
                  </a:schemeClr>
                </a:solidFill>
                <a:latin typeface="Times New Roman" panose="02020603050405020304" pitchFamily="18" charset="0"/>
                <a:cs typeface="Times New Roman" panose="02020603050405020304" pitchFamily="18" charset="0"/>
              </a:rPr>
              <a:t>Развитие систем теплоснабжения Ульяновской области</a:t>
            </a:r>
            <a:endParaRPr lang="ru-RU" dirty="0"/>
          </a:p>
        </p:txBody>
      </p:sp>
      <p:sp>
        <p:nvSpPr>
          <p:cNvPr id="13" name="Прямоугольник 12"/>
          <p:cNvSpPr/>
          <p:nvPr/>
        </p:nvSpPr>
        <p:spPr>
          <a:xfrm>
            <a:off x="0" y="1163638"/>
            <a:ext cx="496262" cy="4814311"/>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z="2000" b="1" kern="0" dirty="0" smtClean="0">
                <a:solidFill>
                  <a:srgbClr val="FFFFFF"/>
                </a:solidFill>
                <a:latin typeface="Times New Roman" panose="02020603050405020304" pitchFamily="18" charset="0"/>
                <a:cs typeface="Times New Roman" panose="02020603050405020304" pitchFamily="18" charset="0"/>
              </a:rPr>
              <a:t>ЗАДАЧИ</a:t>
            </a:r>
          </a:p>
        </p:txBody>
      </p:sp>
      <p:sp>
        <p:nvSpPr>
          <p:cNvPr id="17" name="Скругленный прямоугольник 16"/>
          <p:cNvSpPr/>
          <p:nvPr/>
        </p:nvSpPr>
        <p:spPr>
          <a:xfrm>
            <a:off x="496262" y="1152525"/>
            <a:ext cx="1900237" cy="32004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400" dirty="0">
                <a:solidFill>
                  <a:schemeClr val="bg1"/>
                </a:solidFill>
                <a:latin typeface="Times New Roman" panose="02020603050405020304" pitchFamily="18" charset="0"/>
                <a:cs typeface="Times New Roman" panose="02020603050405020304" pitchFamily="18" charset="0"/>
              </a:rPr>
              <a:t>Консолидация объектов теплоснабжения Ульяновской области в областном государственном операторе ОГКП «Корпорация развития коммунального комплекса Ульяновской области </a:t>
            </a:r>
          </a:p>
        </p:txBody>
      </p:sp>
      <p:sp>
        <p:nvSpPr>
          <p:cNvPr id="18" name="Скругленный прямоугольник 17"/>
          <p:cNvSpPr/>
          <p:nvPr/>
        </p:nvSpPr>
        <p:spPr>
          <a:xfrm>
            <a:off x="496262" y="4352924"/>
            <a:ext cx="1871252" cy="162502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400" dirty="0">
                <a:solidFill>
                  <a:schemeClr val="bg1"/>
                </a:solidFill>
                <a:latin typeface="Times New Roman" panose="02020603050405020304" pitchFamily="18" charset="0"/>
                <a:cs typeface="Times New Roman" panose="02020603050405020304" pitchFamily="18" charset="0"/>
              </a:rPr>
              <a:t>Реализация мероприятий по модернизации теплоисточников и замене (ремонту) тепловых сетей</a:t>
            </a:r>
          </a:p>
        </p:txBody>
      </p:sp>
      <p:sp>
        <p:nvSpPr>
          <p:cNvPr id="15" name="Стрелка вправо 14"/>
          <p:cNvSpPr/>
          <p:nvPr/>
        </p:nvSpPr>
        <p:spPr>
          <a:xfrm>
            <a:off x="2384622" y="1477961"/>
            <a:ext cx="1971354" cy="1518989"/>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200" dirty="0">
                <a:latin typeface="Times New Roman" panose="02020603050405020304" pitchFamily="18" charset="0"/>
                <a:cs typeface="Times New Roman" panose="02020603050405020304" pitchFamily="18" charset="0"/>
              </a:rPr>
              <a:t>Реализация производственной программы предприятия</a:t>
            </a:r>
          </a:p>
        </p:txBody>
      </p:sp>
      <p:sp>
        <p:nvSpPr>
          <p:cNvPr id="16" name="Стрелка вправо 15"/>
          <p:cNvSpPr/>
          <p:nvPr/>
        </p:nvSpPr>
        <p:spPr>
          <a:xfrm>
            <a:off x="2365948" y="4004051"/>
            <a:ext cx="2008702" cy="19738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200" dirty="0">
                <a:latin typeface="Times New Roman" panose="02020603050405020304" pitchFamily="18" charset="0"/>
                <a:cs typeface="Times New Roman" panose="02020603050405020304" pitchFamily="18" charset="0"/>
              </a:rPr>
              <a:t>Выполнение мероприятий по подготовке к отопительному сезону 2019-2020 </a:t>
            </a:r>
            <a:r>
              <a:rPr lang="ru-RU" sz="1200" dirty="0" err="1">
                <a:latin typeface="Times New Roman" panose="02020603050405020304" pitchFamily="18" charset="0"/>
                <a:cs typeface="Times New Roman" panose="02020603050405020304" pitchFamily="18" charset="0"/>
              </a:rPr>
              <a:t>гг</a:t>
            </a:r>
            <a:endParaRPr lang="ru-RU" sz="1200" dirty="0">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4444225" y="1163639"/>
            <a:ext cx="515975" cy="482399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wordArtVert" anchor="ctr">
            <a:spAutoFit/>
          </a:bodyPr>
          <a:lstStyle/>
          <a:p>
            <a:pPr algn="ctr">
              <a:defRPr/>
            </a:pPr>
            <a:r>
              <a:rPr lang="ru-RU" altLang="ru-RU"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РЕЗУЛЬТАТЫ</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http://krsk.sibnovosti.ru/pictures/0614/8262/e02a7f31cae2f0c7cef781e19a3186c0_XL_thumb_fed_photo.jpg"/>
          <p:cNvPicPr>
            <a:picLocks noChangeAspect="1" noChangeArrowheads="1"/>
          </p:cNvPicPr>
          <p:nvPr/>
        </p:nvPicPr>
        <p:blipFill>
          <a:blip r:embed="rId3"/>
          <a:srcRect/>
          <a:stretch>
            <a:fillRect/>
          </a:stretch>
        </p:blipFill>
        <p:spPr bwMode="auto">
          <a:xfrm>
            <a:off x="1733550" y="1452563"/>
            <a:ext cx="4660900" cy="4505325"/>
          </a:xfrm>
          <a:prstGeom prst="rect">
            <a:avLst/>
          </a:prstGeom>
          <a:ln>
            <a:noFill/>
          </a:ln>
          <a:effectLst>
            <a:outerShdw blurRad="190500" algn="tl" rotWithShape="0">
              <a:srgbClr val="000000">
                <a:alpha val="70000"/>
              </a:srgbClr>
            </a:outerShdw>
          </a:effectLst>
          <a:extLst>
            <a:ext uri="{909E8E84-426E-40DD-AFC4-6F175D3DCCD1}"/>
            <a:ext uri="{91240B29-F687-4F45-9708-019B960494DF}"/>
          </a:extLst>
        </p:spPr>
      </p:pic>
      <p:sp>
        <p:nvSpPr>
          <p:cNvPr id="68610" name="Прямоугольник 1"/>
          <p:cNvSpPr>
            <a:spLocks noChangeArrowheads="1"/>
          </p:cNvSpPr>
          <p:nvPr/>
        </p:nvSpPr>
        <p:spPr bwMode="auto">
          <a:xfrm>
            <a:off x="628650" y="115888"/>
            <a:ext cx="8351838" cy="369887"/>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endParaRPr lang="ru-RU" altLang="ru-RU">
              <a:solidFill>
                <a:srgbClr val="000000"/>
              </a:solidFill>
              <a:latin typeface="Times New Roman" pitchFamily="18" charset="0"/>
              <a:cs typeface="Times New Roman" pitchFamily="18" charset="0"/>
            </a:endParaRPr>
          </a:p>
        </p:txBody>
      </p:sp>
      <p:sp>
        <p:nvSpPr>
          <p:cNvPr id="68611"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8" name="Скругленный прямоугольник 7"/>
          <p:cNvSpPr/>
          <p:nvPr/>
        </p:nvSpPr>
        <p:spPr>
          <a:xfrm>
            <a:off x="5162490" y="1449536"/>
            <a:ext cx="3936178" cy="1259384"/>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a:spcBef>
                <a:spcPts val="600"/>
              </a:spcBef>
              <a:defRPr/>
            </a:pPr>
            <a:r>
              <a:rPr lang="ru-RU" sz="1400" dirty="0">
                <a:solidFill>
                  <a:schemeClr val="bg1"/>
                </a:solidFill>
                <a:latin typeface="Times New Roman" panose="02020603050405020304" pitchFamily="18" charset="0"/>
                <a:cs typeface="Times New Roman" panose="02020603050405020304" pitchFamily="18" charset="0"/>
              </a:rPr>
              <a:t>По состоянию на 11.01.2019 года на территории Ульяновской области заключен 192 </a:t>
            </a:r>
            <a:r>
              <a:rPr lang="ru-RU" sz="1400" dirty="0" err="1">
                <a:solidFill>
                  <a:schemeClr val="bg1"/>
                </a:solidFill>
                <a:latin typeface="Times New Roman" panose="02020603050405020304" pitchFamily="18" charset="0"/>
                <a:cs typeface="Times New Roman" panose="02020603050405020304" pitchFamily="18" charset="0"/>
              </a:rPr>
              <a:t>энергосервисный</a:t>
            </a:r>
            <a:r>
              <a:rPr lang="ru-RU" sz="1400" dirty="0">
                <a:solidFill>
                  <a:schemeClr val="bg1"/>
                </a:solidFill>
                <a:latin typeface="Times New Roman" panose="02020603050405020304" pitchFamily="18" charset="0"/>
                <a:cs typeface="Times New Roman" panose="02020603050405020304" pitchFamily="18" charset="0"/>
              </a:rPr>
              <a:t> контракт (далее ЭСК) на общую сумму 1523 млн. руб. Экономия за срок действия контрактов составит 354 млн. руб. Ежегодная экономия составляет 76 млн. руб. </a:t>
            </a:r>
          </a:p>
        </p:txBody>
      </p:sp>
      <p:sp>
        <p:nvSpPr>
          <p:cNvPr id="12" name="Скругленный прямоугольник 11"/>
          <p:cNvSpPr/>
          <p:nvPr/>
        </p:nvSpPr>
        <p:spPr>
          <a:xfrm>
            <a:off x="5159847" y="2780928"/>
            <a:ext cx="3936178" cy="2598994"/>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ru-RU" sz="1400" dirty="0">
                <a:solidFill>
                  <a:schemeClr val="bg1"/>
                </a:solidFill>
                <a:latin typeface="Times New Roman" panose="02020603050405020304" pitchFamily="18" charset="0"/>
                <a:cs typeface="Times New Roman" panose="02020603050405020304" pitchFamily="18" charset="0"/>
              </a:rPr>
              <a:t>В 2019 году будут реализованы мероприятия по заключению </a:t>
            </a:r>
            <a:r>
              <a:rPr lang="ru-RU" sz="1400" dirty="0" err="1">
                <a:solidFill>
                  <a:schemeClr val="bg1"/>
                </a:solidFill>
                <a:latin typeface="Times New Roman" panose="02020603050405020304" pitchFamily="18" charset="0"/>
                <a:cs typeface="Times New Roman" panose="02020603050405020304" pitchFamily="18" charset="0"/>
              </a:rPr>
              <a:t>энергосервисных</a:t>
            </a:r>
            <a:r>
              <a:rPr lang="ru-RU" sz="1400" dirty="0">
                <a:solidFill>
                  <a:schemeClr val="bg1"/>
                </a:solidFill>
                <a:latin typeface="Times New Roman" panose="02020603050405020304" pitchFamily="18" charset="0"/>
                <a:cs typeface="Times New Roman" panose="02020603050405020304" pitchFamily="18" charset="0"/>
              </a:rPr>
              <a:t> контрактов в 14 муниципальных образованиях, в рамках которых будет выполнена замена 37239 </a:t>
            </a:r>
            <a:r>
              <a:rPr lang="ru-RU" sz="1400" dirty="0" err="1">
                <a:solidFill>
                  <a:schemeClr val="bg1"/>
                </a:solidFill>
                <a:latin typeface="Times New Roman" panose="02020603050405020304" pitchFamily="18" charset="0"/>
                <a:cs typeface="Times New Roman" panose="02020603050405020304" pitchFamily="18" charset="0"/>
              </a:rPr>
              <a:t>светоточек</a:t>
            </a:r>
            <a:r>
              <a:rPr lang="ru-RU" sz="1400" dirty="0">
                <a:solidFill>
                  <a:schemeClr val="bg1"/>
                </a:solidFill>
                <a:latin typeface="Times New Roman" panose="02020603050405020304" pitchFamily="18" charset="0"/>
                <a:cs typeface="Times New Roman" panose="02020603050405020304" pitchFamily="18" charset="0"/>
              </a:rPr>
              <a:t>, что приведет к ежегодной экономии в 78,14 млн. рублей за весь срок исполнения </a:t>
            </a:r>
            <a:r>
              <a:rPr lang="ru-RU" sz="1400" dirty="0" err="1">
                <a:solidFill>
                  <a:schemeClr val="bg1"/>
                </a:solidFill>
                <a:latin typeface="Times New Roman" panose="02020603050405020304" pitchFamily="18" charset="0"/>
                <a:cs typeface="Times New Roman" panose="02020603050405020304" pitchFamily="18" charset="0"/>
              </a:rPr>
              <a:t>энергосервисных</a:t>
            </a:r>
            <a:r>
              <a:rPr lang="ru-RU" sz="1400" dirty="0">
                <a:solidFill>
                  <a:schemeClr val="bg1"/>
                </a:solidFill>
                <a:latin typeface="Times New Roman" panose="02020603050405020304" pitchFamily="18" charset="0"/>
                <a:cs typeface="Times New Roman" panose="02020603050405020304" pitchFamily="18" charset="0"/>
              </a:rPr>
              <a:t> контрактов, также будет выполнена модернизация 3 котельных учреждений образования в МО «</a:t>
            </a:r>
            <a:r>
              <a:rPr lang="ru-RU" sz="1400" dirty="0" err="1">
                <a:solidFill>
                  <a:schemeClr val="bg1"/>
                </a:solidFill>
                <a:latin typeface="Times New Roman" panose="02020603050405020304" pitchFamily="18" charset="0"/>
                <a:cs typeface="Times New Roman" panose="02020603050405020304" pitchFamily="18" charset="0"/>
              </a:rPr>
              <a:t>Барышский</a:t>
            </a:r>
            <a:r>
              <a:rPr lang="ru-RU" sz="1400" dirty="0">
                <a:solidFill>
                  <a:schemeClr val="bg1"/>
                </a:solidFill>
                <a:latin typeface="Times New Roman" panose="02020603050405020304" pitchFamily="18" charset="0"/>
                <a:cs typeface="Times New Roman" panose="02020603050405020304" pitchFamily="18" charset="0"/>
              </a:rPr>
              <a:t> район», путем их перевода на газовое топливо (с. Красная Зорька, с. Измайлово)</a:t>
            </a:r>
          </a:p>
        </p:txBody>
      </p:sp>
      <p:sp>
        <p:nvSpPr>
          <p:cNvPr id="11" name="Прямоугольник 10"/>
          <p:cNvSpPr/>
          <p:nvPr/>
        </p:nvSpPr>
        <p:spPr>
          <a:xfrm>
            <a:off x="0" y="620713"/>
            <a:ext cx="8980488" cy="954087"/>
          </a:xfrm>
          <a:prstGeom prst="rect">
            <a:avLst/>
          </a:prstGeom>
        </p:spPr>
        <p:txBody>
          <a:bodyPr>
            <a:spAutoFit/>
          </a:bodyPr>
          <a:lstStyle/>
          <a:p>
            <a:pPr algn="ctr">
              <a:defRPr/>
            </a:pPr>
            <a:r>
              <a:rPr lang="ru-RU" b="1" dirty="0">
                <a:solidFill>
                  <a:srgbClr val="FF0000"/>
                </a:solidFill>
                <a:latin typeface="Times New Roman" panose="02020603050405020304" pitchFamily="18" charset="0"/>
                <a:cs typeface="Times New Roman" panose="02020603050405020304" pitchFamily="18" charset="0"/>
              </a:rPr>
              <a:t>Цель 4.</a:t>
            </a:r>
            <a:r>
              <a:rPr lang="ru-RU" dirty="0">
                <a:solidFill>
                  <a:srgbClr val="FF0000"/>
                </a:solidFill>
                <a:latin typeface="Times New Roman" panose="02020603050405020304" pitchFamily="18" charset="0"/>
                <a:cs typeface="Times New Roman" panose="02020603050405020304" pitchFamily="18" charset="0"/>
              </a:rPr>
              <a:t> </a:t>
            </a:r>
            <a:r>
              <a:rPr lang="ru-RU" altLang="ru-RU" b="1" dirty="0">
                <a:solidFill>
                  <a:schemeClr val="tx2">
                    <a:lumMod val="75000"/>
                  </a:schemeClr>
                </a:solidFill>
                <a:latin typeface="Times New Roman" panose="02020603050405020304" pitchFamily="18" charset="0"/>
                <a:cs typeface="Times New Roman" panose="02020603050405020304" pitchFamily="18" charset="0"/>
              </a:rPr>
              <a:t>Развитие государственно-частного партнерства в сфере жилищно-коммунального хозяйства в рамках концессионных соглашений и </a:t>
            </a:r>
            <a:r>
              <a:rPr lang="ru-RU" altLang="ru-RU" b="1" dirty="0" err="1">
                <a:solidFill>
                  <a:schemeClr val="tx2">
                    <a:lumMod val="75000"/>
                  </a:schemeClr>
                </a:solidFill>
                <a:latin typeface="Times New Roman" panose="02020603050405020304" pitchFamily="18" charset="0"/>
                <a:cs typeface="Times New Roman" panose="02020603050405020304" pitchFamily="18" charset="0"/>
              </a:rPr>
              <a:t>энергосервисной</a:t>
            </a:r>
            <a:r>
              <a:rPr lang="ru-RU" altLang="ru-RU" b="1" dirty="0">
                <a:solidFill>
                  <a:schemeClr val="tx2">
                    <a:lumMod val="75000"/>
                  </a:schemeClr>
                </a:solidFill>
                <a:latin typeface="Times New Roman" panose="02020603050405020304" pitchFamily="18" charset="0"/>
                <a:cs typeface="Times New Roman" panose="02020603050405020304" pitchFamily="18" charset="0"/>
              </a:rPr>
              <a:t> деятельности в Ульяновской области</a:t>
            </a:r>
            <a:endParaRPr lang="ru-RU" dirty="0"/>
          </a:p>
        </p:txBody>
      </p:sp>
      <p:sp>
        <p:nvSpPr>
          <p:cNvPr id="13" name="Прямоугольник 12"/>
          <p:cNvSpPr/>
          <p:nvPr/>
        </p:nvSpPr>
        <p:spPr>
          <a:xfrm>
            <a:off x="0" y="1438954"/>
            <a:ext cx="475148" cy="4519243"/>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z="2400" b="1" kern="0" dirty="0" smtClean="0">
                <a:solidFill>
                  <a:srgbClr val="FFFFFF"/>
                </a:solidFill>
                <a:latin typeface="Times New Roman" panose="02020603050405020304" pitchFamily="18" charset="0"/>
                <a:cs typeface="Times New Roman" panose="02020603050405020304" pitchFamily="18" charset="0"/>
              </a:rPr>
              <a:t>ЗАДАЧИ</a:t>
            </a:r>
          </a:p>
        </p:txBody>
      </p:sp>
      <p:sp>
        <p:nvSpPr>
          <p:cNvPr id="17" name="Скругленный прямоугольник 16"/>
          <p:cNvSpPr/>
          <p:nvPr/>
        </p:nvSpPr>
        <p:spPr>
          <a:xfrm>
            <a:off x="475148" y="1433436"/>
            <a:ext cx="1648580" cy="452476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400" dirty="0">
                <a:solidFill>
                  <a:schemeClr val="bg1"/>
                </a:solidFill>
                <a:latin typeface="Times New Roman" panose="02020603050405020304" pitchFamily="18" charset="0"/>
                <a:cs typeface="Times New Roman" panose="02020603050405020304" pitchFamily="18" charset="0"/>
              </a:rPr>
              <a:t>Снижение нагрузки на областной и муниципальные бюджеты Ульяновской области за счет модернизации систем теплоснабжения, водоснабжения, наружного и внутреннего освещения, ограждающих конструкций зданий</a:t>
            </a:r>
          </a:p>
        </p:txBody>
      </p:sp>
      <p:sp>
        <p:nvSpPr>
          <p:cNvPr id="15" name="Стрелка вправо 14"/>
          <p:cNvSpPr/>
          <p:nvPr/>
        </p:nvSpPr>
        <p:spPr>
          <a:xfrm>
            <a:off x="2015023" y="1433435"/>
            <a:ext cx="2556977" cy="897821"/>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200" dirty="0">
                <a:latin typeface="Times New Roman" panose="02020603050405020304" pitchFamily="18" charset="0"/>
                <a:cs typeface="Times New Roman" panose="02020603050405020304" pitchFamily="18" charset="0"/>
              </a:rPr>
              <a:t>Заключение ЭСК</a:t>
            </a:r>
          </a:p>
        </p:txBody>
      </p:sp>
      <p:sp>
        <p:nvSpPr>
          <p:cNvPr id="16" name="Стрелка вправо 15"/>
          <p:cNvSpPr/>
          <p:nvPr/>
        </p:nvSpPr>
        <p:spPr>
          <a:xfrm>
            <a:off x="2053929" y="2224984"/>
            <a:ext cx="2526350" cy="2788192"/>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200" dirty="0">
                <a:solidFill>
                  <a:schemeClr val="bg1"/>
                </a:solidFill>
                <a:latin typeface="Times New Roman" panose="02020603050405020304" pitchFamily="18" charset="0"/>
                <a:cs typeface="Times New Roman" panose="02020603050405020304" pitchFamily="18" charset="0"/>
              </a:rPr>
              <a:t>Заключение ЭСК по установке систем погодного регулирования и переводу теплоисточников на другие виды топлива, установка пластиковых окон и </a:t>
            </a:r>
            <a:r>
              <a:rPr lang="ru-RU" sz="1200" dirty="0" err="1">
                <a:solidFill>
                  <a:schemeClr val="bg1"/>
                </a:solidFill>
                <a:latin typeface="Times New Roman" panose="02020603050405020304" pitchFamily="18" charset="0"/>
                <a:cs typeface="Times New Roman" panose="02020603050405020304" pitchFamily="18" charset="0"/>
              </a:rPr>
              <a:t>д.р</a:t>
            </a:r>
            <a:r>
              <a:rPr lang="ru-RU" sz="1200" dirty="0">
                <a:solidFill>
                  <a:schemeClr val="bg1"/>
                </a:solidFill>
                <a:latin typeface="Times New Roman" panose="02020603050405020304" pitchFamily="18" charset="0"/>
                <a:cs typeface="Times New Roman" panose="02020603050405020304" pitchFamily="18" charset="0"/>
              </a:rPr>
              <a:t>.</a:t>
            </a:r>
          </a:p>
        </p:txBody>
      </p:sp>
      <p:sp>
        <p:nvSpPr>
          <p:cNvPr id="19" name="TextBox 18"/>
          <p:cNvSpPr txBox="1">
            <a:spLocks noChangeArrowheads="1"/>
          </p:cNvSpPr>
          <p:nvPr/>
        </p:nvSpPr>
        <p:spPr bwMode="auto">
          <a:xfrm>
            <a:off x="4580279" y="1463038"/>
            <a:ext cx="582211" cy="4512991"/>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wordArtVert" anchor="ctr">
            <a:spAutoFit/>
          </a:bodyPr>
          <a:lstStyle/>
          <a:p>
            <a:pPr algn="ctr">
              <a:defRPr/>
            </a:pPr>
            <a:r>
              <a:rPr lang="ru-RU"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РЕЗУЛЬТАТЫ</a:t>
            </a:r>
          </a:p>
        </p:txBody>
      </p:sp>
      <p:sp>
        <p:nvSpPr>
          <p:cNvPr id="14" name="Стрелка вправо 13"/>
          <p:cNvSpPr/>
          <p:nvPr/>
        </p:nvSpPr>
        <p:spPr>
          <a:xfrm>
            <a:off x="2090048" y="4849794"/>
            <a:ext cx="2490231" cy="1060256"/>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200" dirty="0">
                <a:latin typeface="Times New Roman" panose="02020603050405020304" pitchFamily="18" charset="0"/>
                <a:cs typeface="Times New Roman" panose="02020603050405020304" pitchFamily="18" charset="0"/>
              </a:rPr>
              <a:t>Передача объектов ЖКХ в концессию</a:t>
            </a:r>
          </a:p>
        </p:txBody>
      </p:sp>
      <p:sp>
        <p:nvSpPr>
          <p:cNvPr id="18" name="Скругленный прямоугольник 17"/>
          <p:cNvSpPr/>
          <p:nvPr/>
        </p:nvSpPr>
        <p:spPr>
          <a:xfrm>
            <a:off x="5162490" y="5445224"/>
            <a:ext cx="3936178" cy="857517"/>
          </a:xfrm>
          <a:prstGeom prst="roundRect">
            <a:avLst/>
          </a:prstGeom>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ru-RU" sz="1400" dirty="0">
                <a:solidFill>
                  <a:schemeClr val="bg1"/>
                </a:solidFill>
                <a:latin typeface="Times New Roman" panose="02020603050405020304" pitchFamily="18" charset="0"/>
                <a:cs typeface="Times New Roman" panose="02020603050405020304" pitchFamily="18" charset="0"/>
              </a:rPr>
              <a:t>В 2019 году планируется  заключение 3 концессионных соглашений на объекты тепло, водоснабжения и водоотведения МО «</a:t>
            </a:r>
            <a:r>
              <a:rPr lang="ru-RU" sz="1400" dirty="0" err="1">
                <a:solidFill>
                  <a:schemeClr val="bg1"/>
                </a:solidFill>
                <a:latin typeface="Times New Roman" panose="02020603050405020304" pitchFamily="18" charset="0"/>
                <a:cs typeface="Times New Roman" panose="02020603050405020304" pitchFamily="18" charset="0"/>
              </a:rPr>
              <a:t>Инзенский</a:t>
            </a:r>
            <a:r>
              <a:rPr lang="ru-RU" sz="1400" dirty="0">
                <a:solidFill>
                  <a:schemeClr val="bg1"/>
                </a:solidFill>
                <a:latin typeface="Times New Roman" panose="02020603050405020304" pitchFamily="18" charset="0"/>
                <a:cs typeface="Times New Roman" panose="02020603050405020304" pitchFamily="18" charset="0"/>
              </a:rPr>
              <a:t> район»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18" descr="http://lifeglobe.net/x/entry/7591/4.jpg"/>
          <p:cNvPicPr>
            <a:picLocks noChangeAspect="1" noChangeArrowheads="1"/>
          </p:cNvPicPr>
          <p:nvPr/>
        </p:nvPicPr>
        <p:blipFill>
          <a:blip r:embed="rId2"/>
          <a:srcRect/>
          <a:stretch>
            <a:fillRect/>
          </a:stretch>
        </p:blipFill>
        <p:spPr bwMode="auto">
          <a:xfrm>
            <a:off x="2254250" y="1489075"/>
            <a:ext cx="4167188" cy="4787900"/>
          </a:xfrm>
          <a:prstGeom prst="rect">
            <a:avLst/>
          </a:prstGeom>
          <a:noFill/>
          <a:ln w="9525">
            <a:noFill/>
            <a:miter lim="800000"/>
            <a:headEnd/>
            <a:tailEnd/>
          </a:ln>
        </p:spPr>
      </p:pic>
      <p:sp>
        <p:nvSpPr>
          <p:cNvPr id="70658" name="Прямоугольник 1"/>
          <p:cNvSpPr>
            <a:spLocks noChangeArrowheads="1"/>
          </p:cNvSpPr>
          <p:nvPr/>
        </p:nvSpPr>
        <p:spPr bwMode="auto">
          <a:xfrm>
            <a:off x="644525" y="115888"/>
            <a:ext cx="8351838" cy="366712"/>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endParaRPr lang="ru-RU" altLang="ru-RU">
              <a:solidFill>
                <a:srgbClr val="000000"/>
              </a:solidFill>
              <a:latin typeface="Times New Roman" pitchFamily="18" charset="0"/>
              <a:cs typeface="Times New Roman" pitchFamily="18" charset="0"/>
            </a:endParaRPr>
          </a:p>
        </p:txBody>
      </p:sp>
      <p:sp>
        <p:nvSpPr>
          <p:cNvPr id="70659"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8" name="Скругленный прямоугольник 7"/>
          <p:cNvSpPr/>
          <p:nvPr/>
        </p:nvSpPr>
        <p:spPr>
          <a:xfrm>
            <a:off x="5718951" y="1468437"/>
            <a:ext cx="3410761" cy="204152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lnSpc>
                <a:spcPct val="90000"/>
              </a:lnSpc>
              <a:spcBef>
                <a:spcPts val="600"/>
              </a:spcBef>
              <a:defRPr/>
            </a:pPr>
            <a:r>
              <a:rPr lang="ru-RU" altLang="ru-RU" sz="1400" dirty="0" smtClean="0">
                <a:solidFill>
                  <a:srgbClr val="FFFFFF"/>
                </a:solidFill>
                <a:latin typeface="Times New Roman" pitchFamily="18" charset="0"/>
                <a:cs typeface="Times New Roman" pitchFamily="18" charset="0"/>
              </a:rPr>
              <a:t>-подготовка проектов  правовых актов;</a:t>
            </a:r>
          </a:p>
          <a:p>
            <a:pPr algn="ctr">
              <a:lnSpc>
                <a:spcPct val="90000"/>
              </a:lnSpc>
              <a:spcBef>
                <a:spcPts val="600"/>
              </a:spcBef>
              <a:buFontTx/>
              <a:buChar char="-"/>
              <a:defRPr/>
            </a:pPr>
            <a:r>
              <a:rPr lang="ru-RU" altLang="ru-RU" sz="1400" dirty="0" smtClean="0">
                <a:solidFill>
                  <a:srgbClr val="FFFFFF"/>
                </a:solidFill>
                <a:latin typeface="Times New Roman" pitchFamily="18" charset="0"/>
                <a:cs typeface="Times New Roman" pitchFamily="18" charset="0"/>
              </a:rPr>
              <a:t>обеспечение защиты собственников помещений в МКД в судебных органах в пределах полномочий</a:t>
            </a:r>
          </a:p>
          <a:p>
            <a:pPr algn="ctr">
              <a:lnSpc>
                <a:spcPct val="90000"/>
              </a:lnSpc>
              <a:spcBef>
                <a:spcPts val="600"/>
              </a:spcBef>
              <a:buFontTx/>
              <a:buChar char="-"/>
              <a:defRPr/>
            </a:pPr>
            <a:r>
              <a:rPr lang="ru-RU" altLang="ru-RU" sz="1400" dirty="0" smtClean="0">
                <a:solidFill>
                  <a:srgbClr val="FFFFFF"/>
                </a:solidFill>
                <a:latin typeface="Times New Roman" pitchFamily="18" charset="0"/>
                <a:cs typeface="Times New Roman" pitchFamily="18" charset="0"/>
              </a:rPr>
              <a:t>контроль за реализацией новых лицензионных требований   (Постановления Правительства РФ от 13.09.2018 № 1090  )</a:t>
            </a:r>
            <a:endParaRPr lang="ru-RU" altLang="ru-RU" sz="1400" dirty="0" smtClean="0">
              <a:solidFill>
                <a:srgbClr val="17375E"/>
              </a:solidFill>
              <a:latin typeface="Times New Roman" pitchFamily="18" charset="0"/>
              <a:cs typeface="Times New Roman" pitchFamily="18" charset="0"/>
            </a:endParaRPr>
          </a:p>
        </p:txBody>
      </p:sp>
      <p:sp>
        <p:nvSpPr>
          <p:cNvPr id="12" name="Скругленный прямоугольник 11"/>
          <p:cNvSpPr/>
          <p:nvPr/>
        </p:nvSpPr>
        <p:spPr>
          <a:xfrm>
            <a:off x="5724525" y="4554538"/>
            <a:ext cx="3405187" cy="871537"/>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ru-RU" altLang="ru-RU" sz="1400" dirty="0" smtClean="0">
                <a:solidFill>
                  <a:srgbClr val="FFFFFF"/>
                </a:solidFill>
                <a:latin typeface="Times New Roman" pitchFamily="18" charset="0"/>
                <a:cs typeface="Times New Roman" pitchFamily="18" charset="0"/>
              </a:rPr>
              <a:t>Контроль за внесением информации в систему поставщиками информации</a:t>
            </a:r>
            <a:endParaRPr lang="ru-RU" altLang="ru-RU" sz="1400" dirty="0" smtClean="0">
              <a:solidFill>
                <a:srgbClr val="17375E"/>
              </a:solidFill>
              <a:latin typeface="Times New Roman" pitchFamily="18" charset="0"/>
              <a:cs typeface="Times New Roman" pitchFamily="18" charset="0"/>
            </a:endParaRPr>
          </a:p>
        </p:txBody>
      </p:sp>
      <p:sp>
        <p:nvSpPr>
          <p:cNvPr id="5" name="Скругленный прямоугольник 4"/>
          <p:cNvSpPr/>
          <p:nvPr/>
        </p:nvSpPr>
        <p:spPr>
          <a:xfrm>
            <a:off x="547973" y="1497943"/>
            <a:ext cx="2808684" cy="13549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400" dirty="0">
                <a:latin typeface="Times New Roman" panose="02020603050405020304" pitchFamily="18" charset="0"/>
                <a:cs typeface="Times New Roman" panose="02020603050405020304" pitchFamily="18" charset="0"/>
              </a:rPr>
              <a:t>Реализация  надзорных функций регионального государственного жилищного надзора</a:t>
            </a:r>
            <a:endParaRPr lang="ru-RU" sz="14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a:spLocks noChangeAspect="1"/>
          </p:cNvSpPr>
          <p:nvPr/>
        </p:nvSpPr>
        <p:spPr>
          <a:xfrm>
            <a:off x="547472" y="2852936"/>
            <a:ext cx="1792279" cy="117931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ru-RU" altLang="ru-RU" sz="1400" dirty="0" smtClean="0">
                <a:solidFill>
                  <a:schemeClr val="bg1"/>
                </a:solidFill>
                <a:latin typeface="Times New Roman" pitchFamily="18" charset="0"/>
                <a:cs typeface="Times New Roman" pitchFamily="18" charset="0"/>
              </a:rPr>
              <a:t>Повышение грамотности населения в жилищной сфере</a:t>
            </a:r>
          </a:p>
        </p:txBody>
      </p:sp>
      <p:sp>
        <p:nvSpPr>
          <p:cNvPr id="16" name="Прямоугольник 15"/>
          <p:cNvSpPr>
            <a:spLocks noChangeAspect="1"/>
          </p:cNvSpPr>
          <p:nvPr/>
        </p:nvSpPr>
        <p:spPr>
          <a:xfrm>
            <a:off x="23526" y="1468436"/>
            <a:ext cx="524447" cy="4829175"/>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z="2400" b="1" kern="0" dirty="0" smtClean="0">
                <a:solidFill>
                  <a:srgbClr val="FFFFFF"/>
                </a:solidFill>
                <a:latin typeface="Times New Roman" panose="02020603050405020304" pitchFamily="18" charset="0"/>
                <a:cs typeface="Times New Roman" panose="02020603050405020304" pitchFamily="18" charset="0"/>
              </a:rPr>
              <a:t>З АДАЧИ</a:t>
            </a:r>
          </a:p>
        </p:txBody>
      </p:sp>
      <p:sp>
        <p:nvSpPr>
          <p:cNvPr id="19" name="Прямоугольник 18"/>
          <p:cNvSpPr/>
          <p:nvPr/>
        </p:nvSpPr>
        <p:spPr>
          <a:xfrm>
            <a:off x="225425" y="692150"/>
            <a:ext cx="8843963" cy="646113"/>
          </a:xfrm>
          <a:prstGeom prst="rect">
            <a:avLst/>
          </a:prstGeom>
        </p:spPr>
        <p:txBody>
          <a:bodyPr>
            <a:spAutoFit/>
          </a:bodyPr>
          <a:lstStyle/>
          <a:p>
            <a:pPr fontAlgn="auto">
              <a:spcBef>
                <a:spcPts val="0"/>
              </a:spcBef>
              <a:spcAft>
                <a:spcPts val="0"/>
              </a:spcAft>
              <a:defRPr/>
            </a:pPr>
            <a:r>
              <a:rPr lang="ru-RU" sz="2000" b="1" dirty="0">
                <a:solidFill>
                  <a:srgbClr val="FF0000"/>
                </a:solidFill>
                <a:latin typeface="Times New Roman" panose="02020603050405020304" pitchFamily="18" charset="0"/>
                <a:cs typeface="Times New Roman" panose="02020603050405020304" pitchFamily="18" charset="0"/>
              </a:rPr>
              <a:t>Цель 5.</a:t>
            </a:r>
            <a:r>
              <a:rPr lang="ru-RU" sz="2000" dirty="0">
                <a:solidFill>
                  <a:srgbClr val="FF0000"/>
                </a:solidFill>
                <a:latin typeface="Times New Roman" panose="02020603050405020304" pitchFamily="18" charset="0"/>
                <a:cs typeface="Times New Roman" panose="02020603050405020304" pitchFamily="18" charset="0"/>
              </a:rPr>
              <a:t> </a:t>
            </a:r>
            <a:r>
              <a:rPr lang="ru-RU" altLang="ru-RU" sz="1600" b="1" dirty="0">
                <a:solidFill>
                  <a:schemeClr val="tx2">
                    <a:lumMod val="75000"/>
                  </a:schemeClr>
                </a:solidFill>
                <a:latin typeface="Times New Roman" panose="02020603050405020304" pitchFamily="18" charset="0"/>
                <a:cs typeface="Times New Roman" panose="02020603050405020304" pitchFamily="18" charset="0"/>
              </a:rPr>
              <a:t>Реализация надзорных функций регионального государственного жилищного надзора и повышение качества коммунальных услуг населению</a:t>
            </a:r>
            <a:endParaRPr lang="ru-RU" altLang="ru-RU" sz="2000" b="1" kern="0" dirty="0">
              <a:solidFill>
                <a:schemeClr val="tx2">
                  <a:lumMod val="75000"/>
                </a:schemeClr>
              </a:solidFill>
              <a:latin typeface="Tahoma" panose="020B0604030504040204" pitchFamily="34" charset="0"/>
              <a:cs typeface="Tahoma" panose="020B0604030504040204" pitchFamily="34" charset="0"/>
            </a:endParaRPr>
          </a:p>
        </p:txBody>
      </p:sp>
      <p:sp>
        <p:nvSpPr>
          <p:cNvPr id="20" name="Стрелка вправо 19"/>
          <p:cNvSpPr/>
          <p:nvPr/>
        </p:nvSpPr>
        <p:spPr>
          <a:xfrm>
            <a:off x="3542654" y="1961125"/>
            <a:ext cx="1152525" cy="428625"/>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21" name="Стрелка вправо 20"/>
          <p:cNvSpPr/>
          <p:nvPr/>
        </p:nvSpPr>
        <p:spPr>
          <a:xfrm>
            <a:off x="2528597" y="3179603"/>
            <a:ext cx="1109662" cy="428625"/>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22" name="Стрелка вправо 21"/>
          <p:cNvSpPr/>
          <p:nvPr/>
        </p:nvSpPr>
        <p:spPr>
          <a:xfrm>
            <a:off x="3992276" y="5569714"/>
            <a:ext cx="942429" cy="428625"/>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23" name="Скругленный прямоугольник 22"/>
          <p:cNvSpPr/>
          <p:nvPr/>
        </p:nvSpPr>
        <p:spPr>
          <a:xfrm>
            <a:off x="5753100" y="3509962"/>
            <a:ext cx="3376612" cy="1044575"/>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defRPr/>
            </a:pPr>
            <a:r>
              <a:rPr lang="ru-RU" altLang="ru-RU" sz="1400" dirty="0" smtClean="0">
                <a:solidFill>
                  <a:srgbClr val="FFFFFF"/>
                </a:solidFill>
                <a:latin typeface="Times New Roman" pitchFamily="18" charset="0"/>
                <a:cs typeface="Times New Roman" pitchFamily="18" charset="0"/>
              </a:rPr>
              <a:t>Проведение ежемесячно семинаров (круглых столов) с председателями советов МКД, гражданами</a:t>
            </a:r>
            <a:endParaRPr lang="ru-RU" altLang="ru-RU" sz="1400" dirty="0" smtClean="0">
              <a:solidFill>
                <a:srgbClr val="17375E"/>
              </a:solidFill>
              <a:latin typeface="Times New Roman" pitchFamily="18" charset="0"/>
              <a:cs typeface="Times New Roman" pitchFamily="18" charset="0"/>
            </a:endParaRPr>
          </a:p>
        </p:txBody>
      </p:sp>
      <p:sp>
        <p:nvSpPr>
          <p:cNvPr id="24" name="TextBox 23"/>
          <p:cNvSpPr txBox="1">
            <a:spLocks noChangeArrowheads="1"/>
          </p:cNvSpPr>
          <p:nvPr/>
        </p:nvSpPr>
        <p:spPr bwMode="auto">
          <a:xfrm>
            <a:off x="5175432" y="1478728"/>
            <a:ext cx="582211" cy="481888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wordArtVert" anchor="ctr">
            <a:spAutoFit/>
          </a:bodyPr>
          <a:lstStyle/>
          <a:p>
            <a:pPr algn="ctr">
              <a:defRPr/>
            </a:pPr>
            <a:r>
              <a:rPr lang="ru-RU"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РЕЗУЛЬТАТЫ</a:t>
            </a:r>
          </a:p>
        </p:txBody>
      </p:sp>
      <p:sp>
        <p:nvSpPr>
          <p:cNvPr id="2" name="Скругленный прямоугольник 14"/>
          <p:cNvSpPr/>
          <p:nvPr/>
        </p:nvSpPr>
        <p:spPr>
          <a:xfrm>
            <a:off x="564875" y="4032250"/>
            <a:ext cx="2422949" cy="126999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ru-RU" altLang="ru-RU" sz="1400" dirty="0" smtClean="0">
                <a:solidFill>
                  <a:schemeClr val="bg1"/>
                </a:solidFill>
                <a:latin typeface="Times New Roman" pitchFamily="18" charset="0"/>
                <a:cs typeface="Times New Roman" pitchFamily="18" charset="0"/>
              </a:rPr>
              <a:t>Реализация «Региональной </a:t>
            </a:r>
            <a:r>
              <a:rPr lang="ru-RU" altLang="ru-RU" sz="1400" dirty="0" err="1" smtClean="0">
                <a:solidFill>
                  <a:schemeClr val="bg1"/>
                </a:solidFill>
                <a:latin typeface="Times New Roman" pitchFamily="18" charset="0"/>
                <a:cs typeface="Times New Roman" pitchFamily="18" charset="0"/>
              </a:rPr>
              <a:t>инфрормационно</a:t>
            </a:r>
            <a:r>
              <a:rPr lang="ru-RU" altLang="ru-RU" sz="1400" dirty="0" smtClean="0">
                <a:solidFill>
                  <a:schemeClr val="bg1"/>
                </a:solidFill>
                <a:latin typeface="Times New Roman" pitchFamily="18" charset="0"/>
                <a:cs typeface="Times New Roman" pitchFamily="18" charset="0"/>
              </a:rPr>
              <a:t>- аналитической системы жилищно-коммунального хозяйства »</a:t>
            </a:r>
          </a:p>
        </p:txBody>
      </p:sp>
      <p:sp>
        <p:nvSpPr>
          <p:cNvPr id="3" name="Скругленный прямоугольник 11"/>
          <p:cNvSpPr/>
          <p:nvPr/>
        </p:nvSpPr>
        <p:spPr>
          <a:xfrm>
            <a:off x="5724525" y="5426075"/>
            <a:ext cx="3405187" cy="871537"/>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ru-RU" altLang="ru-RU" sz="1400" dirty="0" smtClean="0">
                <a:solidFill>
                  <a:srgbClr val="FFFFFF"/>
                </a:solidFill>
                <a:latin typeface="Times New Roman" pitchFamily="18" charset="0"/>
                <a:cs typeface="Times New Roman" pitchFamily="18" charset="0"/>
              </a:rPr>
              <a:t>Проведение месячников по снижению задолженности</a:t>
            </a:r>
            <a:endParaRPr lang="ru-RU" altLang="ru-RU" sz="1400" dirty="0" smtClean="0">
              <a:solidFill>
                <a:srgbClr val="17375E"/>
              </a:solidFill>
              <a:latin typeface="Times New Roman" pitchFamily="18" charset="0"/>
              <a:cs typeface="Times New Roman" pitchFamily="18" charset="0"/>
            </a:endParaRPr>
          </a:p>
        </p:txBody>
      </p:sp>
      <p:sp>
        <p:nvSpPr>
          <p:cNvPr id="4" name="Скругленный прямоугольник 14"/>
          <p:cNvSpPr/>
          <p:nvPr/>
        </p:nvSpPr>
        <p:spPr>
          <a:xfrm>
            <a:off x="564876" y="5320096"/>
            <a:ext cx="3286125" cy="97751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ru-RU" altLang="ru-RU" sz="1400" dirty="0" smtClean="0">
                <a:solidFill>
                  <a:schemeClr val="bg1"/>
                </a:solidFill>
                <a:latin typeface="Times New Roman" pitchFamily="18" charset="0"/>
                <a:cs typeface="Times New Roman" pitchFamily="18" charset="0"/>
              </a:rPr>
              <a:t>Реализация мероприятий направленных на обеспечение своевременности платежей за ЖКУ и ликвидации задолженности</a:t>
            </a:r>
          </a:p>
        </p:txBody>
      </p:sp>
      <p:sp>
        <p:nvSpPr>
          <p:cNvPr id="6" name="Стрелка вправо 20"/>
          <p:cNvSpPr/>
          <p:nvPr/>
        </p:nvSpPr>
        <p:spPr>
          <a:xfrm>
            <a:off x="3094831" y="4452935"/>
            <a:ext cx="1081087" cy="428625"/>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0" descr="https://patriot-rus.ru/assets/images/2018/yanvar/penza2.jpg"/>
          <p:cNvPicPr>
            <a:picLocks noChangeAspect="1" noChangeArrowheads="1"/>
          </p:cNvPicPr>
          <p:nvPr/>
        </p:nvPicPr>
        <p:blipFill>
          <a:blip r:embed="rId2"/>
          <a:srcRect/>
          <a:stretch>
            <a:fillRect/>
          </a:stretch>
        </p:blipFill>
        <p:spPr bwMode="auto">
          <a:xfrm>
            <a:off x="2428875" y="1590675"/>
            <a:ext cx="4392613" cy="4614863"/>
          </a:xfrm>
          <a:prstGeom prst="rect">
            <a:avLst/>
          </a:prstGeom>
          <a:noFill/>
          <a:ln w="9525">
            <a:noFill/>
            <a:miter lim="800000"/>
            <a:headEnd/>
            <a:tailEnd/>
          </a:ln>
        </p:spPr>
      </p:pic>
      <p:sp>
        <p:nvSpPr>
          <p:cNvPr id="71682" name="Прямоугольник 1"/>
          <p:cNvSpPr>
            <a:spLocks noChangeArrowheads="1"/>
          </p:cNvSpPr>
          <p:nvPr/>
        </p:nvSpPr>
        <p:spPr bwMode="auto">
          <a:xfrm>
            <a:off x="644525" y="115888"/>
            <a:ext cx="8351838" cy="366712"/>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p>
        </p:txBody>
      </p:sp>
      <p:sp>
        <p:nvSpPr>
          <p:cNvPr id="71683"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8" name="Скругленный прямоугольник 7"/>
          <p:cNvSpPr/>
          <p:nvPr/>
        </p:nvSpPr>
        <p:spPr>
          <a:xfrm>
            <a:off x="524128" y="1590538"/>
            <a:ext cx="2391688" cy="277456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defRPr/>
            </a:pPr>
            <a:r>
              <a:rPr lang="ru-RU" altLang="ru-RU" sz="1400" dirty="0" smtClean="0">
                <a:solidFill>
                  <a:schemeClr val="bg1"/>
                </a:solidFill>
                <a:latin typeface="Times New Roman" pitchFamily="18" charset="0"/>
                <a:cs typeface="Times New Roman" pitchFamily="18" charset="0"/>
              </a:rPr>
              <a:t>Совершенствование механизмов управления жилищным фондом, системы дифференцированной ответственности управляющих организаций (ТСЖ, ЖСК), осуществляющих деятельность по управлению многоквартирными домами</a:t>
            </a:r>
          </a:p>
        </p:txBody>
      </p:sp>
      <p:sp>
        <p:nvSpPr>
          <p:cNvPr id="9" name="Скругленный прямоугольник 8"/>
          <p:cNvSpPr/>
          <p:nvPr/>
        </p:nvSpPr>
        <p:spPr>
          <a:xfrm>
            <a:off x="503549" y="4365104"/>
            <a:ext cx="2196243" cy="184051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ru-RU" altLang="ru-RU" sz="1400" dirty="0" smtClean="0">
                <a:solidFill>
                  <a:schemeClr val="bg1"/>
                </a:solidFill>
                <a:latin typeface="Times New Roman" pitchFamily="18" charset="0"/>
                <a:cs typeface="Times New Roman" pitchFamily="18" charset="0"/>
              </a:rPr>
              <a:t>Реализация новых полномочий в сфере регулирования обращения с отходами производства и потребления</a:t>
            </a:r>
          </a:p>
        </p:txBody>
      </p:sp>
      <p:sp>
        <p:nvSpPr>
          <p:cNvPr id="10" name="Прямоугольник 9"/>
          <p:cNvSpPr/>
          <p:nvPr/>
        </p:nvSpPr>
        <p:spPr>
          <a:xfrm>
            <a:off x="0" y="1556792"/>
            <a:ext cx="513420" cy="4714628"/>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z="2400" b="1" kern="0" dirty="0" smtClean="0">
                <a:solidFill>
                  <a:srgbClr val="FFFFFF"/>
                </a:solidFill>
                <a:latin typeface="Times New Roman" panose="02020603050405020304" pitchFamily="18" charset="0"/>
                <a:cs typeface="Times New Roman" panose="02020603050405020304" pitchFamily="18" charset="0"/>
              </a:rPr>
              <a:t>З АДАЧИ</a:t>
            </a:r>
          </a:p>
        </p:txBody>
      </p:sp>
      <p:sp>
        <p:nvSpPr>
          <p:cNvPr id="12" name="Прямоугольник 11"/>
          <p:cNvSpPr/>
          <p:nvPr/>
        </p:nvSpPr>
        <p:spPr>
          <a:xfrm>
            <a:off x="573088" y="720725"/>
            <a:ext cx="8358187" cy="892175"/>
          </a:xfrm>
          <a:prstGeom prst="rect">
            <a:avLst/>
          </a:prstGeom>
        </p:spPr>
        <p:txBody>
          <a:bodyPr>
            <a:spAutoFit/>
          </a:bodyPr>
          <a:lstStyle/>
          <a:p>
            <a:pPr fontAlgn="auto">
              <a:spcBef>
                <a:spcPts val="0"/>
              </a:spcBef>
              <a:spcAft>
                <a:spcPts val="0"/>
              </a:spcAft>
              <a:defRPr/>
            </a:pPr>
            <a:r>
              <a:rPr lang="ru-RU" sz="2000" b="1" dirty="0">
                <a:solidFill>
                  <a:srgbClr val="FF0000"/>
                </a:solidFill>
                <a:latin typeface="Times New Roman" panose="02020603050405020304" pitchFamily="18" charset="0"/>
                <a:cs typeface="Times New Roman" panose="02020603050405020304" pitchFamily="18" charset="0"/>
              </a:rPr>
              <a:t>Цель 5.</a:t>
            </a:r>
            <a:r>
              <a:rPr lang="ru-RU" sz="2000" dirty="0">
                <a:solidFill>
                  <a:srgbClr val="FF0000"/>
                </a:solidFill>
                <a:latin typeface="Times New Roman" panose="02020603050405020304" pitchFamily="18" charset="0"/>
                <a:cs typeface="Times New Roman" panose="02020603050405020304" pitchFamily="18" charset="0"/>
              </a:rPr>
              <a:t> </a:t>
            </a:r>
            <a:r>
              <a:rPr lang="ru-RU" altLang="ru-RU" sz="1600" b="1" dirty="0">
                <a:solidFill>
                  <a:schemeClr val="tx2">
                    <a:lumMod val="75000"/>
                  </a:schemeClr>
                </a:solidFill>
                <a:latin typeface="Times New Roman" panose="02020603050405020304" pitchFamily="18" charset="0"/>
                <a:cs typeface="Times New Roman" panose="02020603050405020304" pitchFamily="18" charset="0"/>
              </a:rPr>
              <a:t>Реализация надзорных функций регионального государственного жилищного надзора и повышение качества коммунальных услуг населению</a:t>
            </a:r>
            <a:endParaRPr lang="ru-RU" altLang="ru-RU" sz="2000" b="1" kern="0" dirty="0">
              <a:solidFill>
                <a:schemeClr val="tx2">
                  <a:lumMod val="75000"/>
                </a:schemeClr>
              </a:solidFill>
              <a:latin typeface="Tahoma" panose="020B0604030504040204" pitchFamily="34" charset="0"/>
              <a:cs typeface="Tahoma" panose="020B0604030504040204" pitchFamily="34" charset="0"/>
            </a:endParaRPr>
          </a:p>
          <a:p>
            <a:pPr algn="ctr">
              <a:defRPr/>
            </a:pPr>
            <a:endParaRPr 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7" name="Стрелка вправо 16"/>
          <p:cNvSpPr/>
          <p:nvPr/>
        </p:nvSpPr>
        <p:spPr>
          <a:xfrm>
            <a:off x="3034472" y="3206803"/>
            <a:ext cx="1089484" cy="428625"/>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19" name="Скругленный прямоугольник 18"/>
          <p:cNvSpPr/>
          <p:nvPr/>
        </p:nvSpPr>
        <p:spPr>
          <a:xfrm>
            <a:off x="7406729" y="1612900"/>
            <a:ext cx="1722984" cy="459272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400" dirty="0">
                <a:solidFill>
                  <a:schemeClr val="bg1"/>
                </a:solidFill>
                <a:latin typeface="Times New Roman" panose="02020603050405020304" pitchFamily="18" charset="0"/>
                <a:cs typeface="Times New Roman" panose="02020603050405020304" pitchFamily="18" charset="0"/>
              </a:rPr>
              <a:t>Расширение объема мероприятий по профилактике нарушений обязательных требований к управляющим организациям</a:t>
            </a:r>
          </a:p>
        </p:txBody>
      </p:sp>
      <p:sp>
        <p:nvSpPr>
          <p:cNvPr id="21" name="TextBox 20"/>
          <p:cNvSpPr txBox="1">
            <a:spLocks noChangeArrowheads="1"/>
          </p:cNvSpPr>
          <p:nvPr/>
        </p:nvSpPr>
        <p:spPr bwMode="auto">
          <a:xfrm>
            <a:off x="6812227" y="1575241"/>
            <a:ext cx="582211" cy="463038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wordArtVert" anchor="ctr">
            <a:spAutoFit/>
          </a:bodyPr>
          <a:lstStyle/>
          <a:p>
            <a:pPr algn="ctr">
              <a:defRPr/>
            </a:pPr>
            <a:r>
              <a:rPr lang="ru-RU"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РЕЗУЛЬТАТЫ</a:t>
            </a:r>
          </a:p>
        </p:txBody>
      </p:sp>
      <p:sp>
        <p:nvSpPr>
          <p:cNvPr id="15" name="Стрелка вправо 14"/>
          <p:cNvSpPr/>
          <p:nvPr/>
        </p:nvSpPr>
        <p:spPr>
          <a:xfrm>
            <a:off x="3779912" y="4925274"/>
            <a:ext cx="1183258" cy="428625"/>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0" descr="https://patriot-rus.ru/assets/images/2018/yanvar/penza2.jpg"/>
          <p:cNvPicPr>
            <a:picLocks noChangeAspect="1" noChangeArrowheads="1"/>
          </p:cNvPicPr>
          <p:nvPr/>
        </p:nvPicPr>
        <p:blipFill>
          <a:blip r:embed="rId2"/>
          <a:srcRect/>
          <a:stretch>
            <a:fillRect/>
          </a:stretch>
        </p:blipFill>
        <p:spPr bwMode="auto">
          <a:xfrm>
            <a:off x="2235200" y="1412875"/>
            <a:ext cx="4392613" cy="4714875"/>
          </a:xfrm>
          <a:prstGeom prst="rect">
            <a:avLst/>
          </a:prstGeom>
          <a:noFill/>
          <a:ln w="9525">
            <a:noFill/>
            <a:miter lim="800000"/>
            <a:headEnd/>
            <a:tailEnd/>
          </a:ln>
        </p:spPr>
      </p:pic>
      <p:sp>
        <p:nvSpPr>
          <p:cNvPr id="72706" name="Прямоугольник 1"/>
          <p:cNvSpPr>
            <a:spLocks noChangeArrowheads="1"/>
          </p:cNvSpPr>
          <p:nvPr/>
        </p:nvSpPr>
        <p:spPr bwMode="auto">
          <a:xfrm>
            <a:off x="644525" y="115888"/>
            <a:ext cx="8351838" cy="366712"/>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p>
        </p:txBody>
      </p:sp>
      <p:sp>
        <p:nvSpPr>
          <p:cNvPr id="72707"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8" name="Скругленный прямоугольник 7"/>
          <p:cNvSpPr/>
          <p:nvPr/>
        </p:nvSpPr>
        <p:spPr>
          <a:xfrm>
            <a:off x="530139" y="1412875"/>
            <a:ext cx="1754535" cy="180010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defRPr/>
            </a:pPr>
            <a:r>
              <a:rPr lang="ru-RU" altLang="ru-RU" sz="1400" dirty="0">
                <a:solidFill>
                  <a:schemeClr val="bg1"/>
                </a:solidFill>
                <a:latin typeface="Times New Roman" pitchFamily="18" charset="0"/>
                <a:cs typeface="Times New Roman" pitchFamily="18" charset="0"/>
              </a:rPr>
              <a:t>Сохранение, восстановление и повышение качества жилищного фонда в Ульяновской области</a:t>
            </a:r>
            <a:endParaRPr lang="ru-RU" altLang="ru-RU" sz="1400" dirty="0" smtClean="0">
              <a:solidFill>
                <a:schemeClr val="bg1"/>
              </a:solidFill>
              <a:latin typeface="Times New Roman" pitchFamily="18" charset="0"/>
              <a:cs typeface="Times New Roman" pitchFamily="18" charset="0"/>
            </a:endParaRPr>
          </a:p>
        </p:txBody>
      </p:sp>
      <p:sp>
        <p:nvSpPr>
          <p:cNvPr id="11" name="Скругленный прямоугольник 10"/>
          <p:cNvSpPr/>
          <p:nvPr/>
        </p:nvSpPr>
        <p:spPr>
          <a:xfrm>
            <a:off x="549940" y="3212976"/>
            <a:ext cx="1682527" cy="151931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ru-RU" altLang="ru-RU" sz="1400" dirty="0">
                <a:solidFill>
                  <a:schemeClr val="bg1"/>
                </a:solidFill>
                <a:latin typeface="Times New Roman" pitchFamily="18" charset="0"/>
                <a:cs typeface="Times New Roman" pitchFamily="18" charset="0"/>
              </a:rPr>
              <a:t>Создание безопасных и благоприятных условий проживания граждан</a:t>
            </a:r>
          </a:p>
        </p:txBody>
      </p:sp>
      <p:sp>
        <p:nvSpPr>
          <p:cNvPr id="9" name="Скругленный прямоугольник 8"/>
          <p:cNvSpPr/>
          <p:nvPr/>
        </p:nvSpPr>
        <p:spPr>
          <a:xfrm>
            <a:off x="518364" y="4732292"/>
            <a:ext cx="1719046" cy="140225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ru-RU" altLang="ru-RU" sz="1400" dirty="0" smtClean="0">
                <a:solidFill>
                  <a:schemeClr val="bg1"/>
                </a:solidFill>
                <a:latin typeface="Times New Roman" pitchFamily="18" charset="0"/>
                <a:cs typeface="Times New Roman" pitchFamily="18" charset="0"/>
              </a:rPr>
              <a:t>Повышение эффективности и совершенствование региональной программы капремонта</a:t>
            </a:r>
          </a:p>
        </p:txBody>
      </p:sp>
      <p:sp>
        <p:nvSpPr>
          <p:cNvPr id="10" name="Прямоугольник 9"/>
          <p:cNvSpPr/>
          <p:nvPr/>
        </p:nvSpPr>
        <p:spPr>
          <a:xfrm>
            <a:off x="0" y="1412875"/>
            <a:ext cx="513420" cy="4714875"/>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z="2400" b="1" kern="0" dirty="0" smtClean="0">
                <a:solidFill>
                  <a:srgbClr val="FFFFFF"/>
                </a:solidFill>
                <a:latin typeface="Times New Roman" panose="02020603050405020304" pitchFamily="18" charset="0"/>
                <a:cs typeface="Times New Roman" panose="02020603050405020304" pitchFamily="18" charset="0"/>
              </a:rPr>
              <a:t>ЗАДАЧИ</a:t>
            </a:r>
          </a:p>
        </p:txBody>
      </p:sp>
      <p:sp>
        <p:nvSpPr>
          <p:cNvPr id="12" name="Прямоугольник 11"/>
          <p:cNvSpPr/>
          <p:nvPr/>
        </p:nvSpPr>
        <p:spPr>
          <a:xfrm>
            <a:off x="179388" y="720725"/>
            <a:ext cx="8751887" cy="892175"/>
          </a:xfrm>
          <a:prstGeom prst="rect">
            <a:avLst/>
          </a:prstGeom>
        </p:spPr>
        <p:txBody>
          <a:bodyPr>
            <a:spAutoFit/>
          </a:bodyPr>
          <a:lstStyle/>
          <a:p>
            <a:pPr algn="ctr">
              <a:defRPr/>
            </a:pPr>
            <a:r>
              <a:rPr lang="ru-RU" sz="2000" b="1" dirty="0">
                <a:solidFill>
                  <a:srgbClr val="FF0000"/>
                </a:solidFill>
                <a:latin typeface="Times New Roman" panose="02020603050405020304" pitchFamily="18" charset="0"/>
                <a:cs typeface="Times New Roman" panose="02020603050405020304" pitchFamily="18" charset="0"/>
              </a:rPr>
              <a:t>Цель 6.</a:t>
            </a:r>
            <a:r>
              <a:rPr lang="ru-RU" sz="2000" dirty="0">
                <a:solidFill>
                  <a:srgbClr val="FF0000"/>
                </a:solidFill>
                <a:latin typeface="Times New Roman" panose="02020603050405020304" pitchFamily="18" charset="0"/>
                <a:cs typeface="Times New Roman" panose="02020603050405020304" pitchFamily="18" charset="0"/>
              </a:rPr>
              <a:t> </a:t>
            </a:r>
            <a:r>
              <a:rPr lang="ru-RU" altLang="ru-RU" sz="1600" b="1" dirty="0">
                <a:solidFill>
                  <a:schemeClr val="tx2">
                    <a:lumMod val="75000"/>
                  </a:schemeClr>
                </a:solidFill>
                <a:latin typeface="Times New Roman" panose="02020603050405020304" pitchFamily="18" charset="0"/>
                <a:cs typeface="Times New Roman" panose="02020603050405020304" pitchFamily="18" charset="0"/>
              </a:rPr>
              <a:t>Реализация региональной программы капитального ремонта общего имущества в многоквартирных домах, расположенных на территории Ульяновской области</a:t>
            </a:r>
          </a:p>
          <a:p>
            <a:pPr algn="ctr">
              <a:defRPr/>
            </a:pPr>
            <a:endParaRPr 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7" name="Стрелка вправо 16"/>
          <p:cNvSpPr/>
          <p:nvPr/>
        </p:nvSpPr>
        <p:spPr>
          <a:xfrm>
            <a:off x="2365375" y="2098612"/>
            <a:ext cx="1531938" cy="428625"/>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19" name="Скругленный прямоугольник 18"/>
          <p:cNvSpPr/>
          <p:nvPr/>
        </p:nvSpPr>
        <p:spPr>
          <a:xfrm>
            <a:off x="6627812" y="1438713"/>
            <a:ext cx="2457449" cy="167838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400" dirty="0">
                <a:solidFill>
                  <a:schemeClr val="bg1"/>
                </a:solidFill>
                <a:latin typeface="Times New Roman" panose="02020603050405020304" pitchFamily="18" charset="0"/>
                <a:cs typeface="Times New Roman" panose="02020603050405020304" pitchFamily="18" charset="0"/>
              </a:rPr>
              <a:t>Исполнение краткосрочного плана 2019 года реализации региональной программы капремонта: выполнить 282 вида работ в 172 МКД на сумму 530,4 млн. рублей </a:t>
            </a:r>
          </a:p>
        </p:txBody>
      </p:sp>
      <p:sp>
        <p:nvSpPr>
          <p:cNvPr id="20" name="Скругленный прямоугольник 19"/>
          <p:cNvSpPr/>
          <p:nvPr/>
        </p:nvSpPr>
        <p:spPr>
          <a:xfrm>
            <a:off x="6619081" y="3117102"/>
            <a:ext cx="2489200" cy="14874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400" dirty="0">
                <a:solidFill>
                  <a:schemeClr val="bg1"/>
                </a:solidFill>
                <a:latin typeface="Times New Roman" panose="02020603050405020304" pitchFamily="18" charset="0"/>
                <a:cs typeface="Times New Roman" panose="02020603050405020304" pitchFamily="18" charset="0"/>
              </a:rPr>
              <a:t>Своевременная и качественная подготовка краткосрочных планов реализации региональной программы на 2020 – 2021 годы</a:t>
            </a:r>
          </a:p>
        </p:txBody>
      </p:sp>
      <p:sp>
        <p:nvSpPr>
          <p:cNvPr id="27" name="Стрелка вправо 26"/>
          <p:cNvSpPr/>
          <p:nvPr/>
        </p:nvSpPr>
        <p:spPr>
          <a:xfrm>
            <a:off x="2483768" y="3646532"/>
            <a:ext cx="1733550" cy="428625"/>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21" name="TextBox 20"/>
          <p:cNvSpPr txBox="1">
            <a:spLocks noChangeArrowheads="1"/>
          </p:cNvSpPr>
          <p:nvPr/>
        </p:nvSpPr>
        <p:spPr bwMode="auto">
          <a:xfrm>
            <a:off x="6048937" y="1445514"/>
            <a:ext cx="582211" cy="46890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wordArtVert" anchor="ctr">
            <a:spAutoFit/>
          </a:bodyPr>
          <a:lstStyle/>
          <a:p>
            <a:pPr algn="ctr">
              <a:defRPr/>
            </a:pPr>
            <a:r>
              <a:rPr lang="ru-RU"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РЕЗУЛЬТАТЫ</a:t>
            </a:r>
          </a:p>
        </p:txBody>
      </p:sp>
      <p:sp>
        <p:nvSpPr>
          <p:cNvPr id="15" name="Стрелка вправо 14"/>
          <p:cNvSpPr/>
          <p:nvPr/>
        </p:nvSpPr>
        <p:spPr>
          <a:xfrm>
            <a:off x="3568699" y="5152760"/>
            <a:ext cx="1725613" cy="428625"/>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16" name="Скругленный прямоугольник 15"/>
          <p:cNvSpPr/>
          <p:nvPr/>
        </p:nvSpPr>
        <p:spPr>
          <a:xfrm>
            <a:off x="6627812" y="4604589"/>
            <a:ext cx="2471738" cy="152496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400" dirty="0">
                <a:solidFill>
                  <a:schemeClr val="bg1"/>
                </a:solidFill>
                <a:latin typeface="Times New Roman" panose="02020603050405020304" pitchFamily="18" charset="0"/>
                <a:cs typeface="Times New Roman" panose="02020603050405020304" pitchFamily="18" charset="0"/>
              </a:rPr>
              <a:t>Повышение финансовой устойчивости региональной системы капитального ремонта в Ульяновской области</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0" descr="https://patriot-rus.ru/assets/images/2018/yanvar/penza2.jpg"/>
          <p:cNvPicPr>
            <a:picLocks noChangeAspect="1" noChangeArrowheads="1"/>
          </p:cNvPicPr>
          <p:nvPr/>
        </p:nvPicPr>
        <p:blipFill>
          <a:blip r:embed="rId2"/>
          <a:srcRect/>
          <a:stretch>
            <a:fillRect/>
          </a:stretch>
        </p:blipFill>
        <p:spPr bwMode="auto">
          <a:xfrm>
            <a:off x="2070100" y="1446213"/>
            <a:ext cx="4392613" cy="4714875"/>
          </a:xfrm>
          <a:prstGeom prst="rect">
            <a:avLst/>
          </a:prstGeom>
          <a:noFill/>
          <a:ln w="9525">
            <a:noFill/>
            <a:miter lim="800000"/>
            <a:headEnd/>
            <a:tailEnd/>
          </a:ln>
        </p:spPr>
      </p:pic>
      <p:sp>
        <p:nvSpPr>
          <p:cNvPr id="73730" name="Прямоугольник 1"/>
          <p:cNvSpPr>
            <a:spLocks noChangeArrowheads="1"/>
          </p:cNvSpPr>
          <p:nvPr/>
        </p:nvSpPr>
        <p:spPr bwMode="auto">
          <a:xfrm>
            <a:off x="644525" y="115888"/>
            <a:ext cx="8351838" cy="366712"/>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p>
        </p:txBody>
      </p:sp>
      <p:sp>
        <p:nvSpPr>
          <p:cNvPr id="73731"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8" name="Скругленный прямоугольник 7"/>
          <p:cNvSpPr/>
          <p:nvPr/>
        </p:nvSpPr>
        <p:spPr>
          <a:xfrm>
            <a:off x="518364" y="1445514"/>
            <a:ext cx="1821388" cy="2201018"/>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defRPr/>
            </a:pPr>
            <a:r>
              <a:rPr lang="ru-RU" sz="1400" dirty="0">
                <a:solidFill>
                  <a:schemeClr val="bg1"/>
                </a:solidFill>
              </a:rPr>
              <a:t>Дальнейшее повышение квалификации специалистов организаций ЖКХ и председателей советов многоквартирных домов.</a:t>
            </a:r>
          </a:p>
          <a:p>
            <a:pPr algn="ctr">
              <a:spcBef>
                <a:spcPts val="600"/>
              </a:spcBef>
              <a:defRPr/>
            </a:pPr>
            <a:endParaRPr lang="ru-RU" altLang="ru-RU" sz="1400" dirty="0" smtClean="0">
              <a:solidFill>
                <a:schemeClr val="bg1"/>
              </a:solidFill>
              <a:latin typeface="Times New Roman" pitchFamily="18" charset="0"/>
              <a:cs typeface="Times New Roman" pitchFamily="18" charset="0"/>
            </a:endParaRPr>
          </a:p>
        </p:txBody>
      </p:sp>
      <p:sp>
        <p:nvSpPr>
          <p:cNvPr id="11" name="Скругленный прямоугольник 10"/>
          <p:cNvSpPr/>
          <p:nvPr/>
        </p:nvSpPr>
        <p:spPr>
          <a:xfrm>
            <a:off x="549940" y="3790032"/>
            <a:ext cx="1789812" cy="217687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ru-RU" sz="1400" dirty="0">
                <a:solidFill>
                  <a:schemeClr val="bg1"/>
                </a:solidFill>
              </a:rPr>
              <a:t>Организация приёма студентов в 2019 году, в соответствии с законом  области №131, преимущественно по целевому набору.</a:t>
            </a:r>
          </a:p>
          <a:p>
            <a:pPr algn="ctr">
              <a:defRPr/>
            </a:pPr>
            <a:endParaRPr lang="ru-RU" altLang="ru-RU" sz="1400" dirty="0">
              <a:solidFill>
                <a:schemeClr val="bg1"/>
              </a:solidFill>
              <a:latin typeface="Times New Roman" pitchFamily="18" charset="0"/>
              <a:cs typeface="Times New Roman" pitchFamily="18" charset="0"/>
            </a:endParaRPr>
          </a:p>
        </p:txBody>
      </p:sp>
      <p:sp>
        <p:nvSpPr>
          <p:cNvPr id="10" name="Прямоугольник 9"/>
          <p:cNvSpPr/>
          <p:nvPr/>
        </p:nvSpPr>
        <p:spPr>
          <a:xfrm>
            <a:off x="0" y="1412875"/>
            <a:ext cx="513420" cy="4714875"/>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z="2400" b="1" kern="0" dirty="0" smtClean="0">
                <a:solidFill>
                  <a:srgbClr val="FFFFFF"/>
                </a:solidFill>
                <a:latin typeface="Times New Roman" panose="02020603050405020304" pitchFamily="18" charset="0"/>
                <a:cs typeface="Times New Roman" panose="02020603050405020304" pitchFamily="18" charset="0"/>
              </a:rPr>
              <a:t>ЗАДАЧИ</a:t>
            </a:r>
          </a:p>
        </p:txBody>
      </p:sp>
      <p:sp>
        <p:nvSpPr>
          <p:cNvPr id="12" name="Прямоугольник 11"/>
          <p:cNvSpPr/>
          <p:nvPr/>
        </p:nvSpPr>
        <p:spPr>
          <a:xfrm>
            <a:off x="179388" y="720725"/>
            <a:ext cx="8751887" cy="1138238"/>
          </a:xfrm>
          <a:prstGeom prst="rect">
            <a:avLst/>
          </a:prstGeom>
        </p:spPr>
        <p:txBody>
          <a:bodyPr>
            <a:spAutoFit/>
          </a:bodyPr>
          <a:lstStyle/>
          <a:p>
            <a:pPr algn="ctr">
              <a:defRPr/>
            </a:pPr>
            <a:r>
              <a:rPr lang="ru-RU" sz="2000" b="1" dirty="0">
                <a:solidFill>
                  <a:srgbClr val="FF0000"/>
                </a:solidFill>
                <a:latin typeface="Times New Roman" panose="02020603050405020304" pitchFamily="18" charset="0"/>
                <a:cs typeface="Times New Roman" panose="02020603050405020304" pitchFamily="18" charset="0"/>
              </a:rPr>
              <a:t>Цель 7.</a:t>
            </a:r>
            <a:r>
              <a:rPr lang="ru-RU" sz="2000" dirty="0">
                <a:solidFill>
                  <a:srgbClr val="FF0000"/>
                </a:solidFill>
                <a:latin typeface="Times New Roman" panose="02020603050405020304" pitchFamily="18" charset="0"/>
                <a:cs typeface="Times New Roman" panose="02020603050405020304" pitchFamily="18" charset="0"/>
              </a:rPr>
              <a:t> </a:t>
            </a:r>
            <a:r>
              <a:rPr lang="ru-RU" altLang="ru-RU" sz="1600" b="1" dirty="0">
                <a:solidFill>
                  <a:schemeClr val="tx2">
                    <a:lumMod val="75000"/>
                  </a:schemeClr>
                </a:solidFill>
                <a:latin typeface="Times New Roman" panose="02020603050405020304" pitchFamily="18" charset="0"/>
                <a:cs typeface="Times New Roman" panose="02020603050405020304" pitchFamily="18" charset="0"/>
              </a:rPr>
              <a:t>Подготовка специалистов для жилищно-коммунального комплекса и повышение образовательного уровня председателей советов МКД</a:t>
            </a:r>
            <a:endParaRPr lang="ru-RU" altLang="ru-RU" sz="1600" b="1" kern="0" dirty="0">
              <a:solidFill>
                <a:schemeClr val="tx2">
                  <a:lumMod val="75000"/>
                </a:schemeClr>
              </a:solidFill>
              <a:latin typeface="Tahoma" panose="020B0604030504040204" pitchFamily="34" charset="0"/>
              <a:cs typeface="Tahoma" panose="020B0604030504040204" pitchFamily="34" charset="0"/>
            </a:endParaRPr>
          </a:p>
          <a:p>
            <a:pPr algn="ctr">
              <a:defRPr/>
            </a:pPr>
            <a:endParaRPr lang="ru-RU" altLang="ru-RU" sz="1600" b="1" dirty="0">
              <a:solidFill>
                <a:schemeClr val="tx2">
                  <a:lumMod val="75000"/>
                </a:schemeClr>
              </a:solidFill>
              <a:latin typeface="Times New Roman" panose="02020603050405020304" pitchFamily="18" charset="0"/>
              <a:cs typeface="Times New Roman" panose="02020603050405020304" pitchFamily="18" charset="0"/>
            </a:endParaRPr>
          </a:p>
          <a:p>
            <a:pPr algn="ctr">
              <a:defRPr/>
            </a:pPr>
            <a:endParaRPr 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7" name="Стрелка вправо 16"/>
          <p:cNvSpPr/>
          <p:nvPr/>
        </p:nvSpPr>
        <p:spPr>
          <a:xfrm>
            <a:off x="2339752" y="1290111"/>
            <a:ext cx="3709185" cy="2710367"/>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200" b="1" dirty="0"/>
              <a:t>Создание условий для эффективной подготовки специалистов для организаций ЖКХ, повышения квалификации специалистов организаций ЖКХ и председателей советов многоквартирных домов:</a:t>
            </a:r>
          </a:p>
          <a:p>
            <a:pPr algn="ctr">
              <a:defRPr/>
            </a:pPr>
            <a:endParaRPr lang="ru-RU" dirty="0"/>
          </a:p>
        </p:txBody>
      </p:sp>
      <p:sp>
        <p:nvSpPr>
          <p:cNvPr id="19" name="Скругленный прямоугольник 18"/>
          <p:cNvSpPr/>
          <p:nvPr/>
        </p:nvSpPr>
        <p:spPr>
          <a:xfrm>
            <a:off x="6605479" y="1290111"/>
            <a:ext cx="2457449" cy="167838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eaLnBrk="0" hangingPunct="0">
              <a:defRPr/>
            </a:pPr>
            <a:r>
              <a:rPr lang="ru-RU" sz="1200" dirty="0">
                <a:latin typeface="Times New Roman" panose="02020603050405020304" pitchFamily="18" charset="0"/>
                <a:cs typeface="Times New Roman" panose="02020603050405020304" pitchFamily="18" charset="0"/>
              </a:rPr>
              <a:t>Внесение изменений в закон области №131-ЗО от 29.09.2015 г. «О некоторых мерах по привлечению в организации ЖКХ, находящихся на территории Ульяновской области, квалифицированных специалистов» для продления действия закона до 2024 года </a:t>
            </a:r>
          </a:p>
        </p:txBody>
      </p:sp>
      <p:sp>
        <p:nvSpPr>
          <p:cNvPr id="20" name="Скругленный прямоугольник 19"/>
          <p:cNvSpPr/>
          <p:nvPr/>
        </p:nvSpPr>
        <p:spPr>
          <a:xfrm>
            <a:off x="6610350" y="3009293"/>
            <a:ext cx="2489200" cy="128380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200" dirty="0">
                <a:solidFill>
                  <a:schemeClr val="bg1"/>
                </a:solidFill>
                <a:latin typeface="Times New Roman" panose="02020603050405020304" pitchFamily="18" charset="0"/>
                <a:cs typeface="Times New Roman" panose="02020603050405020304" pitchFamily="18" charset="0"/>
              </a:rPr>
              <a:t>Организованы курсы повышения квалификации для 60 председателей советов МКД по 72-часовой программе «Управление, эксплуатация и обслуживание многоквартирного дома» в Ульяновске</a:t>
            </a:r>
          </a:p>
        </p:txBody>
      </p:sp>
      <p:sp>
        <p:nvSpPr>
          <p:cNvPr id="21" name="TextBox 20"/>
          <p:cNvSpPr txBox="1">
            <a:spLocks noChangeArrowheads="1"/>
          </p:cNvSpPr>
          <p:nvPr/>
        </p:nvSpPr>
        <p:spPr bwMode="auto">
          <a:xfrm>
            <a:off x="6048937" y="1445514"/>
            <a:ext cx="582211" cy="46890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wordArtVert" anchor="ctr">
            <a:spAutoFit/>
          </a:bodyPr>
          <a:lstStyle/>
          <a:p>
            <a:pPr algn="ctr">
              <a:defRPr/>
            </a:pPr>
            <a:r>
              <a:rPr lang="ru-RU"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РЕЗУЛЬТАТЫ</a:t>
            </a:r>
          </a:p>
        </p:txBody>
      </p:sp>
      <p:sp>
        <p:nvSpPr>
          <p:cNvPr id="15" name="Стрелка вправо 14"/>
          <p:cNvSpPr/>
          <p:nvPr/>
        </p:nvSpPr>
        <p:spPr>
          <a:xfrm>
            <a:off x="2793923" y="3651195"/>
            <a:ext cx="3228991" cy="1440161"/>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eaLnBrk="0" hangingPunct="0">
              <a:defRPr/>
            </a:pPr>
            <a:r>
              <a:rPr lang="ru-RU" dirty="0"/>
              <a:t>- </a:t>
            </a:r>
            <a:r>
              <a:rPr lang="ru-RU" sz="1200" dirty="0"/>
              <a:t>совершенствование нормативно-правовой базы для повышения эффективности обучения специалистов для ЖКХ;</a:t>
            </a:r>
          </a:p>
        </p:txBody>
      </p:sp>
      <p:sp>
        <p:nvSpPr>
          <p:cNvPr id="16" name="Скругленный прямоугольник 15"/>
          <p:cNvSpPr/>
          <p:nvPr/>
        </p:nvSpPr>
        <p:spPr>
          <a:xfrm>
            <a:off x="6615989" y="4422148"/>
            <a:ext cx="2471738" cy="91264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200" dirty="0">
                <a:latin typeface="Times New Roman" panose="02020603050405020304" pitchFamily="18" charset="0"/>
                <a:cs typeface="Times New Roman" panose="02020603050405020304" pitchFamily="18" charset="0"/>
              </a:rPr>
              <a:t>Организованы курсы обучения председателей советов МКД Димитровграда, Инзы, Барыша</a:t>
            </a:r>
            <a:endParaRPr lang="ru-RU" sz="1200" dirty="0">
              <a:solidFill>
                <a:schemeClr val="bg1"/>
              </a:solidFill>
              <a:latin typeface="Times New Roman" panose="02020603050405020304" pitchFamily="18" charset="0"/>
              <a:cs typeface="Times New Roman" panose="02020603050405020304" pitchFamily="18" charset="0"/>
            </a:endParaRPr>
          </a:p>
        </p:txBody>
      </p:sp>
      <p:sp>
        <p:nvSpPr>
          <p:cNvPr id="18" name="Стрелка вправо 17"/>
          <p:cNvSpPr/>
          <p:nvPr/>
        </p:nvSpPr>
        <p:spPr>
          <a:xfrm>
            <a:off x="2339752" y="4942671"/>
            <a:ext cx="3741946" cy="1384241"/>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eaLnBrk="0" hangingPunct="0">
              <a:defRPr/>
            </a:pPr>
            <a:r>
              <a:rPr lang="ru-RU" sz="1200" dirty="0"/>
              <a:t>- модернизация материально-технической базы для повышения квалификации специалистов в ЖКХ и председателей советов МКД</a:t>
            </a:r>
            <a:r>
              <a:rPr lang="ru-RU" dirty="0"/>
              <a:t>.</a:t>
            </a:r>
            <a:endParaRPr lang="ru-RU" sz="1200" dirty="0"/>
          </a:p>
        </p:txBody>
      </p:sp>
      <p:sp>
        <p:nvSpPr>
          <p:cNvPr id="2" name="Стрелка вниз 1"/>
          <p:cNvSpPr/>
          <p:nvPr/>
        </p:nvSpPr>
        <p:spPr>
          <a:xfrm>
            <a:off x="3851275" y="3357563"/>
            <a:ext cx="414338"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3" name="Стрелка вниз 2"/>
          <p:cNvSpPr/>
          <p:nvPr/>
        </p:nvSpPr>
        <p:spPr>
          <a:xfrm>
            <a:off x="2433638" y="3346450"/>
            <a:ext cx="360362" cy="19780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22" name="Скругленный прямоугольник 21"/>
          <p:cNvSpPr/>
          <p:nvPr/>
        </p:nvSpPr>
        <p:spPr>
          <a:xfrm>
            <a:off x="6657975" y="5414269"/>
            <a:ext cx="2471738" cy="91264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200" dirty="0">
                <a:latin typeface="Times New Roman" panose="02020603050405020304" pitchFamily="18" charset="0"/>
                <a:cs typeface="Times New Roman" panose="02020603050405020304" pitchFamily="18" charset="0"/>
              </a:rPr>
              <a:t>Модернизирована материально-техническая база ОГБПОУ «Ульяновский техникум железнодорожного транспорта»</a:t>
            </a:r>
            <a:endParaRPr lang="ru-RU" sz="1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3" descr="C:\Users\Эльза\Desktop\rezul-tat.jpg"/>
          <p:cNvPicPr>
            <a:picLocks noChangeAspect="1" noChangeArrowheads="1"/>
          </p:cNvPicPr>
          <p:nvPr/>
        </p:nvPicPr>
        <p:blipFill>
          <a:blip r:embed="rId2"/>
          <a:srcRect l="13133" r="1704"/>
          <a:stretch>
            <a:fillRect/>
          </a:stretch>
        </p:blipFill>
        <p:spPr bwMode="auto">
          <a:xfrm>
            <a:off x="0" y="1235075"/>
            <a:ext cx="8128000" cy="5078413"/>
          </a:xfrm>
          <a:prstGeom prst="rect">
            <a:avLst/>
          </a:prstGeom>
          <a:noFill/>
          <a:ln w="9525">
            <a:noFill/>
            <a:miter lim="800000"/>
            <a:headEnd/>
            <a:tailEnd/>
          </a:ln>
        </p:spPr>
      </p:pic>
      <p:sp>
        <p:nvSpPr>
          <p:cNvPr id="74754" name="Прямоугольник 1"/>
          <p:cNvSpPr>
            <a:spLocks noChangeArrowheads="1"/>
          </p:cNvSpPr>
          <p:nvPr/>
        </p:nvSpPr>
        <p:spPr bwMode="auto">
          <a:xfrm>
            <a:off x="684213" y="171450"/>
            <a:ext cx="8351837" cy="366713"/>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p>
        </p:txBody>
      </p:sp>
      <p:sp>
        <p:nvSpPr>
          <p:cNvPr id="74755"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8" name="Скругленный прямоугольник 7"/>
          <p:cNvSpPr/>
          <p:nvPr/>
        </p:nvSpPr>
        <p:spPr>
          <a:xfrm>
            <a:off x="660701" y="1626712"/>
            <a:ext cx="1951682" cy="1727646"/>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600"/>
              </a:spcBef>
              <a:defRPr/>
            </a:pPr>
            <a:r>
              <a:rPr lang="ru-RU" altLang="ru-RU" sz="1400" dirty="0" smtClean="0">
                <a:solidFill>
                  <a:schemeClr val="bg1"/>
                </a:solidFill>
                <a:latin typeface="Times New Roman" pitchFamily="18" charset="0"/>
                <a:cs typeface="Times New Roman" pitchFamily="18" charset="0"/>
              </a:rPr>
              <a:t>Повышение комфортности городской среды с учётом повышения индекса качества городской среды</a:t>
            </a:r>
          </a:p>
        </p:txBody>
      </p:sp>
      <p:sp>
        <p:nvSpPr>
          <p:cNvPr id="11" name="Скругленный прямоугольник 10"/>
          <p:cNvSpPr/>
          <p:nvPr/>
        </p:nvSpPr>
        <p:spPr>
          <a:xfrm>
            <a:off x="713891" y="3513115"/>
            <a:ext cx="1943556" cy="128384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ru-RU" altLang="ru-RU" sz="1400" dirty="0" smtClean="0">
                <a:solidFill>
                  <a:schemeClr val="bg1"/>
                </a:solidFill>
                <a:latin typeface="Times New Roman" pitchFamily="18" charset="0"/>
                <a:cs typeface="Times New Roman" pitchFamily="18" charset="0"/>
              </a:rPr>
              <a:t>Благоустройство дворовых </a:t>
            </a:r>
            <a:br>
              <a:rPr lang="ru-RU" altLang="ru-RU" sz="1400" dirty="0" smtClean="0">
                <a:solidFill>
                  <a:schemeClr val="bg1"/>
                </a:solidFill>
                <a:latin typeface="Times New Roman" pitchFamily="18" charset="0"/>
                <a:cs typeface="Times New Roman" pitchFamily="18" charset="0"/>
              </a:rPr>
            </a:br>
            <a:r>
              <a:rPr lang="ru-RU" altLang="ru-RU" sz="1400" dirty="0" smtClean="0">
                <a:solidFill>
                  <a:schemeClr val="bg1"/>
                </a:solidFill>
                <a:latin typeface="Times New Roman" pitchFamily="18" charset="0"/>
                <a:cs typeface="Times New Roman" pitchFamily="18" charset="0"/>
              </a:rPr>
              <a:t>и общественных территорий</a:t>
            </a:r>
          </a:p>
        </p:txBody>
      </p:sp>
      <p:sp>
        <p:nvSpPr>
          <p:cNvPr id="9" name="Скругленный прямоугольник 8"/>
          <p:cNvSpPr/>
          <p:nvPr/>
        </p:nvSpPr>
        <p:spPr>
          <a:xfrm>
            <a:off x="702742" y="4865612"/>
            <a:ext cx="1943556" cy="14005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ru-RU" altLang="ru-RU" sz="1400" dirty="0" smtClean="0">
                <a:solidFill>
                  <a:schemeClr val="bg1"/>
                </a:solidFill>
                <a:latin typeface="Times New Roman" pitchFamily="18" charset="0"/>
                <a:cs typeface="Times New Roman" pitchFamily="18" charset="0"/>
              </a:rPr>
              <a:t>Вовлечение граждан в решение вопросов городской среды</a:t>
            </a:r>
          </a:p>
        </p:txBody>
      </p:sp>
      <p:sp>
        <p:nvSpPr>
          <p:cNvPr id="10" name="Прямоугольник 9"/>
          <p:cNvSpPr/>
          <p:nvPr/>
        </p:nvSpPr>
        <p:spPr>
          <a:xfrm>
            <a:off x="59668" y="1546798"/>
            <a:ext cx="513420" cy="4714628"/>
          </a:xfrm>
          <a:prstGeom prst="rect">
            <a:avLst/>
          </a:prstGeom>
          <a:ln/>
        </p:spPr>
        <p:style>
          <a:lnRef idx="0">
            <a:schemeClr val="accent2"/>
          </a:lnRef>
          <a:fillRef idx="3">
            <a:schemeClr val="accent2"/>
          </a:fillRef>
          <a:effectRef idx="3">
            <a:schemeClr val="accent2"/>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ru-RU" altLang="ru-RU" sz="2400" b="1" kern="0" dirty="0" smtClean="0">
                <a:solidFill>
                  <a:srgbClr val="FFFFFF"/>
                </a:solidFill>
                <a:latin typeface="Times New Roman" panose="02020603050405020304" pitchFamily="18" charset="0"/>
                <a:cs typeface="Times New Roman" panose="02020603050405020304" pitchFamily="18" charset="0"/>
              </a:rPr>
              <a:t>ЗАДАЧИ</a:t>
            </a:r>
          </a:p>
        </p:txBody>
      </p:sp>
      <p:sp>
        <p:nvSpPr>
          <p:cNvPr id="12" name="Прямоугольник 11"/>
          <p:cNvSpPr/>
          <p:nvPr/>
        </p:nvSpPr>
        <p:spPr>
          <a:xfrm>
            <a:off x="573088" y="720725"/>
            <a:ext cx="8358187" cy="892175"/>
          </a:xfrm>
          <a:prstGeom prst="rect">
            <a:avLst/>
          </a:prstGeom>
        </p:spPr>
        <p:txBody>
          <a:bodyPr>
            <a:spAutoFit/>
          </a:bodyPr>
          <a:lstStyle/>
          <a:p>
            <a:pPr algn="ctr">
              <a:defRPr/>
            </a:pPr>
            <a:r>
              <a:rPr lang="ru-RU" sz="2000" b="1" dirty="0">
                <a:solidFill>
                  <a:srgbClr val="FF0000"/>
                </a:solidFill>
                <a:latin typeface="Times New Roman" panose="02020603050405020304" pitchFamily="18" charset="0"/>
                <a:cs typeface="Times New Roman" panose="02020603050405020304" pitchFamily="18" charset="0"/>
              </a:rPr>
              <a:t>Цель 8.</a:t>
            </a:r>
            <a:r>
              <a:rPr lang="ru-RU" sz="2000" dirty="0">
                <a:solidFill>
                  <a:srgbClr val="FF0000"/>
                </a:solidFill>
                <a:latin typeface="Times New Roman" panose="02020603050405020304" pitchFamily="18" charset="0"/>
                <a:cs typeface="Times New Roman" panose="02020603050405020304" pitchFamily="18" charset="0"/>
              </a:rPr>
              <a:t> </a:t>
            </a:r>
            <a:r>
              <a:rPr lang="ru-RU" altLang="ru-RU" sz="1600" b="1" dirty="0">
                <a:solidFill>
                  <a:schemeClr val="tx2">
                    <a:lumMod val="75000"/>
                  </a:schemeClr>
                </a:solidFill>
                <a:latin typeface="Times New Roman" panose="02020603050405020304" pitchFamily="18" charset="0"/>
                <a:cs typeface="Times New Roman" panose="02020603050405020304" pitchFamily="18" charset="0"/>
              </a:rPr>
              <a:t>Реализация регионального проекта «Формирование комфортной городской среды в Ульяновской области</a:t>
            </a:r>
          </a:p>
          <a:p>
            <a:pPr algn="ctr">
              <a:defRPr/>
            </a:pPr>
            <a:endParaRPr 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7" name="Стрелка вправо 16"/>
          <p:cNvSpPr/>
          <p:nvPr/>
        </p:nvSpPr>
        <p:spPr>
          <a:xfrm>
            <a:off x="3420268" y="1844824"/>
            <a:ext cx="1439863" cy="428625"/>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19" name="Скругленный прямоугольник 18"/>
          <p:cNvSpPr/>
          <p:nvPr/>
        </p:nvSpPr>
        <p:spPr>
          <a:xfrm>
            <a:off x="6876256" y="3931967"/>
            <a:ext cx="2267744" cy="233945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600" b="1" dirty="0">
                <a:solidFill>
                  <a:schemeClr val="bg1"/>
                </a:solidFill>
                <a:latin typeface="Times New Roman" panose="02020603050405020304" pitchFamily="18" charset="0"/>
                <a:cs typeface="Times New Roman" panose="02020603050405020304" pitchFamily="18" charset="0"/>
              </a:rPr>
              <a:t>В 2019 году будет  благоустроена</a:t>
            </a:r>
            <a:br>
              <a:rPr lang="ru-RU" sz="1600" b="1" dirty="0">
                <a:solidFill>
                  <a:schemeClr val="bg1"/>
                </a:solidFill>
                <a:latin typeface="Times New Roman" panose="02020603050405020304" pitchFamily="18" charset="0"/>
                <a:cs typeface="Times New Roman" panose="02020603050405020304" pitchFamily="18" charset="0"/>
              </a:rPr>
            </a:br>
            <a:r>
              <a:rPr lang="ru-RU" sz="1600" b="1" dirty="0">
                <a:solidFill>
                  <a:schemeClr val="bg1"/>
                </a:solidFill>
                <a:latin typeface="Times New Roman" panose="02020603050405020304" pitchFamily="18" charset="0"/>
                <a:cs typeface="Times New Roman" panose="02020603050405020304" pitchFamily="18" charset="0"/>
              </a:rPr>
              <a:t>1</a:t>
            </a:r>
            <a:r>
              <a:rPr lang="en-US" sz="1600" b="1" dirty="0">
                <a:solidFill>
                  <a:schemeClr val="bg1"/>
                </a:solidFill>
                <a:latin typeface="Times New Roman" panose="02020603050405020304" pitchFamily="18" charset="0"/>
                <a:cs typeface="Times New Roman" panose="02020603050405020304" pitchFamily="18" charset="0"/>
              </a:rPr>
              <a:t>00 </a:t>
            </a:r>
            <a:r>
              <a:rPr lang="ru-RU" sz="1600" b="1" dirty="0">
                <a:solidFill>
                  <a:schemeClr val="bg1"/>
                </a:solidFill>
                <a:latin typeface="Times New Roman" panose="02020603050405020304" pitchFamily="18" charset="0"/>
                <a:cs typeface="Times New Roman" panose="02020603050405020304" pitchFamily="18" charset="0"/>
              </a:rPr>
              <a:t> дворовых территорий и  </a:t>
            </a:r>
            <a:r>
              <a:rPr lang="en-US" sz="1600" b="1" dirty="0">
                <a:solidFill>
                  <a:schemeClr val="bg1"/>
                </a:solidFill>
                <a:latin typeface="Times New Roman" panose="02020603050405020304" pitchFamily="18" charset="0"/>
                <a:cs typeface="Times New Roman" panose="02020603050405020304" pitchFamily="18" charset="0"/>
              </a:rPr>
              <a:t>2</a:t>
            </a:r>
            <a:r>
              <a:rPr lang="ru-RU" sz="1600" b="1" dirty="0">
                <a:solidFill>
                  <a:schemeClr val="bg1"/>
                </a:solidFill>
                <a:latin typeface="Times New Roman" panose="02020603050405020304" pitchFamily="18" charset="0"/>
                <a:cs typeface="Times New Roman" panose="02020603050405020304" pitchFamily="18" charset="0"/>
              </a:rPr>
              <a:t>5 территории общего пользования</a:t>
            </a:r>
            <a:r>
              <a:rPr lang="ru-RU" sz="1400" dirty="0">
                <a:solidFill>
                  <a:schemeClr val="bg1"/>
                </a:solidFill>
                <a:latin typeface="Times New Roman" panose="02020603050405020304" pitchFamily="18" charset="0"/>
                <a:cs typeface="Times New Roman" panose="02020603050405020304" pitchFamily="18" charset="0"/>
              </a:rPr>
              <a:t>. </a:t>
            </a:r>
          </a:p>
          <a:p>
            <a:pPr algn="ctr">
              <a:defRPr/>
            </a:pPr>
            <a:endParaRPr lang="ru-RU" sz="1500" dirty="0">
              <a:solidFill>
                <a:schemeClr val="bg1"/>
              </a:solidFill>
              <a:latin typeface="Times New Roman" panose="02020603050405020304" pitchFamily="18" charset="0"/>
              <a:cs typeface="Times New Roman" panose="02020603050405020304" pitchFamily="18" charset="0"/>
            </a:endParaRPr>
          </a:p>
        </p:txBody>
      </p:sp>
      <p:sp>
        <p:nvSpPr>
          <p:cNvPr id="27" name="Стрелка вправо 26"/>
          <p:cNvSpPr/>
          <p:nvPr/>
        </p:nvSpPr>
        <p:spPr>
          <a:xfrm>
            <a:off x="3471943" y="3345716"/>
            <a:ext cx="1512888" cy="428625"/>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21" name="TextBox 20"/>
          <p:cNvSpPr txBox="1">
            <a:spLocks noChangeArrowheads="1"/>
          </p:cNvSpPr>
          <p:nvPr/>
        </p:nvSpPr>
        <p:spPr bwMode="auto">
          <a:xfrm>
            <a:off x="6156176" y="1574926"/>
            <a:ext cx="582211" cy="471408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wordArtVert" anchor="ctr">
            <a:spAutoFit/>
          </a:bodyPr>
          <a:lstStyle/>
          <a:p>
            <a:pPr algn="ctr">
              <a:defRPr/>
            </a:pPr>
            <a:r>
              <a:rPr lang="ru-RU" altLang="ru-RU"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РЕЗУЛЬТАТЫ</a:t>
            </a:r>
          </a:p>
        </p:txBody>
      </p:sp>
      <p:sp>
        <p:nvSpPr>
          <p:cNvPr id="15" name="Стрелка вправо 14"/>
          <p:cNvSpPr/>
          <p:nvPr/>
        </p:nvSpPr>
        <p:spPr>
          <a:xfrm>
            <a:off x="3466126" y="4870870"/>
            <a:ext cx="1512888" cy="428625"/>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18" name="Скругленный прямоугольник 17"/>
          <p:cNvSpPr/>
          <p:nvPr/>
        </p:nvSpPr>
        <p:spPr>
          <a:xfrm>
            <a:off x="6876255" y="1530915"/>
            <a:ext cx="2253457" cy="211411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ru-RU" sz="1600" b="1" dirty="0">
                <a:solidFill>
                  <a:schemeClr val="bg1"/>
                </a:solidFill>
                <a:latin typeface="Times New Roman" panose="02020603050405020304" pitchFamily="18" charset="0"/>
                <a:cs typeface="Times New Roman" panose="02020603050405020304" pitchFamily="18" charset="0"/>
              </a:rPr>
              <a:t>В благоустройстве объектов 2019</a:t>
            </a:r>
            <a:br>
              <a:rPr lang="ru-RU" sz="1600" b="1" dirty="0">
                <a:solidFill>
                  <a:schemeClr val="bg1"/>
                </a:solidFill>
                <a:latin typeface="Times New Roman" panose="02020603050405020304" pitchFamily="18" charset="0"/>
                <a:cs typeface="Times New Roman" panose="02020603050405020304" pitchFamily="18" charset="0"/>
              </a:rPr>
            </a:br>
            <a:r>
              <a:rPr lang="ru-RU" sz="1600" b="1" dirty="0">
                <a:solidFill>
                  <a:schemeClr val="bg1"/>
                </a:solidFill>
                <a:latin typeface="Times New Roman" panose="02020603050405020304" pitchFamily="18" charset="0"/>
                <a:cs typeface="Times New Roman" panose="02020603050405020304" pitchFamily="18" charset="0"/>
              </a:rPr>
              <a:t>в рамках трудового участия граждан планируется вовлечь 5,5 тыс. человек</a:t>
            </a:r>
            <a:r>
              <a:rPr lang="ru-RU" sz="14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91" name="Picture 3" descr="C:\Users\Эльза\Desktop\rezul-tat.jpg"/>
          <p:cNvPicPr>
            <a:picLocks noChangeAspect="1" noChangeArrowheads="1"/>
          </p:cNvPicPr>
          <p:nvPr/>
        </p:nvPicPr>
        <p:blipFill>
          <a:blip r:embed="rId3"/>
          <a:srcRect l="13133" r="1704"/>
          <a:stretch>
            <a:fillRect/>
          </a:stretch>
        </p:blipFill>
        <p:spPr bwMode="auto">
          <a:xfrm>
            <a:off x="0" y="765175"/>
            <a:ext cx="9144000" cy="5548313"/>
          </a:xfrm>
          <a:prstGeom prst="rect">
            <a:avLst/>
          </a:prstGeom>
          <a:noFill/>
          <a:ln w="9525">
            <a:noFill/>
            <a:miter lim="800000"/>
            <a:headEnd/>
            <a:tailEnd/>
          </a:ln>
        </p:spPr>
      </p:pic>
      <p:sp>
        <p:nvSpPr>
          <p:cNvPr id="75792" name="Прямоугольник 1"/>
          <p:cNvSpPr>
            <a:spLocks noChangeArrowheads="1"/>
          </p:cNvSpPr>
          <p:nvPr/>
        </p:nvSpPr>
        <p:spPr bwMode="auto">
          <a:xfrm>
            <a:off x="684213" y="171450"/>
            <a:ext cx="8351837" cy="366713"/>
          </a:xfrm>
          <a:prstGeom prst="rect">
            <a:avLst/>
          </a:prstGeom>
          <a:noFill/>
          <a:ln w="9525">
            <a:noFill/>
            <a:miter lim="800000"/>
            <a:headEnd/>
            <a:tailEnd/>
          </a:ln>
        </p:spPr>
        <p:txBody>
          <a:bodyPr>
            <a:spAutoFit/>
          </a:bodyPr>
          <a:lstStyle/>
          <a:p>
            <a:pPr algn="ctr"/>
            <a:r>
              <a:rPr lang="ru-RU" altLang="ru-RU">
                <a:solidFill>
                  <a:srgbClr val="FFFFFF"/>
                </a:solidFill>
                <a:latin typeface="Times New Roman" pitchFamily="18" charset="0"/>
                <a:cs typeface="Times New Roman" pitchFamily="18" charset="0"/>
              </a:rPr>
              <a:t>Министерство энергетики, ЖКК и городской среды Ульяновской области</a:t>
            </a:r>
          </a:p>
        </p:txBody>
      </p:sp>
      <p:sp>
        <p:nvSpPr>
          <p:cNvPr id="75793" name="Rectangle 289"/>
          <p:cNvSpPr>
            <a:spLocks noChangeArrowheads="1"/>
          </p:cNvSpPr>
          <p:nvPr/>
        </p:nvSpPr>
        <p:spPr bwMode="auto">
          <a:xfrm>
            <a:off x="3635375" y="6380163"/>
            <a:ext cx="5494338" cy="369887"/>
          </a:xfrm>
          <a:prstGeom prst="rect">
            <a:avLst/>
          </a:prstGeom>
          <a:noFill/>
          <a:ln w="9525">
            <a:noFill/>
            <a:miter lim="800000"/>
            <a:headEnd/>
            <a:tailEnd/>
          </a:ln>
        </p:spPr>
        <p:txBody>
          <a:bodyPr>
            <a:spAutoFit/>
          </a:bodyPr>
          <a:lstStyle/>
          <a:p>
            <a:pPr algn="ctr"/>
            <a:r>
              <a:rPr lang="ru-RU" altLang="ru-RU" b="1">
                <a:solidFill>
                  <a:srgbClr val="002060"/>
                </a:solidFill>
                <a:latin typeface="Times New Roman" pitchFamily="18" charset="0"/>
                <a:cs typeface="Times New Roman" pitchFamily="18" charset="0"/>
              </a:rPr>
              <a:t>ЖИЛИЩНО-КОММУНАЛЬНОЕ ХОЗЯЙСТВО</a:t>
            </a:r>
          </a:p>
        </p:txBody>
      </p:sp>
      <p:sp>
        <p:nvSpPr>
          <p:cNvPr id="75794" name="TextBox 4"/>
          <p:cNvSpPr txBox="1">
            <a:spLocks noChangeArrowheads="1"/>
          </p:cNvSpPr>
          <p:nvPr/>
        </p:nvSpPr>
        <p:spPr bwMode="auto">
          <a:xfrm>
            <a:off x="1325563" y="765175"/>
            <a:ext cx="6500812" cy="646113"/>
          </a:xfrm>
          <a:prstGeom prst="rect">
            <a:avLst/>
          </a:prstGeom>
          <a:noFill/>
          <a:ln w="9525">
            <a:noFill/>
            <a:miter lim="800000"/>
            <a:headEnd/>
            <a:tailEnd/>
          </a:ln>
        </p:spPr>
        <p:txBody>
          <a:bodyPr wrap="none">
            <a:spAutoFit/>
          </a:bodyPr>
          <a:lstStyle/>
          <a:p>
            <a:pPr algn="ctr" eaLnBrk="0" hangingPunct="0"/>
            <a:r>
              <a:rPr lang="ru-RU">
                <a:latin typeface="Arial Black" pitchFamily="34" charset="0"/>
              </a:rPr>
              <a:t>Региональный проект </a:t>
            </a:r>
          </a:p>
          <a:p>
            <a:pPr algn="ctr" eaLnBrk="0" hangingPunct="0"/>
            <a:r>
              <a:rPr lang="ru-RU">
                <a:latin typeface="Arial Black" pitchFamily="34" charset="0"/>
              </a:rPr>
              <a:t>«Формирование комфортной городской среды»</a:t>
            </a:r>
          </a:p>
        </p:txBody>
      </p:sp>
      <p:sp>
        <p:nvSpPr>
          <p:cNvPr id="6" name="TextBox 5"/>
          <p:cNvSpPr txBox="1"/>
          <p:nvPr/>
        </p:nvSpPr>
        <p:spPr>
          <a:xfrm>
            <a:off x="5383213" y="1412875"/>
            <a:ext cx="3530600" cy="708025"/>
          </a:xfrm>
          <a:prstGeom prst="rect">
            <a:avLst/>
          </a:prstGeom>
          <a:noFill/>
        </p:spPr>
        <p:txBody>
          <a:bodyPr wrap="none">
            <a:spAutoFit/>
          </a:bodyPr>
          <a:lstStyle/>
          <a:p>
            <a:pPr algn="ctr" eaLnBrk="0" hangingPunct="0">
              <a:defRPr/>
            </a:pPr>
            <a:r>
              <a:rPr lang="ru-RU" sz="2000" dirty="0">
                <a:solidFill>
                  <a:schemeClr val="tx2">
                    <a:lumMod val="75000"/>
                  </a:schemeClr>
                </a:solidFill>
                <a:latin typeface="Arial Black" pitchFamily="34" charset="0"/>
              </a:rPr>
              <a:t>Основные показатели </a:t>
            </a:r>
          </a:p>
          <a:p>
            <a:pPr algn="ctr" eaLnBrk="0" hangingPunct="0">
              <a:defRPr/>
            </a:pPr>
            <a:r>
              <a:rPr lang="ru-RU" sz="2000" dirty="0">
                <a:solidFill>
                  <a:schemeClr val="tx2">
                    <a:lumMod val="75000"/>
                  </a:schemeClr>
                </a:solidFill>
                <a:latin typeface="Arial Black" pitchFamily="34" charset="0"/>
              </a:rPr>
              <a:t>к 2024 году:</a:t>
            </a:r>
          </a:p>
        </p:txBody>
      </p:sp>
      <p:sp>
        <p:nvSpPr>
          <p:cNvPr id="7" name="TextBox 6"/>
          <p:cNvSpPr txBox="1"/>
          <p:nvPr/>
        </p:nvSpPr>
        <p:spPr>
          <a:xfrm>
            <a:off x="5508625" y="2163763"/>
            <a:ext cx="3216275" cy="2246312"/>
          </a:xfrm>
          <a:prstGeom prst="rect">
            <a:avLst/>
          </a:prstGeom>
          <a:solidFill>
            <a:schemeClr val="bg1">
              <a:lumMod val="95000"/>
            </a:schemeClr>
          </a:solidFill>
        </p:spPr>
        <p:txBody>
          <a:bodyPr wrap="none">
            <a:spAutoFit/>
          </a:bodyPr>
          <a:lstStyle/>
          <a:p>
            <a:pPr eaLnBrk="0" hangingPunct="0">
              <a:defRPr/>
            </a:pPr>
            <a:r>
              <a:rPr lang="ru-RU" sz="1400" dirty="0">
                <a:solidFill>
                  <a:srgbClr val="0070C0"/>
                </a:solidFill>
                <a:latin typeface="Arial Black" pitchFamily="34" charset="0"/>
              </a:rPr>
              <a:t>к 2024 году среднее </a:t>
            </a:r>
          </a:p>
          <a:p>
            <a:pPr eaLnBrk="0" hangingPunct="0">
              <a:defRPr/>
            </a:pPr>
            <a:r>
              <a:rPr lang="ru-RU" sz="1400" dirty="0">
                <a:solidFill>
                  <a:srgbClr val="0070C0"/>
                </a:solidFill>
                <a:latin typeface="Arial Black" pitchFamily="34" charset="0"/>
              </a:rPr>
              <a:t>значение индекса качества</a:t>
            </a:r>
          </a:p>
          <a:p>
            <a:pPr eaLnBrk="0" hangingPunct="0">
              <a:defRPr/>
            </a:pPr>
            <a:r>
              <a:rPr lang="ru-RU" sz="1400" dirty="0">
                <a:solidFill>
                  <a:srgbClr val="0070C0"/>
                </a:solidFill>
                <a:latin typeface="Arial Black" pitchFamily="34" charset="0"/>
              </a:rPr>
              <a:t>городской среды увеличено </a:t>
            </a:r>
          </a:p>
          <a:p>
            <a:pPr eaLnBrk="0" hangingPunct="0">
              <a:defRPr/>
            </a:pPr>
            <a:r>
              <a:rPr lang="ru-RU" sz="1400" dirty="0">
                <a:solidFill>
                  <a:srgbClr val="0070C0"/>
                </a:solidFill>
                <a:latin typeface="Arial Black" pitchFamily="34" charset="0"/>
              </a:rPr>
              <a:t>на 30%;</a:t>
            </a:r>
          </a:p>
          <a:p>
            <a:pPr eaLnBrk="0" hangingPunct="0">
              <a:defRPr/>
            </a:pPr>
            <a:endParaRPr lang="ru-RU" sz="1400" dirty="0">
              <a:solidFill>
                <a:srgbClr val="0070C0"/>
              </a:solidFill>
              <a:latin typeface="Arial Black" pitchFamily="34" charset="0"/>
            </a:endParaRPr>
          </a:p>
          <a:p>
            <a:pPr eaLnBrk="0" hangingPunct="0">
              <a:defRPr/>
            </a:pPr>
            <a:r>
              <a:rPr lang="ru-RU" sz="1400" dirty="0">
                <a:solidFill>
                  <a:srgbClr val="0070C0"/>
                </a:solidFill>
                <a:latin typeface="Arial Black" pitchFamily="34" charset="0"/>
              </a:rPr>
              <a:t>количество благоустроенных</a:t>
            </a:r>
          </a:p>
          <a:p>
            <a:pPr eaLnBrk="0" hangingPunct="0">
              <a:defRPr/>
            </a:pPr>
            <a:r>
              <a:rPr lang="ru-RU" sz="1400" dirty="0">
                <a:solidFill>
                  <a:srgbClr val="0070C0"/>
                </a:solidFill>
                <a:latin typeface="Arial Black" pitchFamily="34" charset="0"/>
              </a:rPr>
              <a:t>общественных пространств </a:t>
            </a:r>
          </a:p>
          <a:p>
            <a:pPr eaLnBrk="0" hangingPunct="0">
              <a:defRPr/>
            </a:pPr>
            <a:r>
              <a:rPr lang="ru-RU" sz="1400" dirty="0">
                <a:solidFill>
                  <a:srgbClr val="0070C0"/>
                </a:solidFill>
                <a:latin typeface="Arial Black" pitchFamily="34" charset="0"/>
              </a:rPr>
              <a:t>в 2019 – 16 </a:t>
            </a:r>
          </a:p>
          <a:p>
            <a:pPr eaLnBrk="0" hangingPunct="0">
              <a:defRPr/>
            </a:pPr>
            <a:r>
              <a:rPr lang="ru-RU" sz="1400" dirty="0">
                <a:solidFill>
                  <a:srgbClr val="0070C0"/>
                </a:solidFill>
                <a:latin typeface="Arial Black" pitchFamily="34" charset="0"/>
              </a:rPr>
              <a:t>в 2020 – 16 </a:t>
            </a:r>
          </a:p>
          <a:p>
            <a:pPr eaLnBrk="0" hangingPunct="0">
              <a:defRPr/>
            </a:pPr>
            <a:r>
              <a:rPr lang="ru-RU" sz="1400" dirty="0">
                <a:solidFill>
                  <a:srgbClr val="0070C0"/>
                </a:solidFill>
                <a:latin typeface="Arial Black" pitchFamily="34" charset="0"/>
              </a:rPr>
              <a:t>в 2021 – 21 </a:t>
            </a:r>
          </a:p>
        </p:txBody>
      </p:sp>
      <p:cxnSp>
        <p:nvCxnSpPr>
          <p:cNvPr id="8" name="Прямая соединительная линия 7"/>
          <p:cNvCxnSpPr/>
          <p:nvPr/>
        </p:nvCxnSpPr>
        <p:spPr>
          <a:xfrm>
            <a:off x="5364163" y="1497013"/>
            <a:ext cx="0" cy="2847975"/>
          </a:xfrm>
          <a:prstGeom prst="line">
            <a:avLst/>
          </a:prstGeom>
        </p:spPr>
        <p:style>
          <a:lnRef idx="1">
            <a:schemeClr val="accent1"/>
          </a:lnRef>
          <a:fillRef idx="0">
            <a:schemeClr val="accent1"/>
          </a:fillRef>
          <a:effectRef idx="0">
            <a:schemeClr val="accent1"/>
          </a:effectRef>
          <a:fontRef idx="minor">
            <a:schemeClr val="tx1"/>
          </a:fontRef>
        </p:style>
      </p:cxnSp>
      <p:sp>
        <p:nvSpPr>
          <p:cNvPr id="9" name="Блок-схема: узел 8"/>
          <p:cNvSpPr/>
          <p:nvPr/>
        </p:nvSpPr>
        <p:spPr>
          <a:xfrm>
            <a:off x="5249863" y="2214563"/>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sp>
        <p:nvSpPr>
          <p:cNvPr id="10" name="Блок-схема: узел 9"/>
          <p:cNvSpPr/>
          <p:nvPr/>
        </p:nvSpPr>
        <p:spPr>
          <a:xfrm>
            <a:off x="5249863" y="3197225"/>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a:p>
        </p:txBody>
      </p:sp>
      <p:pic>
        <p:nvPicPr>
          <p:cNvPr id="75800" name="Рисунок 10" descr="https://pbs.twimg.com/media/Di3IPn4X0AAG8P0.jpg"/>
          <p:cNvPicPr>
            <a:picLocks noChangeAspect="1" noChangeArrowheads="1"/>
          </p:cNvPicPr>
          <p:nvPr/>
        </p:nvPicPr>
        <p:blipFill>
          <a:blip r:embed="rId4"/>
          <a:srcRect b="6966"/>
          <a:stretch>
            <a:fillRect/>
          </a:stretch>
        </p:blipFill>
        <p:spPr bwMode="auto">
          <a:xfrm>
            <a:off x="107950" y="4437063"/>
            <a:ext cx="2519363" cy="1876425"/>
          </a:xfrm>
          <a:prstGeom prst="rect">
            <a:avLst/>
          </a:prstGeom>
          <a:noFill/>
          <a:ln w="9525">
            <a:noFill/>
            <a:miter lim="800000"/>
            <a:headEnd/>
            <a:tailEnd/>
          </a:ln>
        </p:spPr>
      </p:pic>
      <p:pic>
        <p:nvPicPr>
          <p:cNvPr id="75801" name="Рисунок 11" descr="https://pbs.twimg.com/media/Di3IPn4X0AAG8P0.jpg"/>
          <p:cNvPicPr>
            <a:picLocks noChangeAspect="1" noChangeArrowheads="1"/>
          </p:cNvPicPr>
          <p:nvPr/>
        </p:nvPicPr>
        <p:blipFill>
          <a:blip r:embed="rId5"/>
          <a:srcRect b="7098"/>
          <a:stretch>
            <a:fillRect/>
          </a:stretch>
        </p:blipFill>
        <p:spPr bwMode="auto">
          <a:xfrm>
            <a:off x="6516688" y="4437063"/>
            <a:ext cx="2519362" cy="1876425"/>
          </a:xfrm>
          <a:prstGeom prst="rect">
            <a:avLst/>
          </a:prstGeom>
          <a:noFill/>
          <a:ln w="9525">
            <a:noFill/>
            <a:miter lim="800000"/>
            <a:headEnd/>
            <a:tailEnd/>
          </a:ln>
        </p:spPr>
      </p:pic>
      <p:pic>
        <p:nvPicPr>
          <p:cNvPr id="75802" name="Рисунок 12" descr="https://pbs.twimg.com/media/Di3IPn4X0AAG8P0.jpg"/>
          <p:cNvPicPr>
            <a:picLocks noChangeAspect="1" noChangeArrowheads="1"/>
          </p:cNvPicPr>
          <p:nvPr/>
        </p:nvPicPr>
        <p:blipFill>
          <a:blip r:embed="rId6"/>
          <a:srcRect l="-2" t="19829" r="18253"/>
          <a:stretch>
            <a:fillRect/>
          </a:stretch>
        </p:blipFill>
        <p:spPr bwMode="auto">
          <a:xfrm>
            <a:off x="2884488" y="4410075"/>
            <a:ext cx="3384550" cy="1903413"/>
          </a:xfrm>
          <a:prstGeom prst="rect">
            <a:avLst/>
          </a:prstGeom>
          <a:noFill/>
          <a:ln w="9525">
            <a:noFill/>
            <a:miter lim="800000"/>
            <a:headEnd/>
            <a:tailEnd/>
          </a:ln>
        </p:spPr>
      </p:pic>
      <p:sp>
        <p:nvSpPr>
          <p:cNvPr id="14" name="Прямоугольник 13"/>
          <p:cNvSpPr/>
          <p:nvPr/>
        </p:nvSpPr>
        <p:spPr>
          <a:xfrm>
            <a:off x="323850" y="1450975"/>
            <a:ext cx="4033838" cy="708025"/>
          </a:xfrm>
          <a:prstGeom prst="rect">
            <a:avLst/>
          </a:prstGeom>
        </p:spPr>
        <p:txBody>
          <a:bodyPr wrap="none">
            <a:spAutoFit/>
          </a:bodyPr>
          <a:lstStyle/>
          <a:p>
            <a:pPr eaLnBrk="0" hangingPunct="0">
              <a:defRPr/>
            </a:pPr>
            <a:r>
              <a:rPr lang="ru-RU" sz="2000" dirty="0">
                <a:solidFill>
                  <a:schemeClr val="tx2">
                    <a:lumMod val="75000"/>
                  </a:schemeClr>
                </a:solidFill>
                <a:latin typeface="Arial Black" pitchFamily="34" charset="0"/>
              </a:rPr>
              <a:t>Увеличение доли городов </a:t>
            </a:r>
          </a:p>
          <a:p>
            <a:pPr eaLnBrk="0" hangingPunct="0">
              <a:defRPr/>
            </a:pPr>
            <a:r>
              <a:rPr lang="ru-RU" sz="2000" dirty="0">
                <a:solidFill>
                  <a:schemeClr val="tx2">
                    <a:lumMod val="75000"/>
                  </a:schemeClr>
                </a:solidFill>
                <a:latin typeface="Arial Black" pitchFamily="34" charset="0"/>
              </a:rPr>
              <a:t>с благоприятной средой</a:t>
            </a:r>
          </a:p>
        </p:txBody>
      </p:sp>
      <p:graphicFrame>
        <p:nvGraphicFramePr>
          <p:cNvPr id="75790" name="Диаграмма 14"/>
          <p:cNvGraphicFramePr>
            <a:graphicFrameLocks/>
          </p:cNvGraphicFramePr>
          <p:nvPr/>
        </p:nvGraphicFramePr>
        <p:xfrm>
          <a:off x="200025" y="2109788"/>
          <a:ext cx="4854575" cy="2351087"/>
        </p:xfrm>
        <a:graphic>
          <a:graphicData uri="http://schemas.openxmlformats.org/presentationml/2006/ole">
            <p:oleObj spid="_x0000_s75790" r:id="rId7" imgW="4852837" imgH="2353260" progId="Excel.Char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2"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19458" name="TextBox 4"/>
          <p:cNvSpPr txBox="1">
            <a:spLocks noChangeArrowheads="1"/>
          </p:cNvSpPr>
          <p:nvPr/>
        </p:nvSpPr>
        <p:spPr bwMode="auto">
          <a:xfrm>
            <a:off x="900113" y="20638"/>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19459" name="Прямоугольник 1"/>
          <p:cNvSpPr>
            <a:spLocks noChangeArrowheads="1"/>
          </p:cNvSpPr>
          <p:nvPr/>
        </p:nvSpPr>
        <p:spPr bwMode="auto">
          <a:xfrm>
            <a:off x="5765800" y="6362700"/>
            <a:ext cx="3198813" cy="461963"/>
          </a:xfrm>
          <a:prstGeom prst="rect">
            <a:avLst/>
          </a:prstGeom>
          <a:noFill/>
          <a:ln w="9525">
            <a:noFill/>
            <a:miter lim="800000"/>
            <a:headEnd/>
            <a:tailEnd/>
          </a:ln>
        </p:spPr>
        <p:txBody>
          <a:bodyPr wrap="none">
            <a:spAutoFit/>
          </a:bodyPr>
          <a:lstStyle/>
          <a:p>
            <a:pPr lvl="1"/>
            <a:r>
              <a:rPr lang="ru-RU" altLang="ru-RU" sz="2400" b="1">
                <a:latin typeface="Arial" charset="0"/>
              </a:rPr>
              <a:t>Теплоснабжение</a:t>
            </a:r>
            <a:endParaRPr lang="ru-RU" altLang="ru-RU" sz="2400">
              <a:latin typeface="Arial" charset="0"/>
            </a:endParaRPr>
          </a:p>
        </p:txBody>
      </p:sp>
      <p:sp>
        <p:nvSpPr>
          <p:cNvPr id="4103" name="Прямоугольник 5"/>
          <p:cNvSpPr>
            <a:spLocks noChangeArrowheads="1"/>
          </p:cNvSpPr>
          <p:nvPr/>
        </p:nvSpPr>
        <p:spPr bwMode="auto">
          <a:xfrm>
            <a:off x="250825" y="2946400"/>
            <a:ext cx="8893175" cy="341630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ru-RU" dirty="0" smtClean="0">
                <a:solidFill>
                  <a:schemeClr val="accent1">
                    <a:lumMod val="75000"/>
                  </a:schemeClr>
                </a:solidFill>
              </a:rPr>
              <a:t>За период действия </a:t>
            </a:r>
            <a:r>
              <a:rPr lang="ru-RU" dirty="0">
                <a:solidFill>
                  <a:schemeClr val="accent1">
                    <a:lumMod val="75000"/>
                  </a:schemeClr>
                </a:solidFill>
              </a:rPr>
              <a:t>данной программы произведена модернизация </a:t>
            </a:r>
            <a:r>
              <a:rPr lang="ru-RU" dirty="0" smtClean="0">
                <a:solidFill>
                  <a:schemeClr val="accent1">
                    <a:lumMod val="75000"/>
                  </a:schemeClr>
                </a:solidFill>
              </a:rPr>
              <a:t>63 котельных, </a:t>
            </a:r>
            <a:r>
              <a:rPr lang="ru-RU" dirty="0">
                <a:solidFill>
                  <a:schemeClr val="accent1">
                    <a:lumMod val="75000"/>
                  </a:schemeClr>
                </a:solidFill>
              </a:rPr>
              <a:t>в том числе </a:t>
            </a:r>
            <a:r>
              <a:rPr lang="ru-RU" dirty="0" smtClean="0">
                <a:solidFill>
                  <a:schemeClr val="accent1">
                    <a:lumMod val="75000"/>
                  </a:schemeClr>
                </a:solidFill>
              </a:rPr>
              <a:t>58 </a:t>
            </a:r>
            <a:r>
              <a:rPr lang="ru-RU" dirty="0">
                <a:solidFill>
                  <a:schemeClr val="accent1">
                    <a:lumMod val="75000"/>
                  </a:schemeClr>
                </a:solidFill>
              </a:rPr>
              <a:t>за счет средств областного бюджета. </a:t>
            </a:r>
          </a:p>
          <a:p>
            <a:pPr>
              <a:defRPr/>
            </a:pPr>
            <a:r>
              <a:rPr lang="ru-RU" dirty="0" smtClean="0">
                <a:solidFill>
                  <a:schemeClr val="accent1">
                    <a:lumMod val="75000"/>
                  </a:schemeClr>
                </a:solidFill>
              </a:rPr>
              <a:t>В </a:t>
            </a:r>
            <a:r>
              <a:rPr lang="ru-RU" dirty="0">
                <a:solidFill>
                  <a:schemeClr val="accent1">
                    <a:lumMod val="75000"/>
                  </a:schemeClr>
                </a:solidFill>
              </a:rPr>
              <a:t>2018 году завершена модернизация </a:t>
            </a:r>
            <a:r>
              <a:rPr lang="ru-RU" dirty="0" smtClean="0">
                <a:solidFill>
                  <a:schemeClr val="accent1">
                    <a:lumMod val="75000"/>
                  </a:schemeClr>
                </a:solidFill>
              </a:rPr>
              <a:t>34 </a:t>
            </a:r>
            <a:r>
              <a:rPr lang="ru-RU" dirty="0">
                <a:solidFill>
                  <a:schemeClr val="accent1">
                    <a:lumMod val="75000"/>
                  </a:schemeClr>
                </a:solidFill>
              </a:rPr>
              <a:t>котельных, в том числе 2 за счет средств концессионера ООО «КИТ-Энергия» (г. Инза) и </a:t>
            </a:r>
            <a:r>
              <a:rPr lang="ru-RU" dirty="0" smtClean="0">
                <a:solidFill>
                  <a:schemeClr val="accent1">
                    <a:lumMod val="75000"/>
                  </a:schemeClr>
                </a:solidFill>
              </a:rPr>
              <a:t>32 </a:t>
            </a:r>
            <a:r>
              <a:rPr lang="ru-RU" dirty="0">
                <a:solidFill>
                  <a:schemeClr val="accent1">
                    <a:lumMod val="75000"/>
                  </a:schemeClr>
                </a:solidFill>
              </a:rPr>
              <a:t>силами ОГКП «Корпорация развития коммунального комплекса Ульяновской области».</a:t>
            </a:r>
          </a:p>
          <a:p>
            <a:pPr>
              <a:defRPr/>
            </a:pPr>
            <a:r>
              <a:rPr lang="ru-RU" b="1" i="1" dirty="0" smtClean="0">
                <a:solidFill>
                  <a:schemeClr val="accent1">
                    <a:lumMod val="75000"/>
                  </a:schemeClr>
                </a:solidFill>
              </a:rPr>
              <a:t>Таким </a:t>
            </a:r>
            <a:r>
              <a:rPr lang="ru-RU" b="1" i="1" dirty="0">
                <a:solidFill>
                  <a:schemeClr val="accent1">
                    <a:lumMod val="75000"/>
                  </a:schemeClr>
                </a:solidFill>
              </a:rPr>
              <a:t>образом, программа модернизации теплоисточников Ульяновской области на 2017-2018 годы реализована. </a:t>
            </a:r>
            <a:endParaRPr lang="ru-RU" b="1" i="1" dirty="0" smtClean="0">
              <a:solidFill>
                <a:schemeClr val="accent1">
                  <a:lumMod val="75000"/>
                </a:schemeClr>
              </a:solidFill>
            </a:endParaRPr>
          </a:p>
          <a:p>
            <a:pPr>
              <a:defRPr/>
            </a:pPr>
            <a:r>
              <a:rPr lang="ru-RU" dirty="0" smtClean="0">
                <a:solidFill>
                  <a:schemeClr val="accent1">
                    <a:lumMod val="75000"/>
                  </a:schemeClr>
                </a:solidFill>
              </a:rPr>
              <a:t>При реализации данной программы реализован комплексный подход  к модернизации – </a:t>
            </a:r>
            <a:r>
              <a:rPr lang="ru-RU" dirty="0">
                <a:solidFill>
                  <a:schemeClr val="accent1">
                    <a:lumMod val="75000"/>
                  </a:schemeClr>
                </a:solidFill>
              </a:rPr>
              <a:t> </a:t>
            </a:r>
            <a:r>
              <a:rPr lang="ru-RU" dirty="0" smtClean="0">
                <a:solidFill>
                  <a:schemeClr val="accent1">
                    <a:lumMod val="75000"/>
                  </a:schemeClr>
                </a:solidFill>
              </a:rPr>
              <a:t>модернизация теплоисточников (63 котельных), перераспределение тепловых нагрузок  между теплоисточниками (5 котельных, выведено из эксплуатации 0,8 км. тепловых сетей), замена тепловых сетей (5 км) и сокращение тепловых сетей за счет рационального размещения теплоисточников (2,86 км) </a:t>
            </a:r>
            <a:endParaRPr lang="ru-RU" dirty="0">
              <a:solidFill>
                <a:schemeClr val="accent1">
                  <a:lumMod val="75000"/>
                </a:schemeClr>
              </a:solidFill>
            </a:endParaRPr>
          </a:p>
        </p:txBody>
      </p:sp>
      <p:pic>
        <p:nvPicPr>
          <p:cNvPr id="19461" name="Picture 2" descr="http://www.business-vector.info/wp-content/uploads/2017/03/teplo.jpg"/>
          <p:cNvPicPr>
            <a:picLocks noChangeAspect="1" noChangeArrowheads="1"/>
          </p:cNvPicPr>
          <p:nvPr/>
        </p:nvPicPr>
        <p:blipFill>
          <a:blip r:embed="rId3"/>
          <a:srcRect/>
          <a:stretch>
            <a:fillRect/>
          </a:stretch>
        </p:blipFill>
        <p:spPr bwMode="auto">
          <a:xfrm>
            <a:off x="323850" y="728663"/>
            <a:ext cx="3525838" cy="2316162"/>
          </a:xfrm>
          <a:prstGeom prst="rect">
            <a:avLst/>
          </a:prstGeom>
          <a:noFill/>
          <a:ln w="9525">
            <a:noFill/>
            <a:miter lim="800000"/>
            <a:headEnd/>
            <a:tailEnd/>
          </a:ln>
        </p:spPr>
      </p:pic>
      <p:sp>
        <p:nvSpPr>
          <p:cNvPr id="2" name="Прямоугольник 1"/>
          <p:cNvSpPr/>
          <p:nvPr/>
        </p:nvSpPr>
        <p:spPr>
          <a:xfrm>
            <a:off x="4024313" y="736600"/>
            <a:ext cx="4940300" cy="2308225"/>
          </a:xfrm>
          <a:prstGeom prst="rect">
            <a:avLst/>
          </a:prstGeom>
        </p:spPr>
        <p:txBody>
          <a:bodyPr>
            <a:spAutoFit/>
          </a:bodyPr>
          <a:lstStyle/>
          <a:p>
            <a:pPr eaLnBrk="0" hangingPunct="0">
              <a:defRPr/>
            </a:pPr>
            <a:r>
              <a:rPr lang="ru-RU" b="1" i="1" dirty="0">
                <a:solidFill>
                  <a:schemeClr val="accent1">
                    <a:lumMod val="75000"/>
                  </a:schemeClr>
                </a:solidFill>
              </a:rPr>
              <a:t>В рамках Подпрограммы  Энергосбережение и повышение энергетической эффективности в Ульяновской области, в том числе на основе расширения использования природного газа в качестве моторного топлива» с  2017 года реализуется программа модернизации теплоисточников Ульяновской области на 2017-2018 годы.</a:t>
            </a:r>
            <a:endParaRPr lang="ru-RU" dirty="0">
              <a:solidFill>
                <a:schemeClr val="accent1">
                  <a:lumMod val="75000"/>
                </a:schemeClr>
              </a:solidFill>
            </a:endParaRPr>
          </a:p>
        </p:txBody>
      </p:sp>
    </p:spTree>
  </p:cSld>
  <p:clrMapOvr>
    <a:masterClrMapping/>
  </p:clrMapOvr>
  <p:transition spd="slow" advTm="14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3"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20487" name="TextBox 4"/>
          <p:cNvSpPr txBox="1">
            <a:spLocks noChangeArrowheads="1"/>
          </p:cNvSpPr>
          <p:nvPr/>
        </p:nvSpPr>
        <p:spPr bwMode="auto">
          <a:xfrm>
            <a:off x="900113" y="20638"/>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20488" name="Прямоугольник 1"/>
          <p:cNvSpPr>
            <a:spLocks noChangeArrowheads="1"/>
          </p:cNvSpPr>
          <p:nvPr/>
        </p:nvSpPr>
        <p:spPr bwMode="auto">
          <a:xfrm>
            <a:off x="5765800" y="6362700"/>
            <a:ext cx="3198813" cy="461963"/>
          </a:xfrm>
          <a:prstGeom prst="rect">
            <a:avLst/>
          </a:prstGeom>
          <a:noFill/>
          <a:ln w="9525">
            <a:noFill/>
            <a:miter lim="800000"/>
            <a:headEnd/>
            <a:tailEnd/>
          </a:ln>
        </p:spPr>
        <p:txBody>
          <a:bodyPr wrap="none">
            <a:spAutoFit/>
          </a:bodyPr>
          <a:lstStyle/>
          <a:p>
            <a:pPr lvl="1"/>
            <a:r>
              <a:rPr lang="ru-RU" altLang="ru-RU" sz="2400" b="1">
                <a:latin typeface="Arial" charset="0"/>
              </a:rPr>
              <a:t>Теплоснабжение</a:t>
            </a:r>
            <a:endParaRPr lang="ru-RU" altLang="ru-RU" sz="2400">
              <a:latin typeface="Arial" charset="0"/>
            </a:endParaRPr>
          </a:p>
        </p:txBody>
      </p:sp>
      <p:sp>
        <p:nvSpPr>
          <p:cNvPr id="20489" name="Прямоугольник 2"/>
          <p:cNvSpPr>
            <a:spLocks noChangeArrowheads="1"/>
          </p:cNvSpPr>
          <p:nvPr/>
        </p:nvSpPr>
        <p:spPr bwMode="auto">
          <a:xfrm>
            <a:off x="482600" y="785813"/>
            <a:ext cx="8296275" cy="368300"/>
          </a:xfrm>
          <a:prstGeom prst="rect">
            <a:avLst/>
          </a:prstGeom>
          <a:noFill/>
          <a:ln w="9525">
            <a:noFill/>
            <a:miter lim="800000"/>
            <a:headEnd/>
            <a:tailEnd/>
          </a:ln>
        </p:spPr>
        <p:txBody>
          <a:bodyPr>
            <a:spAutoFit/>
          </a:bodyPr>
          <a:lstStyle/>
          <a:p>
            <a:pPr algn="just"/>
            <a:r>
              <a:rPr lang="ru-RU" altLang="ru-RU">
                <a:solidFill>
                  <a:schemeClr val="tx2"/>
                </a:solidFill>
                <a:latin typeface="Arial" charset="0"/>
              </a:rPr>
              <a:t>Динамика развития систем теплоснабжения Ульяновской области</a:t>
            </a:r>
          </a:p>
        </p:txBody>
      </p:sp>
      <p:graphicFrame>
        <p:nvGraphicFramePr>
          <p:cNvPr id="20485" name="Диаграмма 4"/>
          <p:cNvGraphicFramePr>
            <a:graphicFrameLocks/>
          </p:cNvGraphicFramePr>
          <p:nvPr/>
        </p:nvGraphicFramePr>
        <p:xfrm>
          <a:off x="381000" y="1346200"/>
          <a:ext cx="8451850" cy="3876675"/>
        </p:xfrm>
        <a:graphic>
          <a:graphicData uri="http://schemas.openxmlformats.org/presentationml/2006/ole">
            <p:oleObj spid="_x0000_s20485" r:id="rId4" imgW="8455885" imgH="3877392" progId="Excel.Chart.8">
              <p:embed/>
            </p:oleObj>
          </a:graphicData>
        </a:graphic>
      </p:graphicFrame>
      <p:sp>
        <p:nvSpPr>
          <p:cNvPr id="20490" name="Прямоугольник 10"/>
          <p:cNvSpPr>
            <a:spLocks noChangeArrowheads="1"/>
          </p:cNvSpPr>
          <p:nvPr/>
        </p:nvSpPr>
        <p:spPr bwMode="auto">
          <a:xfrm>
            <a:off x="4343400" y="2178050"/>
            <a:ext cx="576263" cy="307975"/>
          </a:xfrm>
          <a:prstGeom prst="rect">
            <a:avLst/>
          </a:prstGeom>
          <a:noFill/>
          <a:ln w="9525">
            <a:noFill/>
            <a:miter lim="800000"/>
            <a:headEnd/>
            <a:tailEnd/>
          </a:ln>
        </p:spPr>
        <p:txBody>
          <a:bodyPr>
            <a:spAutoFit/>
          </a:bodyPr>
          <a:lstStyle/>
          <a:p>
            <a:pPr algn="just"/>
            <a:r>
              <a:rPr lang="ru-RU" altLang="ru-RU" sz="1400">
                <a:solidFill>
                  <a:schemeClr val="tx2"/>
                </a:solidFill>
                <a:latin typeface="Arial" charset="0"/>
              </a:rPr>
              <a:t>961</a:t>
            </a:r>
          </a:p>
        </p:txBody>
      </p:sp>
      <p:sp>
        <p:nvSpPr>
          <p:cNvPr id="20491" name="Прямоугольник 11"/>
          <p:cNvSpPr>
            <a:spLocks noChangeArrowheads="1"/>
          </p:cNvSpPr>
          <p:nvPr/>
        </p:nvSpPr>
        <p:spPr bwMode="auto">
          <a:xfrm>
            <a:off x="3367088" y="1397000"/>
            <a:ext cx="739775" cy="307975"/>
          </a:xfrm>
          <a:prstGeom prst="rect">
            <a:avLst/>
          </a:prstGeom>
          <a:noFill/>
          <a:ln w="9525">
            <a:noFill/>
            <a:miter lim="800000"/>
            <a:headEnd/>
            <a:tailEnd/>
          </a:ln>
        </p:spPr>
        <p:txBody>
          <a:bodyPr>
            <a:spAutoFit/>
          </a:bodyPr>
          <a:lstStyle/>
          <a:p>
            <a:pPr algn="just"/>
            <a:r>
              <a:rPr lang="ru-RU" altLang="ru-RU" sz="1400">
                <a:solidFill>
                  <a:schemeClr val="tx2"/>
                </a:solidFill>
                <a:latin typeface="Arial" charset="0"/>
              </a:rPr>
              <a:t>1331,9</a:t>
            </a:r>
          </a:p>
        </p:txBody>
      </p:sp>
      <p:sp>
        <p:nvSpPr>
          <p:cNvPr id="20492" name="Прямоугольник 12"/>
          <p:cNvSpPr>
            <a:spLocks noChangeArrowheads="1"/>
          </p:cNvSpPr>
          <p:nvPr/>
        </p:nvSpPr>
        <p:spPr bwMode="auto">
          <a:xfrm>
            <a:off x="2987675" y="2149475"/>
            <a:ext cx="576263" cy="307975"/>
          </a:xfrm>
          <a:prstGeom prst="rect">
            <a:avLst/>
          </a:prstGeom>
          <a:noFill/>
          <a:ln w="9525">
            <a:noFill/>
            <a:miter lim="800000"/>
            <a:headEnd/>
            <a:tailEnd/>
          </a:ln>
        </p:spPr>
        <p:txBody>
          <a:bodyPr>
            <a:spAutoFit/>
          </a:bodyPr>
          <a:lstStyle/>
          <a:p>
            <a:pPr algn="just"/>
            <a:r>
              <a:rPr lang="ru-RU" altLang="ru-RU" sz="1400">
                <a:solidFill>
                  <a:schemeClr val="tx2"/>
                </a:solidFill>
                <a:latin typeface="Arial" charset="0"/>
              </a:rPr>
              <a:t>970</a:t>
            </a:r>
          </a:p>
        </p:txBody>
      </p:sp>
      <p:sp>
        <p:nvSpPr>
          <p:cNvPr id="20493" name="Прямоугольник 13"/>
          <p:cNvSpPr>
            <a:spLocks noChangeArrowheads="1"/>
          </p:cNvSpPr>
          <p:nvPr/>
        </p:nvSpPr>
        <p:spPr bwMode="auto">
          <a:xfrm>
            <a:off x="1476375" y="2133600"/>
            <a:ext cx="574675" cy="306388"/>
          </a:xfrm>
          <a:prstGeom prst="rect">
            <a:avLst/>
          </a:prstGeom>
          <a:noFill/>
          <a:ln w="9525">
            <a:noFill/>
            <a:miter lim="800000"/>
            <a:headEnd/>
            <a:tailEnd/>
          </a:ln>
        </p:spPr>
        <p:txBody>
          <a:bodyPr>
            <a:spAutoFit/>
          </a:bodyPr>
          <a:lstStyle/>
          <a:p>
            <a:pPr algn="just"/>
            <a:r>
              <a:rPr lang="ru-RU" altLang="ru-RU" sz="1400">
                <a:solidFill>
                  <a:schemeClr val="tx2"/>
                </a:solidFill>
                <a:latin typeface="Arial" charset="0"/>
              </a:rPr>
              <a:t>963</a:t>
            </a:r>
          </a:p>
        </p:txBody>
      </p:sp>
      <p:sp>
        <p:nvSpPr>
          <p:cNvPr id="20494" name="Прямоугольник 14"/>
          <p:cNvSpPr>
            <a:spLocks noChangeArrowheads="1"/>
          </p:cNvSpPr>
          <p:nvPr/>
        </p:nvSpPr>
        <p:spPr bwMode="auto">
          <a:xfrm>
            <a:off x="4787900" y="1414463"/>
            <a:ext cx="739775" cy="307975"/>
          </a:xfrm>
          <a:prstGeom prst="rect">
            <a:avLst/>
          </a:prstGeom>
          <a:noFill/>
          <a:ln w="9525">
            <a:noFill/>
            <a:miter lim="800000"/>
            <a:headEnd/>
            <a:tailEnd/>
          </a:ln>
        </p:spPr>
        <p:txBody>
          <a:bodyPr>
            <a:spAutoFit/>
          </a:bodyPr>
          <a:lstStyle/>
          <a:p>
            <a:pPr algn="just"/>
            <a:r>
              <a:rPr lang="ru-RU" altLang="ru-RU" sz="1400">
                <a:solidFill>
                  <a:schemeClr val="tx2"/>
                </a:solidFill>
                <a:latin typeface="Arial" charset="0"/>
              </a:rPr>
              <a:t>1330,2</a:t>
            </a:r>
          </a:p>
        </p:txBody>
      </p:sp>
      <p:sp>
        <p:nvSpPr>
          <p:cNvPr id="20495" name="Прямоугольник 15"/>
          <p:cNvSpPr>
            <a:spLocks noChangeArrowheads="1"/>
          </p:cNvSpPr>
          <p:nvPr/>
        </p:nvSpPr>
        <p:spPr bwMode="auto">
          <a:xfrm>
            <a:off x="1979613" y="1412875"/>
            <a:ext cx="739775" cy="307975"/>
          </a:xfrm>
          <a:prstGeom prst="rect">
            <a:avLst/>
          </a:prstGeom>
          <a:noFill/>
          <a:ln w="9525">
            <a:noFill/>
            <a:miter lim="800000"/>
            <a:headEnd/>
            <a:tailEnd/>
          </a:ln>
        </p:spPr>
        <p:txBody>
          <a:bodyPr>
            <a:spAutoFit/>
          </a:bodyPr>
          <a:lstStyle/>
          <a:p>
            <a:pPr algn="just"/>
            <a:r>
              <a:rPr lang="ru-RU" altLang="ru-RU" sz="1400">
                <a:solidFill>
                  <a:schemeClr val="tx2"/>
                </a:solidFill>
                <a:latin typeface="Arial" charset="0"/>
              </a:rPr>
              <a:t>1320,8</a:t>
            </a:r>
          </a:p>
        </p:txBody>
      </p:sp>
    </p:spTree>
  </p:cSld>
  <p:clrMapOvr>
    <a:masterClrMapping/>
  </p:clrMapOvr>
  <p:transition spd="slow" advTm="14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3"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21512" name="TextBox 4"/>
          <p:cNvSpPr txBox="1">
            <a:spLocks noChangeArrowheads="1"/>
          </p:cNvSpPr>
          <p:nvPr/>
        </p:nvSpPr>
        <p:spPr bwMode="auto">
          <a:xfrm>
            <a:off x="900113" y="20638"/>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21513" name="Прямоугольник 1"/>
          <p:cNvSpPr>
            <a:spLocks noChangeArrowheads="1"/>
          </p:cNvSpPr>
          <p:nvPr/>
        </p:nvSpPr>
        <p:spPr bwMode="auto">
          <a:xfrm>
            <a:off x="5765800" y="6362700"/>
            <a:ext cx="3198813" cy="461963"/>
          </a:xfrm>
          <a:prstGeom prst="rect">
            <a:avLst/>
          </a:prstGeom>
          <a:noFill/>
          <a:ln w="9525">
            <a:noFill/>
            <a:miter lim="800000"/>
            <a:headEnd/>
            <a:tailEnd/>
          </a:ln>
        </p:spPr>
        <p:txBody>
          <a:bodyPr wrap="none">
            <a:spAutoFit/>
          </a:bodyPr>
          <a:lstStyle/>
          <a:p>
            <a:pPr lvl="1"/>
            <a:r>
              <a:rPr lang="ru-RU" altLang="ru-RU" sz="2400" b="1">
                <a:latin typeface="Arial" charset="0"/>
              </a:rPr>
              <a:t>Теплоснабжение</a:t>
            </a:r>
            <a:endParaRPr lang="ru-RU" altLang="ru-RU" sz="2400">
              <a:latin typeface="Arial" charset="0"/>
            </a:endParaRPr>
          </a:p>
        </p:txBody>
      </p:sp>
      <p:graphicFrame>
        <p:nvGraphicFramePr>
          <p:cNvPr id="21508" name="Диаграмма 9"/>
          <p:cNvGraphicFramePr>
            <a:graphicFrameLocks/>
          </p:cNvGraphicFramePr>
          <p:nvPr/>
        </p:nvGraphicFramePr>
        <p:xfrm>
          <a:off x="200025" y="1346200"/>
          <a:ext cx="8743950" cy="4165600"/>
        </p:xfrm>
        <a:graphic>
          <a:graphicData uri="http://schemas.openxmlformats.org/presentationml/2006/ole">
            <p:oleObj spid="_x0000_s21508" r:id="rId4" imgW="8742422" imgH="4163929" progId="Excel.Chart.8">
              <p:embed/>
            </p:oleObj>
          </a:graphicData>
        </a:graphic>
      </p:graphicFrame>
      <p:sp>
        <p:nvSpPr>
          <p:cNvPr id="21514" name="TextBox 7"/>
          <p:cNvSpPr txBox="1">
            <a:spLocks noChangeArrowheads="1"/>
          </p:cNvSpPr>
          <p:nvPr/>
        </p:nvSpPr>
        <p:spPr bwMode="auto">
          <a:xfrm>
            <a:off x="431800" y="728663"/>
            <a:ext cx="8532813" cy="923925"/>
          </a:xfrm>
          <a:prstGeom prst="rect">
            <a:avLst/>
          </a:prstGeom>
          <a:noFill/>
          <a:ln w="9525">
            <a:noFill/>
            <a:miter lim="800000"/>
            <a:headEnd/>
            <a:tailEnd/>
          </a:ln>
        </p:spPr>
        <p:txBody>
          <a:bodyPr>
            <a:spAutoFit/>
          </a:bodyPr>
          <a:lstStyle/>
          <a:p>
            <a:pPr algn="ctr" eaLnBrk="0" hangingPunct="0"/>
            <a:r>
              <a:rPr lang="ru-RU" b="1">
                <a:solidFill>
                  <a:srgbClr val="FF0000"/>
                </a:solidFill>
              </a:rPr>
              <a:t>Экономический эффект от модернизации теплоисточников </a:t>
            </a:r>
          </a:p>
          <a:p>
            <a:pPr algn="ctr" eaLnBrk="0" hangingPunct="0"/>
            <a:r>
              <a:rPr lang="ru-RU" b="1">
                <a:solidFill>
                  <a:srgbClr val="FF0000"/>
                </a:solidFill>
              </a:rPr>
              <a:t>«Корпорация развития коммунального комплекса Ульяновской области»</a:t>
            </a:r>
          </a:p>
          <a:p>
            <a:pPr algn="ctr" eaLnBrk="0" hangingPunct="0"/>
            <a:endParaRPr lang="ru-RU">
              <a:solidFill>
                <a:srgbClr val="FF0000"/>
              </a:solidFill>
            </a:endParaRPr>
          </a:p>
        </p:txBody>
      </p:sp>
      <p:graphicFrame>
        <p:nvGraphicFramePr>
          <p:cNvPr id="21510" name="Диаграмма 10"/>
          <p:cNvGraphicFramePr>
            <a:graphicFrameLocks/>
          </p:cNvGraphicFramePr>
          <p:nvPr/>
        </p:nvGraphicFramePr>
        <p:xfrm>
          <a:off x="352425" y="1498600"/>
          <a:ext cx="8743950" cy="4165600"/>
        </p:xfrm>
        <a:graphic>
          <a:graphicData uri="http://schemas.openxmlformats.org/presentationml/2006/ole">
            <p:oleObj spid="_x0000_s21510" r:id="rId5" imgW="8742422" imgH="4163929" progId="Excel.Chart.8">
              <p:embed/>
            </p:oleObj>
          </a:graphicData>
        </a:graphic>
      </p:graphicFrame>
    </p:spTree>
  </p:cSld>
  <p:clrMapOvr>
    <a:masterClrMapping/>
  </p:clrMapOvr>
  <p:transition spd="slow" advTm="14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ChangeAspect="1"/>
          </p:cNvPicPr>
          <p:nvPr/>
        </p:nvPicPr>
        <p:blipFill>
          <a:blip r:embed="rId3" cstate="print">
            <a:extLst>
              <a:ext uri="{28A0092B-C50C-407E-A947-70E740481C1C}"/>
            </a:extLst>
          </a:blip>
          <a:srcRect/>
          <a:stretch>
            <a:fillRect/>
          </a:stretch>
        </p:blipFill>
        <p:spPr bwMode="auto">
          <a:xfrm>
            <a:off x="107504" y="116632"/>
            <a:ext cx="648072" cy="611909"/>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ext uri="{91240B29-F687-4F45-9708-019B960494DF}"/>
          </a:extLst>
        </p:spPr>
      </p:pic>
      <p:sp>
        <p:nvSpPr>
          <p:cNvPr id="22535" name="TextBox 4"/>
          <p:cNvSpPr txBox="1">
            <a:spLocks noChangeArrowheads="1"/>
          </p:cNvSpPr>
          <p:nvPr/>
        </p:nvSpPr>
        <p:spPr bwMode="auto">
          <a:xfrm>
            <a:off x="900113" y="20638"/>
            <a:ext cx="8064500" cy="369887"/>
          </a:xfrm>
          <a:prstGeom prst="rect">
            <a:avLst/>
          </a:prstGeom>
          <a:noFill/>
          <a:ln w="9525">
            <a:noFill/>
            <a:miter lim="800000"/>
            <a:headEnd/>
            <a:tailEnd/>
          </a:ln>
        </p:spPr>
        <p:txBody>
          <a:bodyPr>
            <a:spAutoFit/>
          </a:bodyPr>
          <a:lstStyle/>
          <a:p>
            <a:pPr algn="ctr"/>
            <a:r>
              <a:rPr lang="ru-RU" altLang="ru-RU">
                <a:solidFill>
                  <a:schemeClr val="bg1"/>
                </a:solidFill>
                <a:latin typeface="Arial" charset="0"/>
              </a:rPr>
              <a:t>Министерство энергетики, ЖКК и городской среды Ульяновской области</a:t>
            </a:r>
          </a:p>
        </p:txBody>
      </p:sp>
      <p:sp>
        <p:nvSpPr>
          <p:cNvPr id="22536" name="Прямоугольник 1"/>
          <p:cNvSpPr>
            <a:spLocks noChangeArrowheads="1"/>
          </p:cNvSpPr>
          <p:nvPr/>
        </p:nvSpPr>
        <p:spPr bwMode="auto">
          <a:xfrm>
            <a:off x="5765800" y="6362700"/>
            <a:ext cx="3198813" cy="461963"/>
          </a:xfrm>
          <a:prstGeom prst="rect">
            <a:avLst/>
          </a:prstGeom>
          <a:noFill/>
          <a:ln w="9525">
            <a:noFill/>
            <a:miter lim="800000"/>
            <a:headEnd/>
            <a:tailEnd/>
          </a:ln>
        </p:spPr>
        <p:txBody>
          <a:bodyPr wrap="none">
            <a:spAutoFit/>
          </a:bodyPr>
          <a:lstStyle/>
          <a:p>
            <a:pPr lvl="1"/>
            <a:r>
              <a:rPr lang="ru-RU" altLang="ru-RU" sz="2400" b="1">
                <a:latin typeface="Arial" charset="0"/>
              </a:rPr>
              <a:t>Теплоснабжение</a:t>
            </a:r>
            <a:endParaRPr lang="ru-RU" altLang="ru-RU" sz="2400">
              <a:latin typeface="Arial" charset="0"/>
            </a:endParaRPr>
          </a:p>
        </p:txBody>
      </p:sp>
      <p:sp>
        <p:nvSpPr>
          <p:cNvPr id="22537" name="TextBox 8"/>
          <p:cNvSpPr txBox="1">
            <a:spLocks noChangeArrowheads="1"/>
          </p:cNvSpPr>
          <p:nvPr/>
        </p:nvSpPr>
        <p:spPr bwMode="auto">
          <a:xfrm>
            <a:off x="431800" y="728663"/>
            <a:ext cx="8532813" cy="923925"/>
          </a:xfrm>
          <a:prstGeom prst="rect">
            <a:avLst/>
          </a:prstGeom>
          <a:noFill/>
          <a:ln w="9525">
            <a:noFill/>
            <a:miter lim="800000"/>
            <a:headEnd/>
            <a:tailEnd/>
          </a:ln>
        </p:spPr>
        <p:txBody>
          <a:bodyPr>
            <a:spAutoFit/>
          </a:bodyPr>
          <a:lstStyle/>
          <a:p>
            <a:pPr algn="ctr" eaLnBrk="0" hangingPunct="0"/>
            <a:r>
              <a:rPr lang="ru-RU" b="1">
                <a:solidFill>
                  <a:srgbClr val="FF0000"/>
                </a:solidFill>
              </a:rPr>
              <a:t>Экономический эффект от модернизации теплоисточников </a:t>
            </a:r>
          </a:p>
          <a:p>
            <a:pPr algn="ctr" eaLnBrk="0" hangingPunct="0"/>
            <a:r>
              <a:rPr lang="ru-RU" b="1">
                <a:solidFill>
                  <a:srgbClr val="FF0000"/>
                </a:solidFill>
              </a:rPr>
              <a:t>«Корпорация развития коммунального комплекса Ульяновской области»</a:t>
            </a:r>
          </a:p>
          <a:p>
            <a:pPr algn="ctr" eaLnBrk="0" hangingPunct="0"/>
            <a:endParaRPr lang="ru-RU">
              <a:solidFill>
                <a:srgbClr val="FF0000"/>
              </a:solidFill>
            </a:endParaRPr>
          </a:p>
        </p:txBody>
      </p:sp>
      <p:graphicFrame>
        <p:nvGraphicFramePr>
          <p:cNvPr id="22533" name="Диаграмма 9"/>
          <p:cNvGraphicFramePr>
            <a:graphicFrameLocks/>
          </p:cNvGraphicFramePr>
          <p:nvPr/>
        </p:nvGraphicFramePr>
        <p:xfrm>
          <a:off x="200025" y="1346200"/>
          <a:ext cx="8743950" cy="4165600"/>
        </p:xfrm>
        <a:graphic>
          <a:graphicData uri="http://schemas.openxmlformats.org/presentationml/2006/ole">
            <p:oleObj spid="_x0000_s22533" r:id="rId4" imgW="8742422" imgH="4163929" progId="Excel.Chart.8">
              <p:embed/>
            </p:oleObj>
          </a:graphicData>
        </a:graphic>
      </p:graphicFrame>
    </p:spTree>
  </p:cSld>
  <p:clrMapOvr>
    <a:masterClrMapping/>
  </p:clrMapOvr>
  <p:transition spd="slow" advTm="14000">
    <p:fade/>
  </p:transition>
  <p:timing>
    <p:tnLst>
      <p:par>
        <p:cTn id="1" dur="indefinite" restart="never" nodeType="tmRoot"/>
      </p:par>
    </p:tnLst>
  </p:timing>
</p:sld>
</file>

<file path=ppt/theme/theme1.xml><?xml version="1.0" encoding="utf-8"?>
<a:theme xmlns:a="http://schemas.openxmlformats.org/drawingml/2006/main" name="Шаблон">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Template>
  <TotalTime>9929</TotalTime>
  <Words>4170</Words>
  <Application>Microsoft Office PowerPoint</Application>
  <PresentationFormat>Экран (4:3)</PresentationFormat>
  <Paragraphs>530</Paragraphs>
  <Slides>58</Slides>
  <Notes>3</Notes>
  <HiddenSlides>0</HiddenSlides>
  <MMClips>0</MMClips>
  <ScaleCrop>false</ScaleCrop>
  <HeadingPairs>
    <vt:vector size="8" baseType="variant">
      <vt:variant>
        <vt:lpstr>Использованные шрифты</vt:lpstr>
      </vt:variant>
      <vt:variant>
        <vt:i4>8</vt:i4>
      </vt:variant>
      <vt:variant>
        <vt:lpstr>Шаблон оформления</vt:lpstr>
      </vt:variant>
      <vt:variant>
        <vt:i4>1</vt:i4>
      </vt:variant>
      <vt:variant>
        <vt:lpstr>Внедренные серверы OLE</vt:lpstr>
      </vt:variant>
      <vt:variant>
        <vt:i4>1</vt:i4>
      </vt:variant>
      <vt:variant>
        <vt:lpstr>Заголовки слайдов</vt:lpstr>
      </vt:variant>
      <vt:variant>
        <vt:i4>58</vt:i4>
      </vt:variant>
    </vt:vector>
  </HeadingPairs>
  <TitlesOfParts>
    <vt:vector size="68" baseType="lpstr">
      <vt:lpstr>Calibri</vt:lpstr>
      <vt:lpstr>Arial</vt:lpstr>
      <vt:lpstr>Times New Roman</vt:lpstr>
      <vt:lpstr>Wingdings</vt:lpstr>
      <vt:lpstr>Georgia</vt:lpstr>
      <vt:lpstr>Trebuchet MS</vt:lpstr>
      <vt:lpstr>Tahoma</vt:lpstr>
      <vt:lpstr>Arial Black</vt:lpstr>
      <vt:lpstr>Шаблон</vt:lpstr>
      <vt:lpstr>Диаграмма Microsoft Excel</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Объём реализации газа по Ульяновской области</vt:lpstr>
      <vt:lpstr>Слайд 15</vt:lpstr>
      <vt:lpstr>Слайд 16</vt:lpstr>
      <vt:lpstr>Слайд 17</vt:lpstr>
      <vt:lpstr>Слайд 18</vt:lpstr>
      <vt:lpstr>Слайд 19</vt:lpstr>
      <vt:lpstr>Слайд 20</vt:lpstr>
      <vt:lpstr>Слайд 21</vt:lpstr>
      <vt:lpstr>Проблемы питьевого и хозяйственно-бытового водоснабжения населения Ульяновской области</vt:lpstr>
      <vt:lpstr>Первоочередные задачи</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535</cp:revision>
  <cp:lastPrinted>2019-03-21T06:16:29Z</cp:lastPrinted>
  <dcterms:created xsi:type="dcterms:W3CDTF">2015-11-21T07:52:04Z</dcterms:created>
  <dcterms:modified xsi:type="dcterms:W3CDTF">2019-03-22T10:40:50Z</dcterms:modified>
</cp:coreProperties>
</file>