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354" r:id="rId3"/>
    <p:sldId id="355" r:id="rId4"/>
    <p:sldId id="349" r:id="rId5"/>
    <p:sldId id="360" r:id="rId6"/>
    <p:sldId id="362" r:id="rId7"/>
    <p:sldId id="357" r:id="rId8"/>
    <p:sldId id="373" r:id="rId9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16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83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399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842105263157795E-2"/>
          <c:y val="9.7131210974047019E-2"/>
          <c:w val="0.84105263157894761"/>
          <c:h val="0.74875893073732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0066"/>
            </a:solidFill>
          </c:spPr>
          <c:invertIfNegative val="0"/>
          <c:dLbls>
            <c:dLbl>
              <c:idx val="3"/>
              <c:layout>
                <c:manualLayout>
                  <c:x val="2.8782156694593668E-3"/>
                  <c:y val="0"/>
                </c:manualLayout>
              </c:layout>
              <c:tx>
                <c:rich>
                  <a:bodyPr/>
                  <a:lstStyle/>
                  <a:p>
                    <a:fld id="{82BDDAB2-D9D8-4B8B-B0C3-7A23BAE3DB87}" type="VALUE">
                      <a:rPr lang="en-US" smtClean="0"/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9A7E-4D80-825D-ED5C750C3A8A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6E0CC252-61E5-4CD6-B732-3D4C525E8A0E}" type="VALUE">
                      <a:rPr lang="en-US" smtClean="0"/>
                      <a:pPr/>
                      <a:t>[ЗНАЧЕНИЕ]</a:t>
                    </a:fld>
                    <a:r>
                      <a:rPr lang="en-US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6F5A-44DA-8CBD-8C0A660AA4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39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29.2</c:v>
                </c:pt>
                <c:pt idx="1">
                  <c:v>90.7</c:v>
                </c:pt>
                <c:pt idx="2">
                  <c:v>28.6</c:v>
                </c:pt>
                <c:pt idx="3">
                  <c:v>43.2</c:v>
                </c:pt>
                <c:pt idx="4">
                  <c:v>46.3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7E-4D80-825D-ED5C750C3A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118336"/>
        <c:axId val="116015488"/>
      </c:barChart>
      <c:catAx>
        <c:axId val="105118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839"/>
            </a:pPr>
            <a:endParaRPr lang="ru-RU"/>
          </a:p>
        </c:txPr>
        <c:crossAx val="116015488"/>
        <c:crosses val="autoZero"/>
        <c:auto val="1"/>
        <c:lblAlgn val="ctr"/>
        <c:lblOffset val="100"/>
        <c:noMultiLvlLbl val="0"/>
      </c:catAx>
      <c:valAx>
        <c:axId val="116015488"/>
        <c:scaling>
          <c:orientation val="minMax"/>
          <c:max val="100"/>
        </c:scaling>
        <c:delete val="1"/>
        <c:axPos val="l"/>
        <c:numFmt formatCode="0" sourceLinked="0"/>
        <c:majorTickMark val="out"/>
        <c:minorTickMark val="none"/>
        <c:tickLblPos val="nextTo"/>
        <c:crossAx val="105118336"/>
        <c:crosses val="autoZero"/>
        <c:crossBetween val="between"/>
        <c:majorUnit val="50"/>
      </c:valAx>
      <c:spPr>
        <a:noFill/>
        <a:ln w="2538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26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97318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9" y="6"/>
            <a:ext cx="2945659" cy="496410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52" y="6"/>
            <a:ext cx="2945659" cy="496410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119C6C4-063D-4FAC-9D02-E2BC95AB0AB3}" type="datetimeFigureOut">
              <a:rPr lang="ru-RU"/>
              <a:pPr>
                <a:defRPr/>
              </a:pPr>
              <a:t>10.03.2022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1363"/>
            <a:ext cx="49657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5" rIns="91432" bIns="45715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10"/>
            <a:ext cx="5438140" cy="4467701"/>
          </a:xfrm>
          <a:prstGeom prst="rect">
            <a:avLst/>
          </a:prstGeom>
        </p:spPr>
        <p:txBody>
          <a:bodyPr vert="horz" lIns="91432" tIns="45715" rIns="91432" bIns="45715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9" y="9430098"/>
            <a:ext cx="2945659" cy="496410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52" y="9430098"/>
            <a:ext cx="2945659" cy="496410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91AA84E-2DAE-4801-98D2-D0C1312CA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50107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33D3D-1FEC-48C2-8A6B-DF3C2AE31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009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9A201-83AC-41D1-9399-7AFA724008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7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CAC90-7840-4876-BF65-80FB977171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584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DBE0A-1594-4CDE-93B7-CE9499BD8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330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D3272-C53E-4A9A-8B29-2C3734BB1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21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4C41F-C025-44E5-8371-A57241731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611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090AA-D393-4BCE-9559-11E9EB3F1C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267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33E25-6A97-4617-9B37-C498DA4BA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81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2D6F7-9923-495A-8ADE-636B375797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705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50FA9-DF6E-40CC-ABF9-8C2253FD77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209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EB06E-97F1-4D24-AB1E-336A52453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084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96C64D-DB29-4881-B96D-A9F4DF227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Количество контрольных и экспертно-аналитических мероприятий, проведённых Счётной палатой Ульяновской области в 2017-202</a:t>
            </a:r>
            <a:r>
              <a:rPr lang="en-US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1</a:t>
            </a: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гг.</a:t>
            </a:r>
            <a:endParaRPr lang="ru-RU" sz="2400" dirty="0"/>
          </a:p>
        </p:txBody>
      </p:sp>
      <p:graphicFrame>
        <p:nvGraphicFramePr>
          <p:cNvPr id="3075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1271191"/>
              </p:ext>
            </p:extLst>
          </p:nvPr>
        </p:nvGraphicFramePr>
        <p:xfrm>
          <a:off x="468313" y="981075"/>
          <a:ext cx="8274050" cy="544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3" name="Worksheet" r:id="rId3" imgW="11782304" imgH="9420259" progId="Excel.Sheet.8">
                  <p:embed/>
                </p:oleObj>
              </mc:Choice>
              <mc:Fallback>
                <p:oleObj name="Worksheet" r:id="rId3" imgW="11782304" imgH="9420259" progId="Excel.Sheet.8">
                  <p:embed/>
                  <p:pic>
                    <p:nvPicPr>
                      <p:cNvPr id="3075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981075"/>
                        <a:ext cx="8274050" cy="544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10404" y="195263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подготовленных Счётной палатой </a:t>
            </a:r>
            <a:b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экспертных заключений на нормативные правовые акты</a:t>
            </a:r>
            <a:b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2017 – 2021 гг.</a:t>
            </a:r>
          </a:p>
        </p:txBody>
      </p:sp>
      <p:graphicFrame>
        <p:nvGraphicFramePr>
          <p:cNvPr id="4099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3348207"/>
              </p:ext>
            </p:extLst>
          </p:nvPr>
        </p:nvGraphicFramePr>
        <p:xfrm>
          <a:off x="395288" y="1338263"/>
          <a:ext cx="8272462" cy="5094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86" name="Worksheet" r:id="rId3" imgW="11687194" imgH="8467793" progId="Excel.Sheet.8">
                  <p:embed/>
                </p:oleObj>
              </mc:Choice>
              <mc:Fallback>
                <p:oleObj name="Worksheet" r:id="rId3" imgW="11687194" imgH="8467793" progId="Excel.Sheet.8">
                  <p:embed/>
                  <p:pic>
                    <p:nvPicPr>
                      <p:cNvPr id="4099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338263"/>
                        <a:ext cx="8272462" cy="5094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01156" y="6309320"/>
            <a:ext cx="792088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>
                <a:latin typeface="PT Astra Serif" panose="020A0603040505020204" pitchFamily="18" charset="-52"/>
                <a:ea typeface="PT Astra Serif" panose="020A0603040505020204" pitchFamily="18" charset="-52"/>
              </a:rPr>
              <a:t>В 54 </a:t>
            </a:r>
            <a:r>
              <a:rPr lang="ru-RU" b="1" dirty="0">
                <a:latin typeface="PT Astra Serif" panose="020A0603040505020204" pitchFamily="18" charset="-52"/>
                <a:ea typeface="PT Astra Serif" panose="020A0603040505020204" pitchFamily="18" charset="-52"/>
              </a:rPr>
              <a:t>проекта НПА внесены изменения, предложенные Счётной палатой</a:t>
            </a:r>
          </a:p>
        </p:txBody>
      </p:sp>
    </p:spTree>
    <p:extLst>
      <p:ext uri="{BB962C8B-B14F-4D97-AF65-F5344CB8AC3E}">
        <p14:creationId xmlns:p14="http://schemas.microsoft.com/office/powerpoint/2010/main" val="650847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9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7589495"/>
              </p:ext>
            </p:extLst>
          </p:nvPr>
        </p:nvGraphicFramePr>
        <p:xfrm>
          <a:off x="0" y="1412776"/>
          <a:ext cx="8892479" cy="5328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09" name="Worksheet" r:id="rId3" imgW="11792090" imgH="8077132" progId="Excel.Sheet.8">
                  <p:embed/>
                </p:oleObj>
              </mc:Choice>
              <mc:Fallback>
                <p:oleObj name="Worksheet" r:id="rId3" imgW="11792090" imgH="8077132" progId="Excel.Sheet.8">
                  <p:embed/>
                  <p:pic>
                    <p:nvPicPr>
                      <p:cNvPr id="4099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12776"/>
                        <a:ext cx="8892479" cy="53285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94DB442-3A83-4F14-BC23-7F869C6C5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объектов, </a:t>
            </a:r>
            <a:b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проверенных Счётной палатой при проведении контрольных мероприятий </a:t>
            </a:r>
            <a:b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2017 - 2021 годах</a:t>
            </a:r>
          </a:p>
        </p:txBody>
      </p:sp>
    </p:spTree>
    <p:extLst>
      <p:ext uri="{BB962C8B-B14F-4D97-AF65-F5344CB8AC3E}">
        <p14:creationId xmlns:p14="http://schemas.microsoft.com/office/powerpoint/2010/main" val="2003666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74DC109-8033-4E9E-94BA-89C3423B0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715" y="90488"/>
            <a:ext cx="9144000" cy="1466304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нарушений и фактов неэффективного использования средств, выявленное Счётной палатой Ульяновской области</a:t>
            </a:r>
            <a:b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2017 - 2021 гг.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195" name="Диаграмма 4">
            <a:extLst>
              <a:ext uri="{FF2B5EF4-FFF2-40B4-BE49-F238E27FC236}">
                <a16:creationId xmlns:a16="http://schemas.microsoft.com/office/drawing/2014/main" id="{809BA325-7A93-4656-935B-C3A9AD50FFFF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-14288" y="1660525"/>
          <a:ext cx="9131301" cy="486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6" name="Worksheet" r:id="rId3" imgW="11792090" imgH="6562861" progId="Excel.Sheet.8">
                  <p:embed/>
                </p:oleObj>
              </mc:Choice>
              <mc:Fallback>
                <p:oleObj name="Worksheet" r:id="rId3" imgW="11792090" imgH="6562861" progId="Excel.Sheet.8">
                  <p:embed/>
                  <p:pic>
                    <p:nvPicPr>
                      <p:cNvPr id="8195" name="Диаграмма 4">
                        <a:extLst>
                          <a:ext uri="{FF2B5EF4-FFF2-40B4-BE49-F238E27FC236}">
                            <a16:creationId xmlns:a16="http://schemas.microsoft.com/office/drawing/2014/main" id="{809BA325-7A93-4656-935B-C3A9AD50FFFF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4288" y="1660525"/>
                        <a:ext cx="9131301" cy="4865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4872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38E660FA-0FD5-43CC-8C15-34769643C7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CCF6FA8-230E-4178-A657-9927EF402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6863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2E068889-07CF-4939-A5DF-26B8725653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977" y="116632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+mj-lt"/>
              </a:rPr>
              <a:t>Сумма финансовых нарушений, </a:t>
            </a:r>
            <a:endParaRPr lang="en-US" sz="2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+mj-lt"/>
              </a:rPr>
              <a:t>выявленных Счётной палатой Ульяновской области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+mj-lt"/>
              </a:rPr>
              <a:t>за 2017 –2021 гг., млн. руб.</a:t>
            </a:r>
          </a:p>
        </p:txBody>
      </p:sp>
      <p:graphicFrame>
        <p:nvGraphicFramePr>
          <p:cNvPr id="7" name="Диаграмма 8">
            <a:extLst>
              <a:ext uri="{FF2B5EF4-FFF2-40B4-BE49-F238E27FC236}">
                <a16:creationId xmlns:a16="http://schemas.microsoft.com/office/drawing/2014/main" id="{6FA48AD5-72B4-4028-ADCA-08CA3D9508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8070304"/>
              </p:ext>
            </p:extLst>
          </p:nvPr>
        </p:nvGraphicFramePr>
        <p:xfrm>
          <a:off x="395536" y="1297912"/>
          <a:ext cx="8496943" cy="5227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61" name="Worksheet" r:id="rId3" imgW="11782304" imgH="7962934" progId="Excel.Sheet.8">
                  <p:embed/>
                </p:oleObj>
              </mc:Choice>
              <mc:Fallback>
                <p:oleObj name="Worksheet" r:id="rId3" imgW="11782304" imgH="7962934" progId="Excel.Sheet.8">
                  <p:embed/>
                  <p:pic>
                    <p:nvPicPr>
                      <p:cNvPr id="7" name="Диаграмма 8">
                        <a:extLst>
                          <a:ext uri="{FF2B5EF4-FFF2-40B4-BE49-F238E27FC236}">
                            <a16:creationId xmlns:a16="http://schemas.microsoft.com/office/drawing/2014/main" id="{6FA48AD5-72B4-4028-ADCA-08CA3D950872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297912"/>
                        <a:ext cx="8496943" cy="52274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7987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7D453D7-1ED3-46F9-B43A-81B56AF345F3}"/>
              </a:ext>
            </a:extLst>
          </p:cNvPr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Структура нарушений, выявленных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Счётной палатой Ульяновской области в 2021 году, млн рублей</a:t>
            </a:r>
          </a:p>
        </p:txBody>
      </p:sp>
      <p:graphicFrame>
        <p:nvGraphicFramePr>
          <p:cNvPr id="10243" name="Диаграмма 4">
            <a:extLst>
              <a:ext uri="{FF2B5EF4-FFF2-40B4-BE49-F238E27FC236}">
                <a16:creationId xmlns:a16="http://schemas.microsoft.com/office/drawing/2014/main" id="{D8049513-21CE-4EBD-94C1-3C796F6C49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598532"/>
              </p:ext>
            </p:extLst>
          </p:nvPr>
        </p:nvGraphicFramePr>
        <p:xfrm>
          <a:off x="-30163" y="1085850"/>
          <a:ext cx="9123363" cy="4792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73" name="Chart" r:id="rId3" imgW="9201188" imgH="4829073" progId="Excel.Chart.8">
                  <p:embed/>
                </p:oleObj>
              </mc:Choice>
              <mc:Fallback>
                <p:oleObj name="Chart" r:id="rId3" imgW="9201188" imgH="4829073" progId="Excel.Chart.8">
                  <p:embed/>
                  <p:pic>
                    <p:nvPicPr>
                      <p:cNvPr id="10243" name="Диаграмма 4">
                        <a:extLst>
                          <a:ext uri="{FF2B5EF4-FFF2-40B4-BE49-F238E27FC236}">
                            <a16:creationId xmlns:a16="http://schemas.microsoft.com/office/drawing/2014/main" id="{D8049513-21CE-4EBD-94C1-3C796F6C492F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0163" y="1085850"/>
                        <a:ext cx="9123363" cy="4792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868DB87-0A71-46B3-A296-098E0F8D5137}"/>
              </a:ext>
            </a:extLst>
          </p:cNvPr>
          <p:cNvSpPr txBox="1"/>
          <p:nvPr/>
        </p:nvSpPr>
        <p:spPr>
          <a:xfrm>
            <a:off x="0" y="5929313"/>
            <a:ext cx="91440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Общая сумма выявленных нарушений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606,4 млн. рублей</a:t>
            </a:r>
          </a:p>
        </p:txBody>
      </p:sp>
    </p:spTree>
    <p:extLst>
      <p:ext uri="{BB962C8B-B14F-4D97-AF65-F5344CB8AC3E}">
        <p14:creationId xmlns:p14="http://schemas.microsoft.com/office/powerpoint/2010/main" val="4204094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0" y="42966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негосударственных организаций и индивидуальных предпринимателей, возместивших в 2017 - 2021 годах ущерб, нанесённый бюджету, государственным и муниципальным </a:t>
            </a:r>
            <a:b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учреждениям и предприятиям</a:t>
            </a:r>
          </a:p>
        </p:txBody>
      </p:sp>
      <p:graphicFrame>
        <p:nvGraphicFramePr>
          <p:cNvPr id="10243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9809772"/>
              </p:ext>
            </p:extLst>
          </p:nvPr>
        </p:nvGraphicFramePr>
        <p:xfrm>
          <a:off x="899592" y="1772816"/>
          <a:ext cx="7560840" cy="4896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57" name="Worksheet" r:id="rId3" imgW="11782304" imgH="10258527" progId="Excel.Sheet.8">
                  <p:embed/>
                </p:oleObj>
              </mc:Choice>
              <mc:Fallback>
                <p:oleObj name="Worksheet" r:id="rId3" imgW="11782304" imgH="10258527" progId="Excel.Sheet.8">
                  <p:embed/>
                  <p:pic>
                    <p:nvPicPr>
                      <p:cNvPr id="10243" name="Содержимое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772816"/>
                        <a:ext cx="7560840" cy="4896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1246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Возмещено в бюджет и устранено нарушений по итогам контрольных мероприятий Счётной палаты в 2017-2021 гг., млн.руб.</a:t>
            </a: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3631434"/>
              </p:ext>
            </p:extLst>
          </p:nvPr>
        </p:nvGraphicFramePr>
        <p:xfrm>
          <a:off x="138112" y="1484784"/>
          <a:ext cx="8898384" cy="4968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1BCDD28-FF4E-426D-9B24-5E2B50E460B1}"/>
              </a:ext>
            </a:extLst>
          </p:cNvPr>
          <p:cNvSpPr txBox="1"/>
          <p:nvPr/>
        </p:nvSpPr>
        <p:spPr>
          <a:xfrm>
            <a:off x="107505" y="6329206"/>
            <a:ext cx="8614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* без учета 63,2 миллиона рублей, поступивших в областной бюджет от продажи акций АО «Агрокомбинат Ульяновский» </a:t>
            </a:r>
          </a:p>
        </p:txBody>
      </p:sp>
    </p:spTree>
    <p:extLst>
      <p:ext uri="{BB962C8B-B14F-4D97-AF65-F5344CB8AC3E}">
        <p14:creationId xmlns:p14="http://schemas.microsoft.com/office/powerpoint/2010/main" val="11924334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6252</TotalTime>
  <Words>151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PT Astra Serif</vt:lpstr>
      <vt:lpstr>Times New Roman</vt:lpstr>
      <vt:lpstr>Тема Office</vt:lpstr>
      <vt:lpstr>Worksheet</vt:lpstr>
      <vt:lpstr>Chart</vt:lpstr>
      <vt:lpstr>Количество контрольных и экспертно-аналитических мероприятий, проведённых Счётной палатой Ульяновской области в 2017-2021 гг.</vt:lpstr>
      <vt:lpstr>Количество подготовленных Счётной палатой  экспертных заключений на нормативные правовые акты в 2017 – 2021 гг.</vt:lpstr>
      <vt:lpstr>Количество объектов,  проверенных Счётной палатой при проведении контрольных мероприятий  в 2017 - 2021 годах</vt:lpstr>
      <vt:lpstr>Количество нарушений и фактов неэффективного использования средств, выявленное Счётной палатой Ульяновской области в 2017 - 2021 гг.</vt:lpstr>
      <vt:lpstr>Презентация PowerPoint</vt:lpstr>
      <vt:lpstr>Презентация PowerPoint</vt:lpstr>
      <vt:lpstr>Количество негосударственных организаций и индивидуальных предпринимателей, возместивших в 2017 - 2021 годах ущерб, нанесённый бюджету, государственным и муниципальным  учреждениям и предприятиям</vt:lpstr>
      <vt:lpstr>Возмещено в бюджет и устранено нарушений по итогам контрольных мероприятий Счётной палаты в 2017-2021 гг., млн.руб.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счетная палата</dc:creator>
  <cp:lastModifiedBy>Moskvichev</cp:lastModifiedBy>
  <cp:revision>329</cp:revision>
  <cp:lastPrinted>2022-03-10T10:19:35Z</cp:lastPrinted>
  <dcterms:created xsi:type="dcterms:W3CDTF">2015-01-29T10:27:39Z</dcterms:created>
  <dcterms:modified xsi:type="dcterms:W3CDTF">2022-03-10T10:28:04Z</dcterms:modified>
</cp:coreProperties>
</file>