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gif" ContentType="image/gif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9" r:id="rId2"/>
    <p:sldId id="256" r:id="rId3"/>
    <p:sldId id="261" r:id="rId4"/>
    <p:sldId id="260" r:id="rId5"/>
    <p:sldId id="262" r:id="rId6"/>
    <p:sldId id="297" r:id="rId7"/>
    <p:sldId id="298" r:id="rId8"/>
    <p:sldId id="264" r:id="rId9"/>
    <p:sldId id="263" r:id="rId10"/>
    <p:sldId id="304" r:id="rId11"/>
    <p:sldId id="305" r:id="rId12"/>
    <p:sldId id="307" r:id="rId13"/>
    <p:sldId id="330" r:id="rId14"/>
    <p:sldId id="309" r:id="rId15"/>
    <p:sldId id="308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288" r:id="rId37"/>
    <p:sldId id="299" r:id="rId38"/>
    <p:sldId id="300" r:id="rId39"/>
    <p:sldId id="289" r:id="rId40"/>
    <p:sldId id="290" r:id="rId41"/>
  </p:sldIdLst>
  <p:sldSz cx="6858000" cy="9144000" type="screen4x3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4AC9C"/>
    <a:srgbClr val="F099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8830" autoAdjust="0"/>
    <p:restoredTop sz="94660"/>
  </p:normalViewPr>
  <p:slideViewPr>
    <p:cSldViewPr>
      <p:cViewPr>
        <p:scale>
          <a:sx n="100" d="100"/>
          <a:sy n="100" d="100"/>
        </p:scale>
        <p:origin x="-2844" y="119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Социальный блок</c:v>
                </c:pt>
                <c:pt idx="1">
                  <c:v>Национальная экономика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57545220.000000007</c:v>
                </c:pt>
                <c:pt idx="1">
                  <c:v>16727123</c:v>
                </c:pt>
                <c:pt idx="2">
                  <c:v>15590942.800000004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1916766681636151"/>
          <c:y val="0.14869042328630186"/>
          <c:w val="0.46592788594694617"/>
          <c:h val="0.70261915342739834"/>
        </c:manualLayout>
      </c:layout>
      <c:txPr>
        <a:bodyPr/>
        <a:lstStyle/>
        <a:p>
          <a:pPr>
            <a:defRPr sz="14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858E-4"/>
          <c:w val="1"/>
          <c:h val="0.641026836030905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581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955.45949999999948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1.8559581659876533E-3"/>
                  <c:y val="0.3423807076991471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1741.0810999999999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55E-3"/>
                  <c:y val="0.3335622430841037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1653.2429</c:v>
                </c:pt>
              </c:numCache>
            </c:numRef>
          </c:val>
        </c:ser>
        <c:gapWidth val="240"/>
        <c:overlap val="-54"/>
        <c:axId val="186707968"/>
        <c:axId val="186709504"/>
      </c:barChart>
      <c:catAx>
        <c:axId val="1867079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6709504"/>
        <c:crossesAt val="0"/>
        <c:auto val="1"/>
        <c:lblAlgn val="ctr"/>
        <c:lblOffset val="150"/>
        <c:tickLblSkip val="3"/>
        <c:tickMarkSkip val="1"/>
      </c:catAx>
      <c:valAx>
        <c:axId val="186709504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67079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612902980338552E-2"/>
          <c:y val="0.6554806410398869"/>
          <c:w val="0.75555646024109968"/>
          <c:h val="0.16089151469942509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72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7.2733878987225921E-3"/>
                  <c:y val="0.2458075645915885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896.09079999999994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7132639791938056E-3"/>
                  <c:y val="0.28359117505462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994.80689999999947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3.3953568423468216E-3"/>
                  <c:y val="0.29436929847300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988.49880000000053</c:v>
                </c:pt>
              </c:numCache>
            </c:numRef>
          </c:val>
        </c:ser>
        <c:gapWidth val="240"/>
        <c:overlap val="-54"/>
        <c:axId val="186755712"/>
        <c:axId val="186773888"/>
      </c:barChart>
      <c:catAx>
        <c:axId val="1867557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6773888"/>
        <c:crossesAt val="0"/>
        <c:auto val="1"/>
        <c:lblAlgn val="ctr"/>
        <c:lblOffset val="150"/>
        <c:tickLblSkip val="3"/>
        <c:tickMarkSkip val="1"/>
      </c:catAx>
      <c:valAx>
        <c:axId val="186773888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67557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344"/>
          <c:w val="0.75555646024109968"/>
          <c:h val="0.16089151469942523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6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7.2733878987225843E-3"/>
                  <c:y val="0.2360092705748748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>
                      <a:solidFill>
                        <a:schemeClr val="bg1"/>
                      </a:solidFill>
                      <a:latin typeface="PT Astra Serif" pitchFamily="18" charset="-52"/>
                      <a:ea typeface="PT Astra Serif" pitchFamily="18" charset="-52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1984.4865000000011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1.8559581659876555E-3"/>
                  <c:y val="0.3423807076991476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2897.2835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55E-3"/>
                  <c:y val="0.3335622430841040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2895.3946999999998</c:v>
                </c:pt>
              </c:numCache>
            </c:numRef>
          </c:val>
        </c:ser>
        <c:gapWidth val="240"/>
        <c:overlap val="-54"/>
        <c:axId val="187843328"/>
        <c:axId val="187844864"/>
      </c:barChart>
      <c:catAx>
        <c:axId val="1878433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7844864"/>
        <c:crossesAt val="0"/>
        <c:auto val="1"/>
        <c:lblAlgn val="ctr"/>
        <c:lblOffset val="150"/>
        <c:tickLblSkip val="3"/>
        <c:tickMarkSkip val="1"/>
      </c:catAx>
      <c:valAx>
        <c:axId val="187844864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78433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144"/>
          <c:w val="0.75555646024109968"/>
          <c:h val="0.1608915146994252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88E-4"/>
          <c:w val="1"/>
          <c:h val="0.641026836030905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703032996333740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431.92319999999825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6879935714905404E-3"/>
                  <c:y val="0.2806514553938466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408.12909999999999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9.918989214288338E-4"/>
                  <c:y val="0.2894699200088878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404.37790000000001</c:v>
                </c:pt>
              </c:numCache>
            </c:numRef>
          </c:val>
        </c:ser>
        <c:gapWidth val="240"/>
        <c:overlap val="-54"/>
        <c:axId val="187065472"/>
        <c:axId val="187067008"/>
      </c:barChart>
      <c:catAx>
        <c:axId val="1870654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7067008"/>
        <c:crossesAt val="0"/>
        <c:auto val="1"/>
        <c:lblAlgn val="ctr"/>
        <c:lblOffset val="150"/>
        <c:tickLblSkip val="3"/>
        <c:tickMarkSkip val="1"/>
      </c:catAx>
      <c:valAx>
        <c:axId val="187067008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70654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8692991494096396E-2"/>
          <c:y val="0.64666217642484436"/>
          <c:w val="0.75797247794385381"/>
          <c:h val="0.15207338073547477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61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483439149387E-3"/>
                  <c:y val="0.333992210742017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2632.5547999999999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7132639791937917E-3"/>
                  <c:y val="0.2835911750546245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2319.1201999999998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3.3953568423468216E-3"/>
                  <c:y val="0.29436929847300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2305</c:v>
                </c:pt>
              </c:numCache>
            </c:numRef>
          </c:val>
        </c:ser>
        <c:gapWidth val="240"/>
        <c:overlap val="-54"/>
        <c:axId val="188406784"/>
        <c:axId val="188420864"/>
      </c:barChart>
      <c:catAx>
        <c:axId val="1884067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8420864"/>
        <c:crossesAt val="0"/>
        <c:auto val="1"/>
        <c:lblAlgn val="ctr"/>
        <c:lblOffset val="150"/>
        <c:tickLblSkip val="3"/>
        <c:tickMarkSkip val="1"/>
      </c:catAx>
      <c:valAx>
        <c:axId val="188420864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84067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166"/>
          <c:w val="0.75555646024109968"/>
          <c:h val="0.16089151469942523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-2.4412912108926956E-3"/>
                  <c:y val="0.2360092705748749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485.29509999999908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7132639791937952E-3"/>
                  <c:y val="0.2835911750546246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644.73840000000052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3.3953568423468216E-3"/>
                  <c:y val="0.29436929847300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641.01739999999938</c:v>
                </c:pt>
              </c:numCache>
            </c:numRef>
          </c:val>
        </c:ser>
        <c:gapWidth val="240"/>
        <c:overlap val="-54"/>
        <c:axId val="187348864"/>
        <c:axId val="187350400"/>
      </c:barChart>
      <c:catAx>
        <c:axId val="1873488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7350400"/>
        <c:crossesAt val="0"/>
        <c:auto val="1"/>
        <c:lblAlgn val="ctr"/>
        <c:lblOffset val="150"/>
        <c:tickLblSkip val="3"/>
        <c:tickMarkSkip val="1"/>
      </c:catAx>
      <c:valAx>
        <c:axId val="187350400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7348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211"/>
          <c:w val="0.75555646024109968"/>
          <c:h val="0.16089151469942523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5064E-4"/>
          <c:w val="1"/>
          <c:h val="0.64102683603090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628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77.599300000000014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4.2719758687390875E-3"/>
                  <c:y val="0.2718329907788031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105.5856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81E-3"/>
                  <c:y val="0.26301452616375981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105.5856</c:v>
                </c:pt>
              </c:numCache>
            </c:numRef>
          </c:val>
        </c:ser>
        <c:gapWidth val="240"/>
        <c:overlap val="-54"/>
        <c:axId val="189139584"/>
        <c:axId val="189153664"/>
      </c:barChart>
      <c:catAx>
        <c:axId val="18913958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9153664"/>
        <c:crossesAt val="0"/>
        <c:auto val="1"/>
        <c:lblAlgn val="ctr"/>
        <c:lblOffset val="150"/>
        <c:tickLblSkip val="3"/>
        <c:tickMarkSkip val="1"/>
      </c:catAx>
      <c:valAx>
        <c:axId val="189153664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91395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612902980338552E-2"/>
          <c:y val="0.65548064103988768"/>
          <c:w val="0.75555646024109968"/>
          <c:h val="0.16089151469942509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13E-4"/>
          <c:w val="1"/>
          <c:h val="0.641026836030905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598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7678.7053000000005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1.8559581659876542E-3"/>
                  <c:y val="0.3423807076991474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10315.14000000001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55E-3"/>
                  <c:y val="0.333562243084103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10135.211400000018</c:v>
                </c:pt>
              </c:numCache>
            </c:numRef>
          </c:val>
        </c:ser>
        <c:gapWidth val="240"/>
        <c:overlap val="-54"/>
        <c:axId val="189363712"/>
        <c:axId val="189365248"/>
      </c:barChart>
      <c:catAx>
        <c:axId val="1893637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9365248"/>
        <c:crossesAt val="0"/>
        <c:auto val="1"/>
        <c:lblAlgn val="ctr"/>
        <c:lblOffset val="150"/>
        <c:tickLblSkip val="3"/>
        <c:tickMarkSkip val="1"/>
      </c:catAx>
      <c:valAx>
        <c:axId val="189365248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93637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612902980338552E-2"/>
          <c:y val="0.65548064103988712"/>
          <c:w val="0.75555646024109968"/>
          <c:h val="0.16089151469942509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61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-2.4412912108926943E-3"/>
                  <c:y val="0.2360092705748749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4274.7224000000024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7132639791937917E-3"/>
                  <c:y val="0.2835911750546245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5039.9103999999998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3.3953568423468216E-3"/>
                  <c:y val="0.29436929847300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4959.8638000000001</c:v>
                </c:pt>
              </c:numCache>
            </c:numRef>
          </c:val>
        </c:ser>
        <c:gapWidth val="240"/>
        <c:overlap val="-54"/>
        <c:axId val="189728256"/>
        <c:axId val="189729792"/>
      </c:barChart>
      <c:catAx>
        <c:axId val="1897282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9729792"/>
        <c:crossesAt val="0"/>
        <c:auto val="1"/>
        <c:lblAlgn val="ctr"/>
        <c:lblOffset val="150"/>
        <c:tickLblSkip val="3"/>
        <c:tickMarkSkip val="1"/>
      </c:catAx>
      <c:valAx>
        <c:axId val="189729792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97282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166"/>
          <c:w val="0.75555646024109968"/>
          <c:h val="0.16089151469942523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88E-4"/>
          <c:w val="1"/>
          <c:h val="0.641026836030905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607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209.2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1.8559581659876542E-3"/>
                  <c:y val="0.3423807076991474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242.8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7007E-3"/>
                  <c:y val="0.3335622430841035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242.8</c:v>
                </c:pt>
              </c:numCache>
            </c:numRef>
          </c:val>
        </c:ser>
        <c:gapWidth val="240"/>
        <c:overlap val="-54"/>
        <c:axId val="190085376"/>
        <c:axId val="190107648"/>
      </c:barChart>
      <c:catAx>
        <c:axId val="1900853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90107648"/>
        <c:crossesAt val="0"/>
        <c:auto val="1"/>
        <c:lblAlgn val="ctr"/>
        <c:lblOffset val="150"/>
        <c:tickLblSkip val="3"/>
        <c:tickMarkSkip val="1"/>
      </c:catAx>
      <c:valAx>
        <c:axId val="190107648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900853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612902980338552E-2"/>
          <c:y val="0.65548064103988668"/>
          <c:w val="0.75555646024109968"/>
          <c:h val="0.16089151469942534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dLbls>
            <c:dLbl>
              <c:idx val="13"/>
              <c:layout>
                <c:manualLayout>
                  <c:x val="-1.981677441582647E-3"/>
                  <c:y val="-2.0296108038618645E-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23679,6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Лист1!$A$1:$A$14</c:f>
              <c:strCache>
                <c:ptCount val="14"/>
                <c:pt idx="0">
                  <c:v>Национальная оборона</c:v>
                </c:pt>
                <c:pt idx="1">
                  <c:v>Средства массовой информации</c:v>
                </c:pt>
                <c:pt idx="2">
                  <c:v>Охрана окружающей среды</c:v>
                </c:pt>
                <c:pt idx="3">
                  <c:v>Национальная безопасность и 
правоохранительная деятельность</c:v>
                </c:pt>
                <c:pt idx="4">
                  <c:v>Обслуживание гос.долга</c:v>
                </c:pt>
                <c:pt idx="5">
                  <c:v>Физическая культура и спорт</c:v>
                </c:pt>
                <c:pt idx="6">
                  <c:v>Культура, кинемография</c:v>
                </c:pt>
                <c:pt idx="7">
                  <c:v>Общегосударственные вопросы</c:v>
                </c:pt>
                <c:pt idx="8">
                  <c:v>Межбюджетные трансферты 
муниципальным образованиям</c:v>
                </c:pt>
                <c:pt idx="9">
                  <c:v>Жилищно-коммунальное хозяйство</c:v>
                </c:pt>
                <c:pt idx="10">
                  <c:v>Здравоохранение</c:v>
                </c:pt>
                <c:pt idx="11">
                  <c:v>Национальная экономика</c:v>
                </c:pt>
                <c:pt idx="12">
                  <c:v>Образование</c:v>
                </c:pt>
                <c:pt idx="13">
                  <c:v>Социальная политика</c:v>
                </c:pt>
              </c:strCache>
            </c:strRef>
          </c:cat>
          <c:val>
            <c:numRef>
              <c:f>Лист1!$B$1:$B$14</c:f>
              <c:numCache>
                <c:formatCode>General</c:formatCode>
                <c:ptCount val="14"/>
                <c:pt idx="0">
                  <c:v>21.7</c:v>
                </c:pt>
                <c:pt idx="1">
                  <c:v>251.6</c:v>
                </c:pt>
                <c:pt idx="2">
                  <c:v>901.2</c:v>
                </c:pt>
                <c:pt idx="3">
                  <c:v>944.1</c:v>
                </c:pt>
                <c:pt idx="4">
                  <c:v>1707.1</c:v>
                </c:pt>
                <c:pt idx="5">
                  <c:v>2253.4</c:v>
                </c:pt>
                <c:pt idx="6">
                  <c:v>2545.1999999999998</c:v>
                </c:pt>
                <c:pt idx="7">
                  <c:v>3825.7</c:v>
                </c:pt>
                <c:pt idx="8">
                  <c:v>3901.1</c:v>
                </c:pt>
                <c:pt idx="9">
                  <c:v>4038.5</c:v>
                </c:pt>
                <c:pt idx="10">
                  <c:v>11309.7</c:v>
                </c:pt>
                <c:pt idx="11">
                  <c:v>16727.099999999955</c:v>
                </c:pt>
                <c:pt idx="12">
                  <c:v>17757.3</c:v>
                </c:pt>
                <c:pt idx="13">
                  <c:v>23679.599999999955</c:v>
                </c:pt>
              </c:numCache>
            </c:numRef>
          </c:val>
        </c:ser>
        <c:axId val="75810688"/>
        <c:axId val="75812224"/>
      </c:barChart>
      <c:catAx>
        <c:axId val="75810688"/>
        <c:scaling>
          <c:orientation val="minMax"/>
        </c:scaling>
        <c:axPos val="l"/>
        <c:tickLblPos val="nextTo"/>
        <c:crossAx val="75812224"/>
        <c:crosses val="autoZero"/>
        <c:auto val="1"/>
        <c:lblAlgn val="ctr"/>
        <c:lblOffset val="100"/>
      </c:catAx>
      <c:valAx>
        <c:axId val="75812224"/>
        <c:scaling>
          <c:orientation val="minMax"/>
        </c:scaling>
        <c:axPos val="b"/>
        <c:majorGridlines/>
        <c:numFmt formatCode="General" sourceLinked="1"/>
        <c:tickLblPos val="nextTo"/>
        <c:crossAx val="75810688"/>
        <c:crosses val="autoZero"/>
        <c:crossBetween val="between"/>
      </c:valAx>
    </c:plotArea>
    <c:plotVisOnly val="1"/>
  </c:chart>
  <c:txPr>
    <a:bodyPr/>
    <a:lstStyle/>
    <a:p>
      <a:pPr>
        <a:defRPr>
          <a:latin typeface="PT Astra Serif" pitchFamily="18" charset="-52"/>
          <a:ea typeface="PT Astra Serif" pitchFamily="18" charset="-52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4.4933896233751984E-2"/>
          <c:w val="1"/>
          <c:h val="0.64102683603090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-2.4160177027514559E-3"/>
                  <c:y val="0.270303299633374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>
                      <a:solidFill>
                        <a:schemeClr val="bg1"/>
                      </a:solidFill>
                      <a:latin typeface="PT Astra Serif" pitchFamily="18" charset="-52"/>
                      <a:ea typeface="PT Astra Serif" pitchFamily="18" charset="-52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#\ ##0.0\ _₽_-;\-* #\ ##0.0\ _₽_-;_-* "-"??\ _₽_-;_-@_-</c:formatCode>
                <c:ptCount val="1"/>
                <c:pt idx="0">
                  <c:v>4666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6879935714905404E-3"/>
                  <c:y val="0.2806514553938465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#\ ##0.0\ _₽_-;\-* #\ ##0.0\ _₽_-;_-* "-"??\ _₽_-;_-@_-</c:formatCode>
                <c:ptCount val="1"/>
                <c:pt idx="0">
                  <c:v>5648.1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9.9189892142883336E-4"/>
                  <c:y val="0.2894699200088878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#\ ##0.0\ _₽_-;\-* #\ ##0.0\ _₽_-;_-* "-"??\ _₽_-;_-@_-</c:formatCode>
                <c:ptCount val="1"/>
                <c:pt idx="0">
                  <c:v>5606.3</c:v>
                </c:pt>
              </c:numCache>
            </c:numRef>
          </c:val>
        </c:ser>
        <c:gapWidth val="240"/>
        <c:overlap val="-54"/>
        <c:axId val="190482304"/>
        <c:axId val="190483840"/>
      </c:barChart>
      <c:catAx>
        <c:axId val="1904823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90483840"/>
        <c:crossesAt val="0"/>
        <c:auto val="1"/>
        <c:lblAlgn val="ctr"/>
        <c:lblOffset val="150"/>
        <c:tickLblSkip val="3"/>
        <c:tickMarkSkip val="1"/>
      </c:catAx>
      <c:valAx>
        <c:axId val="190483840"/>
        <c:scaling>
          <c:orientation val="minMax"/>
          <c:min val="0"/>
        </c:scaling>
        <c:delete val="1"/>
        <c:axPos val="l"/>
        <c:numFmt formatCode="_-* #\ ##0.0\ _₽_-;\-* #\ ##0.0\ _₽_-;_-* &quot;-&quot;??\ _₽_-;_-@_-" sourceLinked="1"/>
        <c:majorTickMark val="none"/>
        <c:tickLblPos val="none"/>
        <c:crossAx val="1904823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0956088593572E-2"/>
          <c:y val="0.72602821908676862"/>
          <c:w val="0.75555646024109968"/>
          <c:h val="0.16089151469942506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858E-4"/>
          <c:w val="1"/>
          <c:h val="0.64102683603090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085740473280746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605.68780000000004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6879935714905404E-3"/>
                  <c:y val="0.2806514553938465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770.92359999999996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9.9189892142883336E-4"/>
                  <c:y val="0.2894699200088878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767.43599999999947</c:v>
                </c:pt>
              </c:numCache>
            </c:numRef>
          </c:val>
        </c:ser>
        <c:gapWidth val="240"/>
        <c:overlap val="-54"/>
        <c:axId val="190738816"/>
        <c:axId val="190740352"/>
      </c:barChart>
      <c:catAx>
        <c:axId val="1907388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90740352"/>
        <c:crossesAt val="0"/>
        <c:auto val="1"/>
        <c:lblAlgn val="ctr"/>
        <c:lblOffset val="150"/>
        <c:tickLblSkip val="3"/>
        <c:tickMarkSkip val="1"/>
      </c:catAx>
      <c:valAx>
        <c:axId val="190740352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907388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8692991494096355E-2"/>
          <c:y val="0.64666217642484425"/>
          <c:w val="0.75797247794385358"/>
          <c:h val="0.15207338073547474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7.2733878987225834E-3"/>
                  <c:y val="0.2458075645915885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431.45370000000003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7132639791937952E-3"/>
                  <c:y val="0.2835911750546246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742.96519999999782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3.3953568423468216E-3"/>
                  <c:y val="0.29436929847300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739.7115</c:v>
                </c:pt>
              </c:numCache>
            </c:numRef>
          </c:val>
        </c:ser>
        <c:gapWidth val="240"/>
        <c:overlap val="-54"/>
        <c:axId val="191027456"/>
        <c:axId val="191045632"/>
      </c:barChart>
      <c:catAx>
        <c:axId val="1910274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91045632"/>
        <c:crossesAt val="0"/>
        <c:auto val="1"/>
        <c:lblAlgn val="ctr"/>
        <c:lblOffset val="150"/>
        <c:tickLblSkip val="3"/>
        <c:tickMarkSkip val="1"/>
      </c:catAx>
      <c:valAx>
        <c:axId val="191045632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910274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211"/>
          <c:w val="0.75555646024109968"/>
          <c:h val="0.16089151469942523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89E-4"/>
          <c:w val="1"/>
          <c:h val="0.6410268360309061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615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628.07629999999949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4.2719758687390875E-3"/>
                  <c:y val="0.1131006277080326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900"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149.4442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7068E-3"/>
                  <c:y val="0.11310062770803252"/>
                </c:manualLayout>
              </c:layout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900"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149.364</c:v>
                </c:pt>
              </c:numCache>
            </c:numRef>
          </c:val>
        </c:ser>
        <c:gapWidth val="240"/>
        <c:overlap val="-54"/>
        <c:axId val="191319040"/>
        <c:axId val="191341312"/>
      </c:barChart>
      <c:catAx>
        <c:axId val="1913190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91341312"/>
        <c:crossesAt val="0"/>
        <c:auto val="1"/>
        <c:lblAlgn val="ctr"/>
        <c:lblOffset val="150"/>
        <c:tickLblSkip val="3"/>
        <c:tickMarkSkip val="1"/>
      </c:catAx>
      <c:valAx>
        <c:axId val="191341312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913190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612902980338552E-2"/>
          <c:y val="0.65548064103988735"/>
          <c:w val="0.75555646024109968"/>
          <c:h val="0.16089151469942509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PT Astra Serif" pitchFamily="18" charset="-52"/>
                <a:ea typeface="PT Astra Serif" pitchFamily="18" charset="-52"/>
                <a:cs typeface="Arial" pitchFamily="34" charset="0"/>
              </a:defRPr>
            </a:pP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150,9</a:t>
            </a:r>
            <a:r>
              <a:rPr lang="ru-RU" sz="1200" baseline="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  <a:r>
              <a:rPr lang="ru-RU" sz="1200" baseline="0" dirty="0" err="1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млн</a:t>
            </a:r>
            <a:r>
              <a:rPr lang="ru-RU" sz="1200" baseline="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рублей</a:t>
            </a:r>
            <a:endParaRPr lang="ru-RU" sz="14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c:rich>
      </c:tx>
    </c:title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3D6789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Хоз. Субъекты</c:v>
                </c:pt>
                <c:pt idx="1">
                  <c:v>Население</c:v>
                </c:pt>
                <c:pt idx="2">
                  <c:v>Местный бюджет</c:v>
                </c:pt>
                <c:pt idx="3">
                  <c:v>Областной бюджет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7.3</c:v>
                </c:pt>
                <c:pt idx="1">
                  <c:v>13.4</c:v>
                </c:pt>
                <c:pt idx="2">
                  <c:v>21.7</c:v>
                </c:pt>
                <c:pt idx="3">
                  <c:v>108.4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43-4984-AEE0-F79B2487CC16}"/>
            </c:ext>
          </c:extLst>
        </c:ser>
        <c:axId val="192061824"/>
        <c:axId val="192063360"/>
      </c:barChart>
      <c:catAx>
        <c:axId val="19206182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T Astra Serif" pitchFamily="18" charset="-52"/>
                <a:ea typeface="PT Astra Serif" pitchFamily="18" charset="-52"/>
                <a:cs typeface="+mn-cs"/>
              </a:defRPr>
            </a:pPr>
            <a:endParaRPr lang="ru-RU"/>
          </a:p>
        </c:txPr>
        <c:crossAx val="192063360"/>
        <c:crosses val="autoZero"/>
        <c:auto val="1"/>
        <c:lblAlgn val="ctr"/>
        <c:lblOffset val="100"/>
      </c:catAx>
      <c:valAx>
        <c:axId val="192063360"/>
        <c:scaling>
          <c:orientation val="minMax"/>
        </c:scaling>
        <c:axPos val="b"/>
        <c:majorGridlines/>
        <c:numFmt formatCode="General" sourceLinked="1"/>
        <c:tickLblPos val="nextTo"/>
        <c:spPr>
          <a:noFill/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061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5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607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14116.853999999945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1.8559581659876546E-3"/>
                  <c:y val="0.3423807076991475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15969.79250000001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55E-3"/>
                  <c:y val="0.333562243084103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15843.767</c:v>
                </c:pt>
              </c:numCache>
            </c:numRef>
          </c:val>
        </c:ser>
        <c:gapWidth val="240"/>
        <c:overlap val="-54"/>
        <c:axId val="183898880"/>
        <c:axId val="183900416"/>
      </c:barChart>
      <c:catAx>
        <c:axId val="1838988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3900416"/>
        <c:crossesAt val="0"/>
        <c:auto val="1"/>
        <c:lblAlgn val="ctr"/>
        <c:lblOffset val="150"/>
        <c:tickLblSkip val="3"/>
        <c:tickMarkSkip val="1"/>
      </c:catAx>
      <c:valAx>
        <c:axId val="183900416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38988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0956088593725E-2"/>
          <c:y val="0.72602821908676862"/>
          <c:w val="0.75555646024109968"/>
          <c:h val="0.16089151469942514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4913E-4"/>
          <c:w val="1"/>
          <c:h val="0.641026836030906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615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543.46479999999997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1.855958165987655E-3"/>
                  <c:y val="0.3423807076991476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695.27210000000002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55E-3"/>
                  <c:y val="0.3335622430841040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691.53859999999997</c:v>
                </c:pt>
              </c:numCache>
            </c:numRef>
          </c:val>
        </c:ser>
        <c:gapWidth val="240"/>
        <c:overlap val="-54"/>
        <c:axId val="184628352"/>
        <c:axId val="184629888"/>
      </c:barChart>
      <c:catAx>
        <c:axId val="1846283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4629888"/>
        <c:crossesAt val="0"/>
        <c:auto val="1"/>
        <c:lblAlgn val="ctr"/>
        <c:lblOffset val="150"/>
        <c:tickLblSkip val="3"/>
        <c:tickMarkSkip val="1"/>
      </c:catAx>
      <c:valAx>
        <c:axId val="184629888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46283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612902980338552E-2"/>
          <c:y val="0.65548064103988701"/>
          <c:w val="0.75555646024109968"/>
          <c:h val="0.16089151469942514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5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615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15125.690399999989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1.855958165987655E-3"/>
                  <c:y val="0.3423807076991475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17940.619399999887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55E-3"/>
                  <c:y val="0.333562243084103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17793.900000000001</c:v>
                </c:pt>
              </c:numCache>
            </c:numRef>
          </c:val>
        </c:ser>
        <c:gapWidth val="240"/>
        <c:overlap val="-54"/>
        <c:axId val="184798592"/>
        <c:axId val="184808576"/>
      </c:barChart>
      <c:catAx>
        <c:axId val="1847985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4808576"/>
        <c:crossesAt val="0"/>
        <c:auto val="1"/>
        <c:lblAlgn val="ctr"/>
        <c:lblOffset val="150"/>
        <c:tickLblSkip val="3"/>
        <c:tickMarkSkip val="1"/>
      </c:catAx>
      <c:valAx>
        <c:axId val="184808576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47985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0956088593725E-2"/>
          <c:y val="0.72602821908676862"/>
          <c:w val="0.75555646024109968"/>
          <c:h val="0.1608915146994252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68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7.273387898722586E-3"/>
                  <c:y val="0.2458075645915885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15149.1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7132639791937987E-3"/>
                  <c:y val="0.2835911750546247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17461.6384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3.3953568423468216E-3"/>
                  <c:y val="0.29436929847300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17391.669699999948</c:v>
                </c:pt>
              </c:numCache>
            </c:numRef>
          </c:val>
        </c:ser>
        <c:gapWidth val="240"/>
        <c:overlap val="-54"/>
        <c:axId val="182966528"/>
        <c:axId val="185155584"/>
      </c:barChart>
      <c:catAx>
        <c:axId val="182966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5155584"/>
        <c:crossesAt val="0"/>
        <c:auto val="1"/>
        <c:lblAlgn val="ctr"/>
        <c:lblOffset val="150"/>
        <c:tickLblSkip val="3"/>
        <c:tickMarkSkip val="1"/>
      </c:catAx>
      <c:valAx>
        <c:axId val="185155584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29665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255"/>
          <c:w val="0.75555646024109968"/>
          <c:h val="0.16089151469942523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5.7408744707378194E-3"/>
          <c:w val="1"/>
          <c:h val="0.641026836030907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7.2733878987225895E-3"/>
                  <c:y val="0.2458075645915885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230.66290000000001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7132639791938021E-3"/>
                  <c:y val="0.2835911750546248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278.84129999999999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3.3953568423468216E-3"/>
                  <c:y val="0.294369298473009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277.70309999999921</c:v>
                </c:pt>
              </c:numCache>
            </c:numRef>
          </c:val>
        </c:ser>
        <c:gapWidth val="240"/>
        <c:overlap val="-54"/>
        <c:axId val="185619968"/>
        <c:axId val="185621504"/>
      </c:barChart>
      <c:catAx>
        <c:axId val="1856199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5621504"/>
        <c:crossesAt val="0"/>
        <c:auto val="1"/>
        <c:lblAlgn val="ctr"/>
        <c:lblOffset val="150"/>
        <c:tickLblSkip val="3"/>
        <c:tickMarkSkip val="1"/>
      </c:catAx>
      <c:valAx>
        <c:axId val="185621504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56199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1011244549847E-2"/>
          <c:y val="0.66723836240418299"/>
          <c:w val="0.75555646024109968"/>
          <c:h val="0.16089151469942523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0.24775858237973586"/>
          <c:w val="1"/>
          <c:h val="0.4382020053327420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085740473280746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1359.5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6.6879935714905404E-3"/>
                  <c:y val="0.2806514553938465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2614.4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9.9189892142883336E-4"/>
                  <c:y val="0.2894699200088878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2613.4</c:v>
                </c:pt>
              </c:numCache>
            </c:numRef>
          </c:val>
        </c:ser>
        <c:gapWidth val="240"/>
        <c:overlap val="-54"/>
        <c:axId val="185837824"/>
        <c:axId val="185847808"/>
      </c:barChart>
      <c:catAx>
        <c:axId val="1858378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5847808"/>
        <c:crossesAt val="0"/>
        <c:auto val="1"/>
        <c:lblAlgn val="ctr"/>
        <c:lblOffset val="150"/>
        <c:tickLblSkip val="3"/>
        <c:tickMarkSkip val="1"/>
      </c:catAx>
      <c:valAx>
        <c:axId val="185847808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58378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3860956088593572E-2"/>
          <c:y val="0.72602821908676862"/>
          <c:w val="0.75555646024109968"/>
          <c:h val="0.16089151469942509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>
        <c:manualLayout>
          <c:layoutTarget val="inner"/>
          <c:xMode val="edge"/>
          <c:yMode val="edge"/>
          <c:x val="0"/>
          <c:y val="8.4157315853795064E-4"/>
          <c:w val="1"/>
          <c:h val="0.64102683603090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2020г.</c:v>
                </c:pt>
              </c:strCache>
            </c:strRef>
          </c:tx>
          <c:dLbls>
            <c:dLbl>
              <c:idx val="0"/>
              <c:layout>
                <c:manualLayout>
                  <c:x val="2.4160177027514628E-3"/>
                  <c:y val="0.31439562270858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_-* #,##0.0\ _₽_-;\-* #,##0.0\ _₽_-;_-* "-"??\ _₽_-;_-@_-</c:formatCode>
                <c:ptCount val="1"/>
                <c:pt idx="0">
                  <c:v>474.98289999999969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2021г.</c:v>
                </c:pt>
              </c:strCache>
            </c:strRef>
          </c:tx>
          <c:dLbls>
            <c:dLbl>
              <c:idx val="0"/>
              <c:layout>
                <c:manualLayout>
                  <c:x val="-4.2719758687390875E-3"/>
                  <c:y val="0.245377596933673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_-* #,##0.0\ _₽_-;\-* #,##0.0\ _₽_-;_-* "-"??\ _₽_-;_-@_-</c:formatCode>
                <c:ptCount val="1"/>
                <c:pt idx="0">
                  <c:v>509.4066999999992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2021г.</c:v>
                </c:pt>
              </c:strCache>
            </c:strRef>
          </c:tx>
          <c:spPr>
            <a:solidFill>
              <a:srgbClr val="9DB2D6"/>
            </a:solidFill>
          </c:spPr>
          <c:dLbls>
            <c:dLbl>
              <c:idx val="0"/>
              <c:layout>
                <c:manualLayout>
                  <c:x val="5.8239343269316981E-3"/>
                  <c:y val="0.245377596933673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bg1"/>
                    </a:solidFill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_-* #,##0.0\ _₽_-;\-* #,##0.0\ _₽_-;_-* "-"??\ _₽_-;_-@_-</c:formatCode>
                <c:ptCount val="1"/>
                <c:pt idx="0">
                  <c:v>494.08760000000001</c:v>
                </c:pt>
              </c:numCache>
            </c:numRef>
          </c:val>
        </c:ser>
        <c:gapWidth val="240"/>
        <c:overlap val="-54"/>
        <c:axId val="185132544"/>
        <c:axId val="185134080"/>
      </c:barChart>
      <c:catAx>
        <c:axId val="1851325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85134080"/>
        <c:crossesAt val="0"/>
        <c:auto val="1"/>
        <c:lblAlgn val="ctr"/>
        <c:lblOffset val="150"/>
        <c:tickLblSkip val="3"/>
        <c:tickMarkSkip val="1"/>
      </c:catAx>
      <c:valAx>
        <c:axId val="185134080"/>
        <c:scaling>
          <c:orientation val="minMax"/>
          <c:min val="0"/>
        </c:scaling>
        <c:delete val="1"/>
        <c:axPos val="l"/>
        <c:numFmt formatCode="_-* #,##0.0\ _₽_-;\-* #,##0.0\ _₽_-;_-* &quot;-&quot;??\ _₽_-;_-@_-" sourceLinked="1"/>
        <c:majorTickMark val="none"/>
        <c:tickLblPos val="none"/>
        <c:crossAx val="1851325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6612902980338552E-2"/>
          <c:y val="0.65548064103988768"/>
          <c:w val="0.75555646024109968"/>
          <c:h val="0.16089151469942509"/>
        </c:manualLayout>
      </c:layout>
      <c:txPr>
        <a:bodyPr rot="0" vert="horz"/>
        <a:lstStyle/>
        <a:p>
          <a:pPr>
            <a:defRPr b="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1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7965F9-657F-4F67-8006-0BD6B417D29C}" type="doc">
      <dgm:prSet loTypeId="urn:microsoft.com/office/officeart/2005/8/layout/process4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A020B38-4DE8-4B76-8081-DA2168AFE213}">
      <dgm:prSet phldrT="[Текст]" custT="1"/>
      <dgm:spPr/>
      <dgm:t>
        <a:bodyPr/>
        <a:lstStyle/>
        <a:p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Составление проекта бюджета</a:t>
          </a:r>
          <a:endParaRPr lang="ru-RU" sz="2000" b="1" dirty="0">
            <a:latin typeface="PT Astra Serif" pitchFamily="18" charset="-52"/>
            <a:ea typeface="PT Astra Serif" pitchFamily="18" charset="-52"/>
          </a:endParaRPr>
        </a:p>
      </dgm:t>
    </dgm:pt>
    <dgm:pt modelId="{633CDD7B-7C85-45BA-A3BF-FF735B240168}" type="parTrans" cxnId="{424C22E4-AE6E-426D-86AD-9E923BF459EA}">
      <dgm:prSet/>
      <dgm:spPr/>
      <dgm:t>
        <a:bodyPr/>
        <a:lstStyle/>
        <a:p>
          <a:endParaRPr lang="ru-RU"/>
        </a:p>
      </dgm:t>
    </dgm:pt>
    <dgm:pt modelId="{49F5A1B8-3995-4E8B-9E37-D433D284129E}" type="sibTrans" cxnId="{424C22E4-AE6E-426D-86AD-9E923BF459EA}">
      <dgm:prSet/>
      <dgm:spPr/>
      <dgm:t>
        <a:bodyPr/>
        <a:lstStyle/>
        <a:p>
          <a:endParaRPr lang="ru-RU"/>
        </a:p>
      </dgm:t>
    </dgm:pt>
    <dgm:pt modelId="{894E4DA9-9B17-4EAA-9ACD-CD8E505B0D46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Подготовка материалов для составления проекта бюджета</a:t>
          </a:r>
        </a:p>
        <a:p>
          <a:pPr algn="l">
            <a:spcAft>
              <a:spcPts val="0"/>
            </a:spcAft>
          </a:pPr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- прогноз социально-экономического развития </a:t>
          </a:r>
        </a:p>
        <a:p>
          <a:pPr algn="l">
            <a:spcAft>
              <a:spcPts val="0"/>
            </a:spcAft>
          </a:pPr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- основные направления бюджетной и налоговой политики</a:t>
          </a:r>
          <a:endParaRPr lang="ru-RU" sz="1050" dirty="0">
            <a:latin typeface="PT Astra Serif" pitchFamily="18" charset="-52"/>
            <a:ea typeface="PT Astra Serif" pitchFamily="18" charset="-52"/>
          </a:endParaRPr>
        </a:p>
      </dgm:t>
    </dgm:pt>
    <dgm:pt modelId="{5F014C88-BDF8-4264-9EC8-B05191BFB696}" type="parTrans" cxnId="{0BA3F07C-AB8F-4DFC-BCD1-5057DB716987}">
      <dgm:prSet/>
      <dgm:spPr/>
      <dgm:t>
        <a:bodyPr/>
        <a:lstStyle/>
        <a:p>
          <a:endParaRPr lang="ru-RU"/>
        </a:p>
      </dgm:t>
    </dgm:pt>
    <dgm:pt modelId="{FCEB31D4-C3E9-47EE-A223-4C7C1C702E37}" type="sibTrans" cxnId="{0BA3F07C-AB8F-4DFC-BCD1-5057DB716987}">
      <dgm:prSet/>
      <dgm:spPr/>
      <dgm:t>
        <a:bodyPr/>
        <a:lstStyle/>
        <a:p>
          <a:endParaRPr lang="ru-RU"/>
        </a:p>
      </dgm:t>
    </dgm:pt>
    <dgm:pt modelId="{E9EA5AB3-0CE8-4D29-A55D-8A2AE69EDEE6}">
      <dgm:prSet phldrT="[Текст]" custT="1"/>
      <dgm:spPr/>
      <dgm:t>
        <a:bodyPr/>
        <a:lstStyle/>
        <a:p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Подготовка проекта закона Ульяновской области об областном бюджете</a:t>
          </a:r>
          <a:endParaRPr lang="ru-RU" sz="1050" dirty="0">
            <a:latin typeface="PT Astra Serif" pitchFamily="18" charset="-52"/>
            <a:ea typeface="PT Astra Serif" pitchFamily="18" charset="-52"/>
          </a:endParaRPr>
        </a:p>
      </dgm:t>
    </dgm:pt>
    <dgm:pt modelId="{2A0D166E-0A1E-4401-9B31-FA67993AA519}" type="parTrans" cxnId="{E3AE927F-5B72-4BC1-ADB7-8E223D2D0F10}">
      <dgm:prSet/>
      <dgm:spPr/>
      <dgm:t>
        <a:bodyPr/>
        <a:lstStyle/>
        <a:p>
          <a:endParaRPr lang="ru-RU"/>
        </a:p>
      </dgm:t>
    </dgm:pt>
    <dgm:pt modelId="{852D9933-EA54-4B3F-9E1D-201D2BBB2825}" type="sibTrans" cxnId="{E3AE927F-5B72-4BC1-ADB7-8E223D2D0F10}">
      <dgm:prSet/>
      <dgm:spPr/>
      <dgm:t>
        <a:bodyPr/>
        <a:lstStyle/>
        <a:p>
          <a:endParaRPr lang="ru-RU"/>
        </a:p>
      </dgm:t>
    </dgm:pt>
    <dgm:pt modelId="{5BA9B9F9-A463-4754-BB54-A14509A85AB7}">
      <dgm:prSet phldrT="[Текст]" custT="1"/>
      <dgm:spPr/>
      <dgm:t>
        <a:bodyPr/>
        <a:lstStyle/>
        <a:p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Рассмотрение проекта закона об областном бюджете в двух чтениях и его принятие Законодательным Собранием Ульяновской области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DD4D1435-701A-4B8D-9BE7-5A708A1B3B6A}" type="parTrans" cxnId="{96FA4FAA-1C1C-4673-BCDC-E57FCFC9AFC4}">
      <dgm:prSet/>
      <dgm:spPr/>
      <dgm:t>
        <a:bodyPr/>
        <a:lstStyle/>
        <a:p>
          <a:endParaRPr lang="ru-RU"/>
        </a:p>
      </dgm:t>
    </dgm:pt>
    <dgm:pt modelId="{FD02CBF3-14B9-494F-B6B3-0F9947507AA6}" type="sibTrans" cxnId="{96FA4FAA-1C1C-4673-BCDC-E57FCFC9AFC4}">
      <dgm:prSet/>
      <dgm:spPr/>
      <dgm:t>
        <a:bodyPr/>
        <a:lstStyle/>
        <a:p>
          <a:endParaRPr lang="ru-RU"/>
        </a:p>
      </dgm:t>
    </dgm:pt>
    <dgm:pt modelId="{B2742849-F7B5-4469-A445-663B563FE7CC}">
      <dgm:prSet phldrT="[Текст]" custT="1"/>
      <dgm:spPr/>
      <dgm:t>
        <a:bodyPr/>
        <a:lstStyle/>
        <a:p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Подписание закона об областном бюджете Губернатором </a:t>
          </a:r>
          <a:br>
            <a:rPr lang="ru-RU" sz="11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 Ульяновской области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601F13F1-8683-4612-A6F5-2BAA5CF66E2F}" type="parTrans" cxnId="{3770BAF7-D569-4E66-AA5A-A97564999F30}">
      <dgm:prSet/>
      <dgm:spPr/>
      <dgm:t>
        <a:bodyPr/>
        <a:lstStyle/>
        <a:p>
          <a:endParaRPr lang="ru-RU"/>
        </a:p>
      </dgm:t>
    </dgm:pt>
    <dgm:pt modelId="{F4966F85-6BAF-4996-9850-0999598A9582}" type="sibTrans" cxnId="{3770BAF7-D569-4E66-AA5A-A97564999F30}">
      <dgm:prSet/>
      <dgm:spPr/>
      <dgm:t>
        <a:bodyPr/>
        <a:lstStyle/>
        <a:p>
          <a:endParaRPr lang="ru-RU"/>
        </a:p>
      </dgm:t>
    </dgm:pt>
    <dgm:pt modelId="{9A85B781-8AE3-4A6A-A047-4C98D87345E9}">
      <dgm:prSet phldrT="[Текст]" custT="1"/>
      <dgm:spPr/>
      <dgm:t>
        <a:bodyPr/>
        <a:lstStyle/>
        <a:p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Исполнение бюджета</a:t>
          </a:r>
          <a:endParaRPr lang="ru-RU" sz="2000" b="1" dirty="0">
            <a:latin typeface="PT Astra Serif" pitchFamily="18" charset="-52"/>
            <a:ea typeface="PT Astra Serif" pitchFamily="18" charset="-52"/>
          </a:endParaRPr>
        </a:p>
      </dgm:t>
    </dgm:pt>
    <dgm:pt modelId="{81EF98FF-BB58-4B45-8AA6-AE0EAEE717F9}" type="parTrans" cxnId="{B2585BB8-2BC4-4344-96CD-161C6719C70A}">
      <dgm:prSet/>
      <dgm:spPr/>
      <dgm:t>
        <a:bodyPr/>
        <a:lstStyle/>
        <a:p>
          <a:endParaRPr lang="ru-RU"/>
        </a:p>
      </dgm:t>
    </dgm:pt>
    <dgm:pt modelId="{271927FB-714D-477F-A7D3-347D6C18BE3B}" type="sibTrans" cxnId="{B2585BB8-2BC4-4344-96CD-161C6719C70A}">
      <dgm:prSet/>
      <dgm:spPr/>
      <dgm:t>
        <a:bodyPr/>
        <a:lstStyle/>
        <a:p>
          <a:endParaRPr lang="ru-RU"/>
        </a:p>
      </dgm:t>
    </dgm:pt>
    <dgm:pt modelId="{C3984AC3-C060-4ABB-B2AE-39E23CEE884D}">
      <dgm:prSet phldrT="[Текст]" custT="1"/>
      <dgm:spPr/>
      <dgm:t>
        <a:bodyPr/>
        <a:lstStyle/>
        <a:p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Подготовка сводной бюджетной росписи и кассового плана исполнения областного бюджета 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7370B839-E4A2-47D3-B157-169E31B5F939}" type="parTrans" cxnId="{25753850-43F4-4AE3-80A8-71CD7497A935}">
      <dgm:prSet/>
      <dgm:spPr/>
      <dgm:t>
        <a:bodyPr/>
        <a:lstStyle/>
        <a:p>
          <a:endParaRPr lang="ru-RU"/>
        </a:p>
      </dgm:t>
    </dgm:pt>
    <dgm:pt modelId="{6FB62F83-128A-4645-A4E9-2F9B6C53EDA5}" type="sibTrans" cxnId="{25753850-43F4-4AE3-80A8-71CD7497A935}">
      <dgm:prSet/>
      <dgm:spPr/>
      <dgm:t>
        <a:bodyPr/>
        <a:lstStyle/>
        <a:p>
          <a:endParaRPr lang="ru-RU"/>
        </a:p>
      </dgm:t>
    </dgm:pt>
    <dgm:pt modelId="{51994AA2-3414-4C0E-85A7-27CDB93FC435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-  исполнение бюджета по доходам</a:t>
          </a:r>
        </a:p>
        <a:p>
          <a:pPr>
            <a:spcAft>
              <a:spcPts val="0"/>
            </a:spcAft>
          </a:pP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-  исполнение бюджета по расходам</a:t>
          </a:r>
        </a:p>
        <a:p>
          <a:pPr>
            <a:spcAft>
              <a:spcPts val="0"/>
            </a:spcAft>
          </a:pPr>
          <a:r>
            <a:rPr lang="ru-RU" sz="1100" dirty="0" smtClean="0">
              <a:latin typeface="PT Astra Serif" pitchFamily="18" charset="-52"/>
              <a:ea typeface="PT Astra Serif" pitchFamily="18" charset="-52"/>
            </a:rPr>
            <a:t>-  исполнение бюджета по источникам  финансирования дефицита</a:t>
          </a:r>
          <a:endParaRPr lang="ru-RU" sz="1100" dirty="0">
            <a:latin typeface="PT Astra Serif" pitchFamily="18" charset="-52"/>
            <a:ea typeface="PT Astra Serif" pitchFamily="18" charset="-52"/>
          </a:endParaRPr>
        </a:p>
      </dgm:t>
    </dgm:pt>
    <dgm:pt modelId="{04CC7388-FE4B-4385-A270-E2D3D0232D6B}" type="parTrans" cxnId="{C04A3DC6-F436-4139-B526-9D899CC80CD9}">
      <dgm:prSet/>
      <dgm:spPr/>
      <dgm:t>
        <a:bodyPr/>
        <a:lstStyle/>
        <a:p>
          <a:endParaRPr lang="ru-RU"/>
        </a:p>
      </dgm:t>
    </dgm:pt>
    <dgm:pt modelId="{E819B73F-69DA-4421-B7DF-E10B0B72995B}" type="sibTrans" cxnId="{C04A3DC6-F436-4139-B526-9D899CC80CD9}">
      <dgm:prSet/>
      <dgm:spPr/>
      <dgm:t>
        <a:bodyPr/>
        <a:lstStyle/>
        <a:p>
          <a:endParaRPr lang="ru-RU"/>
        </a:p>
      </dgm:t>
    </dgm:pt>
    <dgm:pt modelId="{0DD9FF17-C908-4EBD-A9A3-28D84ACB0CC3}">
      <dgm:prSet custT="1"/>
      <dgm:spPr/>
      <dgm:t>
        <a:bodyPr/>
        <a:lstStyle/>
        <a:p>
          <a:r>
            <a:rPr lang="ru-RU" sz="1050" dirty="0" smtClean="0">
              <a:latin typeface="PT Astra Serif" pitchFamily="18" charset="-52"/>
              <a:ea typeface="PT Astra Serif" pitchFamily="18" charset="-52"/>
            </a:rPr>
            <a:t>Согласование материалов для составления проекта бюджета</a:t>
          </a:r>
          <a:endParaRPr lang="ru-RU" sz="1050" dirty="0">
            <a:latin typeface="PT Astra Serif" pitchFamily="18" charset="-52"/>
            <a:ea typeface="PT Astra Serif" pitchFamily="18" charset="-52"/>
          </a:endParaRPr>
        </a:p>
      </dgm:t>
    </dgm:pt>
    <dgm:pt modelId="{97512BE1-4880-4084-8D64-AD34B224CE3D}" type="parTrans" cxnId="{6E4CCDDD-DF6E-4FCA-A04B-2CDE50D9004A}">
      <dgm:prSet/>
      <dgm:spPr/>
      <dgm:t>
        <a:bodyPr/>
        <a:lstStyle/>
        <a:p>
          <a:endParaRPr lang="ru-RU"/>
        </a:p>
      </dgm:t>
    </dgm:pt>
    <dgm:pt modelId="{68D0E342-6C6E-47D6-94B9-222C59DAF849}" type="sibTrans" cxnId="{6E4CCDDD-DF6E-4FCA-A04B-2CDE50D9004A}">
      <dgm:prSet/>
      <dgm:spPr/>
      <dgm:t>
        <a:bodyPr/>
        <a:lstStyle/>
        <a:p>
          <a:endParaRPr lang="ru-RU"/>
        </a:p>
      </dgm:t>
    </dgm:pt>
    <dgm:pt modelId="{732CE7CF-83F5-4580-A11C-D4489252D6BE}">
      <dgm:prSet custT="1"/>
      <dgm:spPr/>
      <dgm:t>
        <a:bodyPr/>
        <a:lstStyle/>
        <a:p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Подготовка, рассмотрение и утверждение отчёта </a:t>
          </a:r>
          <a:br>
            <a:rPr lang="ru-RU" sz="2000" b="1" dirty="0" smtClean="0">
              <a:latin typeface="PT Astra Serif" pitchFamily="18" charset="-52"/>
              <a:ea typeface="PT Astra Serif" pitchFamily="18" charset="-52"/>
            </a:rPr>
          </a:br>
          <a:r>
            <a:rPr lang="ru-RU" sz="2000" b="1" dirty="0" smtClean="0">
              <a:latin typeface="PT Astra Serif" pitchFamily="18" charset="-52"/>
              <a:ea typeface="PT Astra Serif" pitchFamily="18" charset="-52"/>
            </a:rPr>
            <a:t>об исполнении бюджета</a:t>
          </a:r>
          <a:endParaRPr lang="ru-RU" sz="2000" b="1" dirty="0">
            <a:latin typeface="PT Astra Serif" pitchFamily="18" charset="-52"/>
            <a:ea typeface="PT Astra Serif" pitchFamily="18" charset="-52"/>
          </a:endParaRPr>
        </a:p>
      </dgm:t>
    </dgm:pt>
    <dgm:pt modelId="{EF6E59B7-4636-4866-863E-720B365D972F}" type="parTrans" cxnId="{5795AF29-E79F-4C25-93D2-77B0B34C690D}">
      <dgm:prSet/>
      <dgm:spPr/>
      <dgm:t>
        <a:bodyPr/>
        <a:lstStyle/>
        <a:p>
          <a:endParaRPr lang="ru-RU"/>
        </a:p>
      </dgm:t>
    </dgm:pt>
    <dgm:pt modelId="{40380BAE-97DC-4A46-B84C-C23684B0874E}" type="sibTrans" cxnId="{5795AF29-E79F-4C25-93D2-77B0B34C690D}">
      <dgm:prSet/>
      <dgm:spPr/>
      <dgm:t>
        <a:bodyPr/>
        <a:lstStyle/>
        <a:p>
          <a:endParaRPr lang="ru-RU"/>
        </a:p>
      </dgm:t>
    </dgm:pt>
    <dgm:pt modelId="{A273A293-6F97-4C1F-B314-FE3E948E69EE}">
      <dgm:prSet custT="1"/>
      <dgm:spPr/>
      <dgm:t>
        <a:bodyPr/>
        <a:lstStyle/>
        <a:p>
          <a:r>
            <a:rPr lang="ru-RU" sz="950" dirty="0" smtClean="0">
              <a:latin typeface="PT Astra Serif" pitchFamily="18" charset="-52"/>
              <a:ea typeface="PT Astra Serif" pitchFamily="18" charset="-52"/>
            </a:rPr>
            <a:t>Составление годового отчёта об исполнении областного бюджета и проекта закона об исполнении областного бюджета</a:t>
          </a:r>
          <a:endParaRPr lang="ru-RU" sz="950" dirty="0">
            <a:latin typeface="PT Astra Serif" pitchFamily="18" charset="-52"/>
            <a:ea typeface="PT Astra Serif" pitchFamily="18" charset="-52"/>
          </a:endParaRPr>
        </a:p>
      </dgm:t>
    </dgm:pt>
    <dgm:pt modelId="{83B9DDB7-69FF-4A88-9855-E73ED8DE39C0}" type="parTrans" cxnId="{E97BB22A-8DDE-451C-8DBF-6CB8EF822433}">
      <dgm:prSet/>
      <dgm:spPr/>
      <dgm:t>
        <a:bodyPr/>
        <a:lstStyle/>
        <a:p>
          <a:endParaRPr lang="ru-RU"/>
        </a:p>
      </dgm:t>
    </dgm:pt>
    <dgm:pt modelId="{72086D39-3905-4635-B676-A4BDBEC8628B}" type="sibTrans" cxnId="{E97BB22A-8DDE-451C-8DBF-6CB8EF822433}">
      <dgm:prSet/>
      <dgm:spPr/>
      <dgm:t>
        <a:bodyPr/>
        <a:lstStyle/>
        <a:p>
          <a:endParaRPr lang="ru-RU"/>
        </a:p>
      </dgm:t>
    </dgm:pt>
    <dgm:pt modelId="{F3A35A47-A6D6-414F-B03B-7B94F7496395}">
      <dgm:prSet custT="1"/>
      <dgm:spPr/>
      <dgm:t>
        <a:bodyPr/>
        <a:lstStyle/>
        <a:p>
          <a:r>
            <a:rPr lang="ru-RU" sz="1000" dirty="0" smtClean="0">
              <a:latin typeface="PT Astra Serif" pitchFamily="18" charset="-52"/>
              <a:ea typeface="PT Astra Serif" pitchFamily="18" charset="-52"/>
            </a:rPr>
            <a:t>Внешняя проверка годового отчета Счётной палатой Ульяновской области</a:t>
          </a:r>
          <a:r>
            <a:rPr lang="ru-RU" sz="900" dirty="0" smtClean="0"/>
            <a:t> </a:t>
          </a:r>
          <a:endParaRPr lang="ru-RU" sz="900" dirty="0"/>
        </a:p>
      </dgm:t>
    </dgm:pt>
    <dgm:pt modelId="{F4FCCA74-B092-4242-8419-5462CC021C0A}" type="parTrans" cxnId="{80256173-402A-4AAC-BC18-420B13C69F1C}">
      <dgm:prSet/>
      <dgm:spPr/>
      <dgm:t>
        <a:bodyPr/>
        <a:lstStyle/>
        <a:p>
          <a:endParaRPr lang="ru-RU"/>
        </a:p>
      </dgm:t>
    </dgm:pt>
    <dgm:pt modelId="{09655D23-B147-4CE0-89DD-5E220FAFB43E}" type="sibTrans" cxnId="{80256173-402A-4AAC-BC18-420B13C69F1C}">
      <dgm:prSet/>
      <dgm:spPr/>
      <dgm:t>
        <a:bodyPr/>
        <a:lstStyle/>
        <a:p>
          <a:endParaRPr lang="ru-RU"/>
        </a:p>
      </dgm:t>
    </dgm:pt>
    <dgm:pt modelId="{319B5490-CCD3-4B52-9FE2-A1CE1779FAE2}">
      <dgm:prSet custT="1"/>
      <dgm:spPr/>
      <dgm:t>
        <a:bodyPr/>
        <a:lstStyle/>
        <a:p>
          <a:r>
            <a:rPr lang="ru-RU" sz="950" dirty="0" smtClean="0">
              <a:latin typeface="PT Astra Serif" pitchFamily="18" charset="-52"/>
              <a:ea typeface="PT Astra Serif" pitchFamily="18" charset="-52"/>
            </a:rPr>
            <a:t>Рассмотрение годового отчёта и утверждение проекта закона об исполнении областного бюджета Законодательным Собранием Ульяновской области </a:t>
          </a:r>
          <a:endParaRPr lang="ru-RU" sz="950" dirty="0">
            <a:latin typeface="PT Astra Serif" pitchFamily="18" charset="-52"/>
            <a:ea typeface="PT Astra Serif" pitchFamily="18" charset="-52"/>
          </a:endParaRPr>
        </a:p>
      </dgm:t>
    </dgm:pt>
    <dgm:pt modelId="{5962D205-F6ED-4EEC-97E9-E04A3CFB8EC5}" type="parTrans" cxnId="{4B3DAFA8-A6F7-4BB8-982B-905D790163F4}">
      <dgm:prSet/>
      <dgm:spPr/>
      <dgm:t>
        <a:bodyPr/>
        <a:lstStyle/>
        <a:p>
          <a:endParaRPr lang="ru-RU"/>
        </a:p>
      </dgm:t>
    </dgm:pt>
    <dgm:pt modelId="{E6BDF04C-5226-400B-890C-8BB4D7252D69}" type="sibTrans" cxnId="{4B3DAFA8-A6F7-4BB8-982B-905D790163F4}">
      <dgm:prSet/>
      <dgm:spPr/>
      <dgm:t>
        <a:bodyPr/>
        <a:lstStyle/>
        <a:p>
          <a:endParaRPr lang="ru-RU"/>
        </a:p>
      </dgm:t>
    </dgm:pt>
    <dgm:pt modelId="{75E8F991-7FBB-4915-AB06-6C7EBDA0709D}">
      <dgm:prSet custT="1"/>
      <dgm:spPr/>
      <dgm:t>
        <a:bodyPr/>
        <a:lstStyle/>
        <a:p>
          <a:r>
            <a:rPr lang="ru-RU" sz="950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годовому отчёту об исполнении областного бюджета</a:t>
          </a:r>
          <a:endParaRPr lang="ru-RU" sz="950" dirty="0">
            <a:latin typeface="PT Astra Serif" pitchFamily="18" charset="-52"/>
            <a:ea typeface="PT Astra Serif" pitchFamily="18" charset="-52"/>
          </a:endParaRPr>
        </a:p>
      </dgm:t>
    </dgm:pt>
    <dgm:pt modelId="{800C347A-9947-4374-9C1F-B663DD9F8F9D}" type="parTrans" cxnId="{8D83C78A-1CE9-4FD9-8A0A-E440BF886512}">
      <dgm:prSet/>
      <dgm:spPr/>
      <dgm:t>
        <a:bodyPr/>
        <a:lstStyle/>
        <a:p>
          <a:endParaRPr lang="ru-RU"/>
        </a:p>
      </dgm:t>
    </dgm:pt>
    <dgm:pt modelId="{BE4085A6-B2C4-4D88-9C93-9106FD6A1DD6}" type="sibTrans" cxnId="{8D83C78A-1CE9-4FD9-8A0A-E440BF886512}">
      <dgm:prSet/>
      <dgm:spPr/>
      <dgm:t>
        <a:bodyPr/>
        <a:lstStyle/>
        <a:p>
          <a:endParaRPr lang="ru-RU"/>
        </a:p>
      </dgm:t>
    </dgm:pt>
    <dgm:pt modelId="{9BC4F82D-31BA-4DE4-886C-5DCF9CE72FBF}">
      <dgm:prSet custT="1"/>
      <dgm:spPr/>
      <dgm:t>
        <a:bodyPr/>
        <a:lstStyle/>
        <a:p>
          <a:r>
            <a:rPr lang="ru-RU" sz="1000" dirty="0" smtClean="0">
              <a:latin typeface="PT Astra Serif" pitchFamily="18" charset="-52"/>
              <a:ea typeface="PT Astra Serif" pitchFamily="18" charset="-52"/>
            </a:rPr>
            <a:t>Подписание закона об исполнении областного бюджета за отчётный период Губернатором Ульяновской области</a:t>
          </a:r>
          <a:endParaRPr lang="ru-RU" sz="1000" dirty="0">
            <a:latin typeface="PT Astra Serif" pitchFamily="18" charset="-52"/>
            <a:ea typeface="PT Astra Serif" pitchFamily="18" charset="-52"/>
          </a:endParaRPr>
        </a:p>
      </dgm:t>
    </dgm:pt>
    <dgm:pt modelId="{4D676DFF-D909-4E90-B9C8-2EF31FE547C3}" type="parTrans" cxnId="{BE44A4D3-A490-4C25-8E7C-AC404AB874E2}">
      <dgm:prSet/>
      <dgm:spPr/>
      <dgm:t>
        <a:bodyPr/>
        <a:lstStyle/>
        <a:p>
          <a:endParaRPr lang="ru-RU"/>
        </a:p>
      </dgm:t>
    </dgm:pt>
    <dgm:pt modelId="{CB08D1CB-C64D-404D-9A77-0CC53B22EEFF}" type="sibTrans" cxnId="{BE44A4D3-A490-4C25-8E7C-AC404AB874E2}">
      <dgm:prSet/>
      <dgm:spPr/>
      <dgm:t>
        <a:bodyPr/>
        <a:lstStyle/>
        <a:p>
          <a:endParaRPr lang="ru-RU"/>
        </a:p>
      </dgm:t>
    </dgm:pt>
    <dgm:pt modelId="{DCD8B118-EC4D-4DC6-9B81-4F12320F100D}">
      <dgm:prSet custT="1"/>
      <dgm:spPr/>
      <dgm:t>
        <a:bodyPr/>
        <a:lstStyle/>
        <a:p>
          <a:r>
            <a:rPr lang="ru-RU" sz="1800" b="1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проекту закона </a:t>
          </a:r>
          <a:br>
            <a:rPr lang="ru-RU" sz="1800" b="1" dirty="0" smtClean="0">
              <a:latin typeface="PT Astra Serif" pitchFamily="18" charset="-52"/>
              <a:ea typeface="PT Astra Serif" pitchFamily="18" charset="-52"/>
            </a:rPr>
          </a:br>
          <a:r>
            <a:rPr lang="ru-RU" sz="1800" b="1" dirty="0" smtClean="0">
              <a:latin typeface="PT Astra Serif" pitchFamily="18" charset="-52"/>
              <a:ea typeface="PT Astra Serif" pitchFamily="18" charset="-52"/>
            </a:rPr>
            <a:t>об областном бюджете</a:t>
          </a:r>
          <a:endParaRPr lang="ru-RU" sz="1800" b="1" dirty="0">
            <a:latin typeface="PT Astra Serif" pitchFamily="18" charset="-52"/>
            <a:ea typeface="PT Astra Serif" pitchFamily="18" charset="-52"/>
          </a:endParaRPr>
        </a:p>
      </dgm:t>
    </dgm:pt>
    <dgm:pt modelId="{82E4C163-D099-4954-B517-1FBE0D277A83}" type="parTrans" cxnId="{4EDE1FBA-E713-44EA-A505-B1A2C815D416}">
      <dgm:prSet/>
      <dgm:spPr/>
      <dgm:t>
        <a:bodyPr/>
        <a:lstStyle/>
        <a:p>
          <a:endParaRPr lang="ru-RU"/>
        </a:p>
      </dgm:t>
    </dgm:pt>
    <dgm:pt modelId="{D04C5EE7-58E6-44D9-93EF-CA4C79D7BD55}" type="sibTrans" cxnId="{4EDE1FBA-E713-44EA-A505-B1A2C815D416}">
      <dgm:prSet/>
      <dgm:spPr/>
      <dgm:t>
        <a:bodyPr/>
        <a:lstStyle/>
        <a:p>
          <a:endParaRPr lang="ru-RU"/>
        </a:p>
      </dgm:t>
    </dgm:pt>
    <dgm:pt modelId="{6032E37B-5955-41DC-A2B3-C37B40C00BC7}" type="pres">
      <dgm:prSet presAssocID="{887965F9-657F-4F67-8006-0BD6B417D29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0F6316-1369-4A35-9B07-34D59A3CABDF}" type="pres">
      <dgm:prSet presAssocID="{732CE7CF-83F5-4580-A11C-D4489252D6BE}" presName="boxAndChildren" presStyleCnt="0"/>
      <dgm:spPr/>
      <dgm:t>
        <a:bodyPr/>
        <a:lstStyle/>
        <a:p>
          <a:endParaRPr lang="ru-RU"/>
        </a:p>
      </dgm:t>
    </dgm:pt>
    <dgm:pt modelId="{ED6657D2-2B90-4E8A-8300-3558CE53F41E}" type="pres">
      <dgm:prSet presAssocID="{732CE7CF-83F5-4580-A11C-D4489252D6BE}" presName="parentTextBox" presStyleLbl="node1" presStyleIdx="0" presStyleCnt="4" custScaleY="30464"/>
      <dgm:spPr/>
      <dgm:t>
        <a:bodyPr/>
        <a:lstStyle/>
        <a:p>
          <a:endParaRPr lang="ru-RU"/>
        </a:p>
      </dgm:t>
    </dgm:pt>
    <dgm:pt modelId="{D2E4092A-16F5-4E67-AF3C-BAEA5E57116B}" type="pres">
      <dgm:prSet presAssocID="{732CE7CF-83F5-4580-A11C-D4489252D6BE}" presName="entireBox" presStyleLbl="node1" presStyleIdx="0" presStyleCnt="4" custScaleY="92010" custLinFactNeighborY="-929"/>
      <dgm:spPr/>
      <dgm:t>
        <a:bodyPr/>
        <a:lstStyle/>
        <a:p>
          <a:endParaRPr lang="ru-RU"/>
        </a:p>
      </dgm:t>
    </dgm:pt>
    <dgm:pt modelId="{C4736644-C0F2-43B6-98CD-5740D147BDED}" type="pres">
      <dgm:prSet presAssocID="{732CE7CF-83F5-4580-A11C-D4489252D6BE}" presName="descendantBox" presStyleCnt="0"/>
      <dgm:spPr/>
      <dgm:t>
        <a:bodyPr/>
        <a:lstStyle/>
        <a:p>
          <a:endParaRPr lang="ru-RU"/>
        </a:p>
      </dgm:t>
    </dgm:pt>
    <dgm:pt modelId="{3E6D7A03-7894-4953-9452-CD968D6F2B92}" type="pres">
      <dgm:prSet presAssocID="{A273A293-6F97-4C1F-B314-FE3E948E69EE}" presName="childTextBox" presStyleLbl="fgAccFollowNode1" presStyleIdx="0" presStyleCnt="12" custScaleX="89321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E42FE-EA9A-468B-94F6-8C3EBD4E51E5}" type="pres">
      <dgm:prSet presAssocID="{F3A35A47-A6D6-414F-B03B-7B94F7496395}" presName="childTextBox" presStyleLbl="fgAccFollowNode1" presStyleIdx="1" presStyleCnt="12" custScaleX="76236" custScaleY="118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3D59BC-BDCB-40AB-AAAF-3D055D6B4121}" type="pres">
      <dgm:prSet presAssocID="{75E8F991-7FBB-4915-AB06-6C7EBDA0709D}" presName="childTextBox" presStyleLbl="fgAccFollowNode1" presStyleIdx="2" presStyleCnt="12" custScaleX="81615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9A60B8-953F-461F-BDC9-BA9A6FDA73D2}" type="pres">
      <dgm:prSet presAssocID="{319B5490-CCD3-4B52-9FE2-A1CE1779FAE2}" presName="childTextBox" presStyleLbl="fgAccFollowNode1" presStyleIdx="3" presStyleCnt="12" custScaleX="115385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F270B-771C-40A4-ACD0-BF690CE81DF0}" type="pres">
      <dgm:prSet presAssocID="{9BC4F82D-31BA-4DE4-886C-5DCF9CE72FBF}" presName="childTextBox" presStyleLbl="fgAccFollowNode1" presStyleIdx="4" presStyleCnt="12" custScaleX="93248" custScaleY="117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F176E-E45D-496C-A284-4021D7352951}" type="pres">
      <dgm:prSet presAssocID="{271927FB-714D-477F-A7D3-347D6C18BE3B}" presName="sp" presStyleCnt="0"/>
      <dgm:spPr/>
      <dgm:t>
        <a:bodyPr/>
        <a:lstStyle/>
        <a:p>
          <a:endParaRPr lang="ru-RU"/>
        </a:p>
      </dgm:t>
    </dgm:pt>
    <dgm:pt modelId="{97E3E7D1-C3AF-42B5-908A-F8F59962FEE3}" type="pres">
      <dgm:prSet presAssocID="{9A85B781-8AE3-4A6A-A047-4C98D87345E9}" presName="arrowAndChildren" presStyleCnt="0"/>
      <dgm:spPr/>
      <dgm:t>
        <a:bodyPr/>
        <a:lstStyle/>
        <a:p>
          <a:endParaRPr lang="ru-RU"/>
        </a:p>
      </dgm:t>
    </dgm:pt>
    <dgm:pt modelId="{AC42ACF2-D612-4789-937F-A9F3A25BE146}" type="pres">
      <dgm:prSet presAssocID="{9A85B781-8AE3-4A6A-A047-4C98D87345E9}" presName="parentTextArrow" presStyleLbl="node1" presStyleIdx="0" presStyleCnt="4"/>
      <dgm:spPr/>
      <dgm:t>
        <a:bodyPr/>
        <a:lstStyle/>
        <a:p>
          <a:endParaRPr lang="ru-RU"/>
        </a:p>
      </dgm:t>
    </dgm:pt>
    <dgm:pt modelId="{A9AF63E6-127D-4C39-B089-89431B8E3F94}" type="pres">
      <dgm:prSet presAssocID="{9A85B781-8AE3-4A6A-A047-4C98D87345E9}" presName="arrow" presStyleLbl="node1" presStyleIdx="1" presStyleCnt="4" custScaleY="78415"/>
      <dgm:spPr/>
      <dgm:t>
        <a:bodyPr/>
        <a:lstStyle/>
        <a:p>
          <a:endParaRPr lang="ru-RU"/>
        </a:p>
      </dgm:t>
    </dgm:pt>
    <dgm:pt modelId="{FB27E9F2-9FEF-47D4-95D4-AA19E520D7C5}" type="pres">
      <dgm:prSet presAssocID="{9A85B781-8AE3-4A6A-A047-4C98D87345E9}" presName="descendantArrow" presStyleCnt="0"/>
      <dgm:spPr/>
      <dgm:t>
        <a:bodyPr/>
        <a:lstStyle/>
        <a:p>
          <a:endParaRPr lang="ru-RU"/>
        </a:p>
      </dgm:t>
    </dgm:pt>
    <dgm:pt modelId="{B9CCD3F6-A68F-4687-9A0F-0A7145C99DB8}" type="pres">
      <dgm:prSet presAssocID="{C3984AC3-C060-4ABB-B2AE-39E23CEE884D}" presName="childTextArrow" presStyleLbl="fgAccFollow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03F94-C968-452B-A3CC-6D71C6C0109C}" type="pres">
      <dgm:prSet presAssocID="{51994AA2-3414-4C0E-85A7-27CDB93FC435}" presName="childTextArrow" presStyleLbl="fgAccFollow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F45A8-9B3B-47FC-A78F-441EF818AD44}" type="pres">
      <dgm:prSet presAssocID="{D04C5EE7-58E6-44D9-93EF-CA4C79D7BD55}" presName="sp" presStyleCnt="0"/>
      <dgm:spPr/>
      <dgm:t>
        <a:bodyPr/>
        <a:lstStyle/>
        <a:p>
          <a:endParaRPr lang="ru-RU"/>
        </a:p>
      </dgm:t>
    </dgm:pt>
    <dgm:pt modelId="{762F60AB-67EE-409B-BF8F-DEABBF1D6C83}" type="pres">
      <dgm:prSet presAssocID="{DCD8B118-EC4D-4DC6-9B81-4F12320F100D}" presName="arrowAndChildren" presStyleCnt="0"/>
      <dgm:spPr/>
      <dgm:t>
        <a:bodyPr/>
        <a:lstStyle/>
        <a:p>
          <a:endParaRPr lang="ru-RU"/>
        </a:p>
      </dgm:t>
    </dgm:pt>
    <dgm:pt modelId="{60EDA939-A78B-4386-A90B-C8BBD2D48BF9}" type="pres">
      <dgm:prSet presAssocID="{DCD8B118-EC4D-4DC6-9B81-4F12320F100D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5C68747A-03E6-4D8F-8180-8E3CDCA5CB7B}" type="pres">
      <dgm:prSet presAssocID="{DCD8B118-EC4D-4DC6-9B81-4F12320F100D}" presName="arrow" presStyleLbl="node1" presStyleIdx="2" presStyleCnt="4" custScaleY="76070"/>
      <dgm:spPr/>
      <dgm:t>
        <a:bodyPr/>
        <a:lstStyle/>
        <a:p>
          <a:endParaRPr lang="ru-RU"/>
        </a:p>
      </dgm:t>
    </dgm:pt>
    <dgm:pt modelId="{02135F6F-47EF-4653-8EEA-1A95BB518A7B}" type="pres">
      <dgm:prSet presAssocID="{DCD8B118-EC4D-4DC6-9B81-4F12320F100D}" presName="descendantArrow" presStyleCnt="0"/>
      <dgm:spPr/>
      <dgm:t>
        <a:bodyPr/>
        <a:lstStyle/>
        <a:p>
          <a:endParaRPr lang="ru-RU"/>
        </a:p>
      </dgm:t>
    </dgm:pt>
    <dgm:pt modelId="{95472D18-9CC5-4797-B0EE-25AB6ACA8927}" type="pres">
      <dgm:prSet presAssocID="{5BA9B9F9-A463-4754-BB54-A14509A85AB7}" presName="childTextArrow" presStyleLbl="fgAccFollowNode1" presStyleIdx="7" presStyleCnt="12" custScaleX="1237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2478E1-2923-40BC-B745-7A755EEB4766}" type="pres">
      <dgm:prSet presAssocID="{B2742849-F7B5-4469-A445-663B563FE7CC}" presName="childTextArrow" presStyleLbl="fgAccFollowNode1" presStyleIdx="8" presStyleCnt="12" custScaleX="95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7FF5DA-25BC-447F-A0CB-90F33BA7FE29}" type="pres">
      <dgm:prSet presAssocID="{49F5A1B8-3995-4E8B-9E37-D433D284129E}" presName="sp" presStyleCnt="0"/>
      <dgm:spPr/>
      <dgm:t>
        <a:bodyPr/>
        <a:lstStyle/>
        <a:p>
          <a:endParaRPr lang="ru-RU"/>
        </a:p>
      </dgm:t>
    </dgm:pt>
    <dgm:pt modelId="{2B556926-1D87-41EE-9630-2B87A9B19114}" type="pres">
      <dgm:prSet presAssocID="{BA020B38-4DE8-4B76-8081-DA2168AFE213}" presName="arrowAndChildren" presStyleCnt="0"/>
      <dgm:spPr/>
      <dgm:t>
        <a:bodyPr/>
        <a:lstStyle/>
        <a:p>
          <a:endParaRPr lang="ru-RU"/>
        </a:p>
      </dgm:t>
    </dgm:pt>
    <dgm:pt modelId="{93476CAB-0F76-4422-9ADB-E082834EF776}" type="pres">
      <dgm:prSet presAssocID="{BA020B38-4DE8-4B76-8081-DA2168AFE213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D4C7390E-9898-4062-B004-B708969A1541}" type="pres">
      <dgm:prSet presAssocID="{BA020B38-4DE8-4B76-8081-DA2168AFE213}" presName="arrow" presStyleLbl="node1" presStyleIdx="3" presStyleCnt="4" custScaleY="78305" custLinFactNeighborY="527"/>
      <dgm:spPr/>
      <dgm:t>
        <a:bodyPr/>
        <a:lstStyle/>
        <a:p>
          <a:endParaRPr lang="ru-RU"/>
        </a:p>
      </dgm:t>
    </dgm:pt>
    <dgm:pt modelId="{FDE2BDFD-5B2D-4C0A-BF4F-F571F2AAADE3}" type="pres">
      <dgm:prSet presAssocID="{BA020B38-4DE8-4B76-8081-DA2168AFE213}" presName="descendantArrow" presStyleCnt="0"/>
      <dgm:spPr/>
      <dgm:t>
        <a:bodyPr/>
        <a:lstStyle/>
        <a:p>
          <a:endParaRPr lang="ru-RU"/>
        </a:p>
      </dgm:t>
    </dgm:pt>
    <dgm:pt modelId="{A5634D70-C3AA-40D4-9814-A28021759172}" type="pres">
      <dgm:prSet presAssocID="{894E4DA9-9B17-4EAA-9ACD-CD8E505B0D46}" presName="childTextArrow" presStyleLbl="fgAccFollowNode1" presStyleIdx="9" presStyleCnt="12" custScaleX="125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D100B-16A0-4C77-B969-F11D5A3F8ABF}" type="pres">
      <dgm:prSet presAssocID="{0DD9FF17-C908-4EBD-A9A3-28D84ACB0CC3}" presName="childTextArrow" presStyleLbl="fgAccFollowNode1" presStyleIdx="10" presStyleCnt="12" custScaleX="57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A28C9-18E1-4535-8033-900FC912F9A9}" type="pres">
      <dgm:prSet presAssocID="{E9EA5AB3-0CE8-4D29-A55D-8A2AE69EDEE6}" presName="childTextArrow" presStyleLbl="fgAccFollowNode1" presStyleIdx="11" presStyleCnt="12" custScaleX="54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95AF29-E79F-4C25-93D2-77B0B34C690D}" srcId="{887965F9-657F-4F67-8006-0BD6B417D29C}" destId="{732CE7CF-83F5-4580-A11C-D4489252D6BE}" srcOrd="3" destOrd="0" parTransId="{EF6E59B7-4636-4866-863E-720B365D972F}" sibTransId="{40380BAE-97DC-4A46-B84C-C23684B0874E}"/>
    <dgm:cxn modelId="{E97BB22A-8DDE-451C-8DBF-6CB8EF822433}" srcId="{732CE7CF-83F5-4580-A11C-D4489252D6BE}" destId="{A273A293-6F97-4C1F-B314-FE3E948E69EE}" srcOrd="0" destOrd="0" parTransId="{83B9DDB7-69FF-4A88-9855-E73ED8DE39C0}" sibTransId="{72086D39-3905-4635-B676-A4BDBEC8628B}"/>
    <dgm:cxn modelId="{80256173-402A-4AAC-BC18-420B13C69F1C}" srcId="{732CE7CF-83F5-4580-A11C-D4489252D6BE}" destId="{F3A35A47-A6D6-414F-B03B-7B94F7496395}" srcOrd="1" destOrd="0" parTransId="{F4FCCA74-B092-4242-8419-5462CC021C0A}" sibTransId="{09655D23-B147-4CE0-89DD-5E220FAFB43E}"/>
    <dgm:cxn modelId="{BE44A4D3-A490-4C25-8E7C-AC404AB874E2}" srcId="{732CE7CF-83F5-4580-A11C-D4489252D6BE}" destId="{9BC4F82D-31BA-4DE4-886C-5DCF9CE72FBF}" srcOrd="4" destOrd="0" parTransId="{4D676DFF-D909-4E90-B9C8-2EF31FE547C3}" sibTransId="{CB08D1CB-C64D-404D-9A77-0CC53B22EEFF}"/>
    <dgm:cxn modelId="{0BA3F07C-AB8F-4DFC-BCD1-5057DB716987}" srcId="{BA020B38-4DE8-4B76-8081-DA2168AFE213}" destId="{894E4DA9-9B17-4EAA-9ACD-CD8E505B0D46}" srcOrd="0" destOrd="0" parTransId="{5F014C88-BDF8-4264-9EC8-B05191BFB696}" sibTransId="{FCEB31D4-C3E9-47EE-A223-4C7C1C702E37}"/>
    <dgm:cxn modelId="{744E1A55-75A2-4AF7-A20A-2C94AD3300D4}" type="presOf" srcId="{9BC4F82D-31BA-4DE4-886C-5DCF9CE72FBF}" destId="{A95F270B-771C-40A4-ACD0-BF690CE81DF0}" srcOrd="0" destOrd="0" presId="urn:microsoft.com/office/officeart/2005/8/layout/process4"/>
    <dgm:cxn modelId="{51BF47D6-7D06-4D56-87D4-9B978D5CD575}" type="presOf" srcId="{DCD8B118-EC4D-4DC6-9B81-4F12320F100D}" destId="{5C68747A-03E6-4D8F-8180-8E3CDCA5CB7B}" srcOrd="1" destOrd="0" presId="urn:microsoft.com/office/officeart/2005/8/layout/process4"/>
    <dgm:cxn modelId="{8D83C78A-1CE9-4FD9-8A0A-E440BF886512}" srcId="{732CE7CF-83F5-4580-A11C-D4489252D6BE}" destId="{75E8F991-7FBB-4915-AB06-6C7EBDA0709D}" srcOrd="2" destOrd="0" parTransId="{800C347A-9947-4374-9C1F-B663DD9F8F9D}" sibTransId="{BE4085A6-B2C4-4D88-9C93-9106FD6A1DD6}"/>
    <dgm:cxn modelId="{98AC7019-3D5E-41CB-9824-C3518A7C5552}" type="presOf" srcId="{B2742849-F7B5-4469-A445-663B563FE7CC}" destId="{792478E1-2923-40BC-B745-7A755EEB4766}" srcOrd="0" destOrd="0" presId="urn:microsoft.com/office/officeart/2005/8/layout/process4"/>
    <dgm:cxn modelId="{C04A3DC6-F436-4139-B526-9D899CC80CD9}" srcId="{9A85B781-8AE3-4A6A-A047-4C98D87345E9}" destId="{51994AA2-3414-4C0E-85A7-27CDB93FC435}" srcOrd="1" destOrd="0" parTransId="{04CC7388-FE4B-4385-A270-E2D3D0232D6B}" sibTransId="{E819B73F-69DA-4421-B7DF-E10B0B72995B}"/>
    <dgm:cxn modelId="{311863C8-D9C7-4F11-A9C6-3F392A1B51A7}" type="presOf" srcId="{F3A35A47-A6D6-414F-B03B-7B94F7496395}" destId="{6B6E42FE-EA9A-468B-94F6-8C3EBD4E51E5}" srcOrd="0" destOrd="0" presId="urn:microsoft.com/office/officeart/2005/8/layout/process4"/>
    <dgm:cxn modelId="{BB577D46-F4F3-49F2-9A51-7B789C9CCE38}" type="presOf" srcId="{5BA9B9F9-A463-4754-BB54-A14509A85AB7}" destId="{95472D18-9CC5-4797-B0EE-25AB6ACA8927}" srcOrd="0" destOrd="0" presId="urn:microsoft.com/office/officeart/2005/8/layout/process4"/>
    <dgm:cxn modelId="{0868A6CF-AD15-42C1-80E7-F4A14337C8FD}" type="presOf" srcId="{E9EA5AB3-0CE8-4D29-A55D-8A2AE69EDEE6}" destId="{174A28C9-18E1-4535-8033-900FC912F9A9}" srcOrd="0" destOrd="0" presId="urn:microsoft.com/office/officeart/2005/8/layout/process4"/>
    <dgm:cxn modelId="{B729D4C4-1F09-4C8D-9804-E1B3DECA978D}" type="presOf" srcId="{9A85B781-8AE3-4A6A-A047-4C98D87345E9}" destId="{A9AF63E6-127D-4C39-B089-89431B8E3F94}" srcOrd="1" destOrd="0" presId="urn:microsoft.com/office/officeart/2005/8/layout/process4"/>
    <dgm:cxn modelId="{D2BE2CDD-6E79-4ED0-90FA-52337F39041D}" type="presOf" srcId="{894E4DA9-9B17-4EAA-9ACD-CD8E505B0D46}" destId="{A5634D70-C3AA-40D4-9814-A28021759172}" srcOrd="0" destOrd="0" presId="urn:microsoft.com/office/officeart/2005/8/layout/process4"/>
    <dgm:cxn modelId="{C0B2FBD2-A221-42F6-9F71-905B18D4DC1D}" type="presOf" srcId="{732CE7CF-83F5-4580-A11C-D4489252D6BE}" destId="{D2E4092A-16F5-4E67-AF3C-BAEA5E57116B}" srcOrd="1" destOrd="0" presId="urn:microsoft.com/office/officeart/2005/8/layout/process4"/>
    <dgm:cxn modelId="{4137B8B9-94ED-4101-BA3F-0FC9752DCF5F}" type="presOf" srcId="{A273A293-6F97-4C1F-B314-FE3E948E69EE}" destId="{3E6D7A03-7894-4953-9452-CD968D6F2B92}" srcOrd="0" destOrd="0" presId="urn:microsoft.com/office/officeart/2005/8/layout/process4"/>
    <dgm:cxn modelId="{4EDE1FBA-E713-44EA-A505-B1A2C815D416}" srcId="{887965F9-657F-4F67-8006-0BD6B417D29C}" destId="{DCD8B118-EC4D-4DC6-9B81-4F12320F100D}" srcOrd="1" destOrd="0" parTransId="{82E4C163-D099-4954-B517-1FBE0D277A83}" sibTransId="{D04C5EE7-58E6-44D9-93EF-CA4C79D7BD55}"/>
    <dgm:cxn modelId="{868AF093-C590-4A68-9348-982B3869BC13}" type="presOf" srcId="{51994AA2-3414-4C0E-85A7-27CDB93FC435}" destId="{0DB03F94-C968-452B-A3CC-6D71C6C0109C}" srcOrd="0" destOrd="0" presId="urn:microsoft.com/office/officeart/2005/8/layout/process4"/>
    <dgm:cxn modelId="{C2448BD8-F7D2-414B-8580-A203EA387360}" type="presOf" srcId="{0DD9FF17-C908-4EBD-A9A3-28D84ACB0CC3}" destId="{8BCD100B-16A0-4C77-B969-F11D5A3F8ABF}" srcOrd="0" destOrd="0" presId="urn:microsoft.com/office/officeart/2005/8/layout/process4"/>
    <dgm:cxn modelId="{7DCA7F58-D63D-46DF-A373-781AAA756A08}" type="presOf" srcId="{C3984AC3-C060-4ABB-B2AE-39E23CEE884D}" destId="{B9CCD3F6-A68F-4687-9A0F-0A7145C99DB8}" srcOrd="0" destOrd="0" presId="urn:microsoft.com/office/officeart/2005/8/layout/process4"/>
    <dgm:cxn modelId="{25753850-43F4-4AE3-80A8-71CD7497A935}" srcId="{9A85B781-8AE3-4A6A-A047-4C98D87345E9}" destId="{C3984AC3-C060-4ABB-B2AE-39E23CEE884D}" srcOrd="0" destOrd="0" parTransId="{7370B839-E4A2-47D3-B157-169E31B5F939}" sibTransId="{6FB62F83-128A-4645-A4E9-2F9B6C53EDA5}"/>
    <dgm:cxn modelId="{E3AE927F-5B72-4BC1-ADB7-8E223D2D0F10}" srcId="{BA020B38-4DE8-4B76-8081-DA2168AFE213}" destId="{E9EA5AB3-0CE8-4D29-A55D-8A2AE69EDEE6}" srcOrd="2" destOrd="0" parTransId="{2A0D166E-0A1E-4401-9B31-FA67993AA519}" sibTransId="{852D9933-EA54-4B3F-9E1D-201D2BBB2825}"/>
    <dgm:cxn modelId="{7B2E600B-218B-4983-91FC-3672BABDD529}" type="presOf" srcId="{BA020B38-4DE8-4B76-8081-DA2168AFE213}" destId="{93476CAB-0F76-4422-9ADB-E082834EF776}" srcOrd="0" destOrd="0" presId="urn:microsoft.com/office/officeart/2005/8/layout/process4"/>
    <dgm:cxn modelId="{528FD260-D42A-4E0E-827D-645C4B59E87C}" type="presOf" srcId="{9A85B781-8AE3-4A6A-A047-4C98D87345E9}" destId="{AC42ACF2-D612-4789-937F-A9F3A25BE146}" srcOrd="0" destOrd="0" presId="urn:microsoft.com/office/officeart/2005/8/layout/process4"/>
    <dgm:cxn modelId="{424C22E4-AE6E-426D-86AD-9E923BF459EA}" srcId="{887965F9-657F-4F67-8006-0BD6B417D29C}" destId="{BA020B38-4DE8-4B76-8081-DA2168AFE213}" srcOrd="0" destOrd="0" parTransId="{633CDD7B-7C85-45BA-A3BF-FF735B240168}" sibTransId="{49F5A1B8-3995-4E8B-9E37-D433D284129E}"/>
    <dgm:cxn modelId="{4B3DAFA8-A6F7-4BB8-982B-905D790163F4}" srcId="{732CE7CF-83F5-4580-A11C-D4489252D6BE}" destId="{319B5490-CCD3-4B52-9FE2-A1CE1779FAE2}" srcOrd="3" destOrd="0" parTransId="{5962D205-F6ED-4EEC-97E9-E04A3CFB8EC5}" sibTransId="{E6BDF04C-5226-400B-890C-8BB4D7252D69}"/>
    <dgm:cxn modelId="{5FC2387F-3529-49F6-95DB-27FEDB14A003}" type="presOf" srcId="{BA020B38-4DE8-4B76-8081-DA2168AFE213}" destId="{D4C7390E-9898-4062-B004-B708969A1541}" srcOrd="1" destOrd="0" presId="urn:microsoft.com/office/officeart/2005/8/layout/process4"/>
    <dgm:cxn modelId="{AD1D6BFC-A931-45D6-AA6B-DF1612A95CC5}" type="presOf" srcId="{887965F9-657F-4F67-8006-0BD6B417D29C}" destId="{6032E37B-5955-41DC-A2B3-C37B40C00BC7}" srcOrd="0" destOrd="0" presId="urn:microsoft.com/office/officeart/2005/8/layout/process4"/>
    <dgm:cxn modelId="{B2585BB8-2BC4-4344-96CD-161C6719C70A}" srcId="{887965F9-657F-4F67-8006-0BD6B417D29C}" destId="{9A85B781-8AE3-4A6A-A047-4C98D87345E9}" srcOrd="2" destOrd="0" parTransId="{81EF98FF-BB58-4B45-8AA6-AE0EAEE717F9}" sibTransId="{271927FB-714D-477F-A7D3-347D6C18BE3B}"/>
    <dgm:cxn modelId="{76A84EBA-3990-41CA-A589-E0F6A0FD4FC6}" type="presOf" srcId="{DCD8B118-EC4D-4DC6-9B81-4F12320F100D}" destId="{60EDA939-A78B-4386-A90B-C8BBD2D48BF9}" srcOrd="0" destOrd="0" presId="urn:microsoft.com/office/officeart/2005/8/layout/process4"/>
    <dgm:cxn modelId="{6E4CCDDD-DF6E-4FCA-A04B-2CDE50D9004A}" srcId="{BA020B38-4DE8-4B76-8081-DA2168AFE213}" destId="{0DD9FF17-C908-4EBD-A9A3-28D84ACB0CC3}" srcOrd="1" destOrd="0" parTransId="{97512BE1-4880-4084-8D64-AD34B224CE3D}" sibTransId="{68D0E342-6C6E-47D6-94B9-222C59DAF849}"/>
    <dgm:cxn modelId="{3770BAF7-D569-4E66-AA5A-A97564999F30}" srcId="{DCD8B118-EC4D-4DC6-9B81-4F12320F100D}" destId="{B2742849-F7B5-4469-A445-663B563FE7CC}" srcOrd="1" destOrd="0" parTransId="{601F13F1-8683-4612-A6F5-2BAA5CF66E2F}" sibTransId="{F4966F85-6BAF-4996-9850-0999598A9582}"/>
    <dgm:cxn modelId="{9AEF42FC-66EB-407B-87C3-6CE8A81F6483}" type="presOf" srcId="{732CE7CF-83F5-4580-A11C-D4489252D6BE}" destId="{ED6657D2-2B90-4E8A-8300-3558CE53F41E}" srcOrd="0" destOrd="0" presId="urn:microsoft.com/office/officeart/2005/8/layout/process4"/>
    <dgm:cxn modelId="{3913A92C-7A37-4DC4-8626-AC5865FBBB3F}" type="presOf" srcId="{319B5490-CCD3-4B52-9FE2-A1CE1779FAE2}" destId="{4A9A60B8-953F-461F-BDC9-BA9A6FDA73D2}" srcOrd="0" destOrd="0" presId="urn:microsoft.com/office/officeart/2005/8/layout/process4"/>
    <dgm:cxn modelId="{2098CDD7-E3C8-4CE0-B7EF-455E1A0C48F7}" type="presOf" srcId="{75E8F991-7FBB-4915-AB06-6C7EBDA0709D}" destId="{4D3D59BC-BDCB-40AB-AAAF-3D055D6B4121}" srcOrd="0" destOrd="0" presId="urn:microsoft.com/office/officeart/2005/8/layout/process4"/>
    <dgm:cxn modelId="{96FA4FAA-1C1C-4673-BCDC-E57FCFC9AFC4}" srcId="{DCD8B118-EC4D-4DC6-9B81-4F12320F100D}" destId="{5BA9B9F9-A463-4754-BB54-A14509A85AB7}" srcOrd="0" destOrd="0" parTransId="{DD4D1435-701A-4B8D-9BE7-5A708A1B3B6A}" sibTransId="{FD02CBF3-14B9-494F-B6B3-0F9947507AA6}"/>
    <dgm:cxn modelId="{1026D412-FD12-4E4A-9243-88F47A48EE23}" type="presParOf" srcId="{6032E37B-5955-41DC-A2B3-C37B40C00BC7}" destId="{560F6316-1369-4A35-9B07-34D59A3CABDF}" srcOrd="0" destOrd="0" presId="urn:microsoft.com/office/officeart/2005/8/layout/process4"/>
    <dgm:cxn modelId="{2B3C4E08-D8FA-4C26-B370-4E901EC4DF20}" type="presParOf" srcId="{560F6316-1369-4A35-9B07-34D59A3CABDF}" destId="{ED6657D2-2B90-4E8A-8300-3558CE53F41E}" srcOrd="0" destOrd="0" presId="urn:microsoft.com/office/officeart/2005/8/layout/process4"/>
    <dgm:cxn modelId="{A3FC980F-151F-4395-9C8A-915FB407C66D}" type="presParOf" srcId="{560F6316-1369-4A35-9B07-34D59A3CABDF}" destId="{D2E4092A-16F5-4E67-AF3C-BAEA5E57116B}" srcOrd="1" destOrd="0" presId="urn:microsoft.com/office/officeart/2005/8/layout/process4"/>
    <dgm:cxn modelId="{B648583E-75E5-4F70-A59D-B2BC19FA1761}" type="presParOf" srcId="{560F6316-1369-4A35-9B07-34D59A3CABDF}" destId="{C4736644-C0F2-43B6-98CD-5740D147BDED}" srcOrd="2" destOrd="0" presId="urn:microsoft.com/office/officeart/2005/8/layout/process4"/>
    <dgm:cxn modelId="{32B93FAE-FB9B-4D12-8820-A2F8DF9B9A59}" type="presParOf" srcId="{C4736644-C0F2-43B6-98CD-5740D147BDED}" destId="{3E6D7A03-7894-4953-9452-CD968D6F2B92}" srcOrd="0" destOrd="0" presId="urn:microsoft.com/office/officeart/2005/8/layout/process4"/>
    <dgm:cxn modelId="{CDF7A199-4B0A-4C6D-AF43-F89C60977B5D}" type="presParOf" srcId="{C4736644-C0F2-43B6-98CD-5740D147BDED}" destId="{6B6E42FE-EA9A-468B-94F6-8C3EBD4E51E5}" srcOrd="1" destOrd="0" presId="urn:microsoft.com/office/officeart/2005/8/layout/process4"/>
    <dgm:cxn modelId="{F00E519E-FBAA-452F-8136-E55F7C9AC11A}" type="presParOf" srcId="{C4736644-C0F2-43B6-98CD-5740D147BDED}" destId="{4D3D59BC-BDCB-40AB-AAAF-3D055D6B4121}" srcOrd="2" destOrd="0" presId="urn:microsoft.com/office/officeart/2005/8/layout/process4"/>
    <dgm:cxn modelId="{8A6E5C0A-39B5-4B84-9D03-272E8C543EAE}" type="presParOf" srcId="{C4736644-C0F2-43B6-98CD-5740D147BDED}" destId="{4A9A60B8-953F-461F-BDC9-BA9A6FDA73D2}" srcOrd="3" destOrd="0" presId="urn:microsoft.com/office/officeart/2005/8/layout/process4"/>
    <dgm:cxn modelId="{0092F091-8E14-4D50-B3A0-32BE34F49BF8}" type="presParOf" srcId="{C4736644-C0F2-43B6-98CD-5740D147BDED}" destId="{A95F270B-771C-40A4-ACD0-BF690CE81DF0}" srcOrd="4" destOrd="0" presId="urn:microsoft.com/office/officeart/2005/8/layout/process4"/>
    <dgm:cxn modelId="{41B7409A-9004-458C-8B18-886506161C9F}" type="presParOf" srcId="{6032E37B-5955-41DC-A2B3-C37B40C00BC7}" destId="{591F176E-E45D-496C-A284-4021D7352951}" srcOrd="1" destOrd="0" presId="urn:microsoft.com/office/officeart/2005/8/layout/process4"/>
    <dgm:cxn modelId="{6907B12A-690D-49FF-8B07-FEB319A1E17E}" type="presParOf" srcId="{6032E37B-5955-41DC-A2B3-C37B40C00BC7}" destId="{97E3E7D1-C3AF-42B5-908A-F8F59962FEE3}" srcOrd="2" destOrd="0" presId="urn:microsoft.com/office/officeart/2005/8/layout/process4"/>
    <dgm:cxn modelId="{F360F7B1-C308-4F71-A3DB-F2235C5F02BA}" type="presParOf" srcId="{97E3E7D1-C3AF-42B5-908A-F8F59962FEE3}" destId="{AC42ACF2-D612-4789-937F-A9F3A25BE146}" srcOrd="0" destOrd="0" presId="urn:microsoft.com/office/officeart/2005/8/layout/process4"/>
    <dgm:cxn modelId="{71D8946B-7322-435F-BC56-866C2E5B2897}" type="presParOf" srcId="{97E3E7D1-C3AF-42B5-908A-F8F59962FEE3}" destId="{A9AF63E6-127D-4C39-B089-89431B8E3F94}" srcOrd="1" destOrd="0" presId="urn:microsoft.com/office/officeart/2005/8/layout/process4"/>
    <dgm:cxn modelId="{7FAE1B19-2841-465E-A1F6-50D2973A6986}" type="presParOf" srcId="{97E3E7D1-C3AF-42B5-908A-F8F59962FEE3}" destId="{FB27E9F2-9FEF-47D4-95D4-AA19E520D7C5}" srcOrd="2" destOrd="0" presId="urn:microsoft.com/office/officeart/2005/8/layout/process4"/>
    <dgm:cxn modelId="{51399B5C-DF49-49CB-8B59-AE447A26B41A}" type="presParOf" srcId="{FB27E9F2-9FEF-47D4-95D4-AA19E520D7C5}" destId="{B9CCD3F6-A68F-4687-9A0F-0A7145C99DB8}" srcOrd="0" destOrd="0" presId="urn:microsoft.com/office/officeart/2005/8/layout/process4"/>
    <dgm:cxn modelId="{396EF581-0DD2-464C-BA23-1927E78A25D7}" type="presParOf" srcId="{FB27E9F2-9FEF-47D4-95D4-AA19E520D7C5}" destId="{0DB03F94-C968-452B-A3CC-6D71C6C0109C}" srcOrd="1" destOrd="0" presId="urn:microsoft.com/office/officeart/2005/8/layout/process4"/>
    <dgm:cxn modelId="{34A4FD81-B0FA-4350-AFBD-969B0D8C20EC}" type="presParOf" srcId="{6032E37B-5955-41DC-A2B3-C37B40C00BC7}" destId="{3B7F45A8-9B3B-47FC-A78F-441EF818AD44}" srcOrd="3" destOrd="0" presId="urn:microsoft.com/office/officeart/2005/8/layout/process4"/>
    <dgm:cxn modelId="{59E7FED6-7B45-4DE0-A922-A81B4F412AED}" type="presParOf" srcId="{6032E37B-5955-41DC-A2B3-C37B40C00BC7}" destId="{762F60AB-67EE-409B-BF8F-DEABBF1D6C83}" srcOrd="4" destOrd="0" presId="urn:microsoft.com/office/officeart/2005/8/layout/process4"/>
    <dgm:cxn modelId="{BFC2B0F7-BCA0-47FB-9C2E-F3B2FF4E8CAF}" type="presParOf" srcId="{762F60AB-67EE-409B-BF8F-DEABBF1D6C83}" destId="{60EDA939-A78B-4386-A90B-C8BBD2D48BF9}" srcOrd="0" destOrd="0" presId="urn:microsoft.com/office/officeart/2005/8/layout/process4"/>
    <dgm:cxn modelId="{9BA30DD8-98DD-46A5-B721-1811C1E46008}" type="presParOf" srcId="{762F60AB-67EE-409B-BF8F-DEABBF1D6C83}" destId="{5C68747A-03E6-4D8F-8180-8E3CDCA5CB7B}" srcOrd="1" destOrd="0" presId="urn:microsoft.com/office/officeart/2005/8/layout/process4"/>
    <dgm:cxn modelId="{F75956A3-2C00-487E-8D22-7AD7DFA6E85D}" type="presParOf" srcId="{762F60AB-67EE-409B-BF8F-DEABBF1D6C83}" destId="{02135F6F-47EF-4653-8EEA-1A95BB518A7B}" srcOrd="2" destOrd="0" presId="urn:microsoft.com/office/officeart/2005/8/layout/process4"/>
    <dgm:cxn modelId="{4C4374F3-8FB4-43E7-A7EE-C4EB40D00EC5}" type="presParOf" srcId="{02135F6F-47EF-4653-8EEA-1A95BB518A7B}" destId="{95472D18-9CC5-4797-B0EE-25AB6ACA8927}" srcOrd="0" destOrd="0" presId="urn:microsoft.com/office/officeart/2005/8/layout/process4"/>
    <dgm:cxn modelId="{73B31563-659B-4B8C-8D44-5D9E18215688}" type="presParOf" srcId="{02135F6F-47EF-4653-8EEA-1A95BB518A7B}" destId="{792478E1-2923-40BC-B745-7A755EEB4766}" srcOrd="1" destOrd="0" presId="urn:microsoft.com/office/officeart/2005/8/layout/process4"/>
    <dgm:cxn modelId="{92FCF8F3-E790-4DDF-B641-EE76190F27D8}" type="presParOf" srcId="{6032E37B-5955-41DC-A2B3-C37B40C00BC7}" destId="{477FF5DA-25BC-447F-A0CB-90F33BA7FE29}" srcOrd="5" destOrd="0" presId="urn:microsoft.com/office/officeart/2005/8/layout/process4"/>
    <dgm:cxn modelId="{A4C45BEB-A445-4C0B-8603-89C9FDA10A2E}" type="presParOf" srcId="{6032E37B-5955-41DC-A2B3-C37B40C00BC7}" destId="{2B556926-1D87-41EE-9630-2B87A9B19114}" srcOrd="6" destOrd="0" presId="urn:microsoft.com/office/officeart/2005/8/layout/process4"/>
    <dgm:cxn modelId="{56D0E787-E6F5-484B-B531-2622F169D907}" type="presParOf" srcId="{2B556926-1D87-41EE-9630-2B87A9B19114}" destId="{93476CAB-0F76-4422-9ADB-E082834EF776}" srcOrd="0" destOrd="0" presId="urn:microsoft.com/office/officeart/2005/8/layout/process4"/>
    <dgm:cxn modelId="{5A5EDF4D-CCC1-43BA-BAFE-A4869CC8097A}" type="presParOf" srcId="{2B556926-1D87-41EE-9630-2B87A9B19114}" destId="{D4C7390E-9898-4062-B004-B708969A1541}" srcOrd="1" destOrd="0" presId="urn:microsoft.com/office/officeart/2005/8/layout/process4"/>
    <dgm:cxn modelId="{73323F92-8D6A-4645-B355-17C76342559A}" type="presParOf" srcId="{2B556926-1D87-41EE-9630-2B87A9B19114}" destId="{FDE2BDFD-5B2D-4C0A-BF4F-F571F2AAADE3}" srcOrd="2" destOrd="0" presId="urn:microsoft.com/office/officeart/2005/8/layout/process4"/>
    <dgm:cxn modelId="{F482DF64-6AF6-40AF-BFA0-B5DBED23F5A0}" type="presParOf" srcId="{FDE2BDFD-5B2D-4C0A-BF4F-F571F2AAADE3}" destId="{A5634D70-C3AA-40D4-9814-A28021759172}" srcOrd="0" destOrd="0" presId="urn:microsoft.com/office/officeart/2005/8/layout/process4"/>
    <dgm:cxn modelId="{62409AB9-5108-4398-BB03-690D104FA750}" type="presParOf" srcId="{FDE2BDFD-5B2D-4C0A-BF4F-F571F2AAADE3}" destId="{8BCD100B-16A0-4C77-B969-F11D5A3F8ABF}" srcOrd="1" destOrd="0" presId="urn:microsoft.com/office/officeart/2005/8/layout/process4"/>
    <dgm:cxn modelId="{088680F1-CC05-497F-8616-356760C94848}" type="presParOf" srcId="{FDE2BDFD-5B2D-4C0A-BF4F-F571F2AAADE3}" destId="{174A28C9-18E1-4535-8033-900FC912F9A9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A91845-F6CF-4292-BD24-8F72C6F56712}" type="doc">
      <dgm:prSet loTypeId="urn:microsoft.com/office/officeart/2005/8/layout/cycle5" loCatId="cycle" qsTypeId="urn:microsoft.com/office/officeart/2005/8/quickstyle/3d2" qsCatId="3D" csTypeId="urn:microsoft.com/office/officeart/2005/8/colors/accent1_3" csCatId="accent1" phldr="0"/>
      <dgm:spPr/>
      <dgm:t>
        <a:bodyPr/>
        <a:lstStyle/>
        <a:p>
          <a:endParaRPr lang="ru-RU"/>
        </a:p>
      </dgm:t>
    </dgm:pt>
    <dgm:pt modelId="{0944ED9F-7CC8-45B5-82A7-7CED39417A1A}">
      <dgm:prSet phldrT="[Текст]" phldr="1"/>
      <dgm:spPr/>
      <dgm:t>
        <a:bodyPr/>
        <a:lstStyle/>
        <a:p>
          <a:endParaRPr lang="ru-RU" dirty="0"/>
        </a:p>
      </dgm:t>
    </dgm:pt>
    <dgm:pt modelId="{A7F72279-522F-4C62-8E4F-4045F565A837}" type="sibTrans" cxnId="{03F8CF6F-DB66-432E-AEB0-3D76D5C901D2}">
      <dgm:prSet/>
      <dgm:spPr/>
      <dgm:t>
        <a:bodyPr/>
        <a:lstStyle/>
        <a:p>
          <a:endParaRPr lang="ru-RU"/>
        </a:p>
      </dgm:t>
    </dgm:pt>
    <dgm:pt modelId="{D37970FE-F4B9-4E85-8097-435709049FEE}" type="parTrans" cxnId="{03F8CF6F-DB66-432E-AEB0-3D76D5C901D2}">
      <dgm:prSet/>
      <dgm:spPr/>
      <dgm:t>
        <a:bodyPr/>
        <a:lstStyle/>
        <a:p>
          <a:endParaRPr lang="ru-RU"/>
        </a:p>
      </dgm:t>
    </dgm:pt>
    <dgm:pt modelId="{A56FE257-BE0C-4BD2-9F3A-37BCC21F220E}">
      <dgm:prSet phldrT="[Текст]" phldr="1"/>
      <dgm:spPr/>
      <dgm:t>
        <a:bodyPr/>
        <a:lstStyle/>
        <a:p>
          <a:endParaRPr lang="ru-RU" dirty="0"/>
        </a:p>
      </dgm:t>
    </dgm:pt>
    <dgm:pt modelId="{E9DDBE31-DA1E-48B7-9045-7EDA6810C1A4}" type="sibTrans" cxnId="{452C6F0F-8EA5-45E3-825E-42E222E80210}">
      <dgm:prSet/>
      <dgm:spPr/>
      <dgm:t>
        <a:bodyPr/>
        <a:lstStyle/>
        <a:p>
          <a:endParaRPr lang="ru-RU"/>
        </a:p>
      </dgm:t>
    </dgm:pt>
    <dgm:pt modelId="{50FCA0C2-DA54-4FA5-A550-A9639D7CE0F9}" type="parTrans" cxnId="{452C6F0F-8EA5-45E3-825E-42E222E80210}">
      <dgm:prSet/>
      <dgm:spPr/>
      <dgm:t>
        <a:bodyPr/>
        <a:lstStyle/>
        <a:p>
          <a:endParaRPr lang="ru-RU"/>
        </a:p>
      </dgm:t>
    </dgm:pt>
    <dgm:pt modelId="{B77FEC1D-9290-41C4-AD55-C09FF05906B2}">
      <dgm:prSet phldrT="[Текст]" phldr="1"/>
      <dgm:spPr/>
      <dgm:t>
        <a:bodyPr/>
        <a:lstStyle/>
        <a:p>
          <a:endParaRPr lang="ru-RU" dirty="0"/>
        </a:p>
      </dgm:t>
    </dgm:pt>
    <dgm:pt modelId="{A2DE6F96-19DA-4C9B-8382-4AAB4EE958F6}" type="sibTrans" cxnId="{644173B3-3D80-407C-8D22-DD30CF789F35}">
      <dgm:prSet/>
      <dgm:spPr/>
      <dgm:t>
        <a:bodyPr/>
        <a:lstStyle/>
        <a:p>
          <a:endParaRPr lang="ru-RU"/>
        </a:p>
      </dgm:t>
    </dgm:pt>
    <dgm:pt modelId="{DE227F5C-0681-42A6-9F31-074F81AC8E9C}" type="parTrans" cxnId="{644173B3-3D80-407C-8D22-DD30CF789F35}">
      <dgm:prSet/>
      <dgm:spPr/>
      <dgm:t>
        <a:bodyPr/>
        <a:lstStyle/>
        <a:p>
          <a:endParaRPr lang="ru-RU"/>
        </a:p>
      </dgm:t>
    </dgm:pt>
    <dgm:pt modelId="{C204DE49-DAB0-4932-A368-D7A03E05661B}">
      <dgm:prSet phldrT="[Текст]" phldr="1"/>
      <dgm:spPr/>
      <dgm:t>
        <a:bodyPr/>
        <a:lstStyle/>
        <a:p>
          <a:endParaRPr lang="ru-RU" dirty="0"/>
        </a:p>
      </dgm:t>
    </dgm:pt>
    <dgm:pt modelId="{61EA8DF3-419A-4A52-B726-FFEE5AC5DC34}" type="sibTrans" cxnId="{B0E42DB2-6066-4A40-99C6-9CD41639180C}">
      <dgm:prSet/>
      <dgm:spPr/>
      <dgm:t>
        <a:bodyPr/>
        <a:lstStyle/>
        <a:p>
          <a:endParaRPr lang="ru-RU"/>
        </a:p>
      </dgm:t>
    </dgm:pt>
    <dgm:pt modelId="{D142A1D8-685F-40A8-B41F-26BD910A5529}" type="parTrans" cxnId="{B0E42DB2-6066-4A40-99C6-9CD41639180C}">
      <dgm:prSet/>
      <dgm:spPr/>
      <dgm:t>
        <a:bodyPr/>
        <a:lstStyle/>
        <a:p>
          <a:endParaRPr lang="ru-RU"/>
        </a:p>
      </dgm:t>
    </dgm:pt>
    <dgm:pt modelId="{0CD9F22D-2542-419A-B14F-5C075EA3FC37}" type="pres">
      <dgm:prSet presAssocID="{F5A91845-F6CF-4292-BD24-8F72C6F5671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0F602E-6704-4EE1-ADD7-3F947D4984B1}" type="pres">
      <dgm:prSet presAssocID="{C204DE49-DAB0-4932-A368-D7A03E05661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1ED54-4F28-4BD3-AEF7-225ECDD77EEC}" type="pres">
      <dgm:prSet presAssocID="{C204DE49-DAB0-4932-A368-D7A03E05661B}" presName="spNode" presStyleCnt="0"/>
      <dgm:spPr/>
      <dgm:t>
        <a:bodyPr/>
        <a:lstStyle/>
        <a:p>
          <a:endParaRPr lang="ru-RU"/>
        </a:p>
      </dgm:t>
    </dgm:pt>
    <dgm:pt modelId="{B0BD5079-609C-4F00-B2FA-12B53E100EAA}" type="pres">
      <dgm:prSet presAssocID="{61EA8DF3-419A-4A52-B726-FFEE5AC5DC34}" presName="sibTrans" presStyleLbl="sibTrans1D1" presStyleIdx="0" presStyleCnt="4"/>
      <dgm:spPr/>
      <dgm:t>
        <a:bodyPr/>
        <a:lstStyle/>
        <a:p>
          <a:endParaRPr lang="ru-RU"/>
        </a:p>
      </dgm:t>
    </dgm:pt>
    <dgm:pt modelId="{F75CFF09-83AC-4BF9-825C-ADC920090599}" type="pres">
      <dgm:prSet presAssocID="{B77FEC1D-9290-41C4-AD55-C09FF05906B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CA382-3BFC-4D30-8786-1F484A886636}" type="pres">
      <dgm:prSet presAssocID="{B77FEC1D-9290-41C4-AD55-C09FF05906B2}" presName="spNode" presStyleCnt="0"/>
      <dgm:spPr/>
      <dgm:t>
        <a:bodyPr/>
        <a:lstStyle/>
        <a:p>
          <a:endParaRPr lang="ru-RU"/>
        </a:p>
      </dgm:t>
    </dgm:pt>
    <dgm:pt modelId="{14300B07-ECF4-43E1-8033-070B2A4194AF}" type="pres">
      <dgm:prSet presAssocID="{A2DE6F96-19DA-4C9B-8382-4AAB4EE958F6}" presName="sibTrans" presStyleLbl="sibTrans1D1" presStyleIdx="1" presStyleCnt="4"/>
      <dgm:spPr/>
      <dgm:t>
        <a:bodyPr/>
        <a:lstStyle/>
        <a:p>
          <a:endParaRPr lang="ru-RU"/>
        </a:p>
      </dgm:t>
    </dgm:pt>
    <dgm:pt modelId="{5F2E223C-2C63-41EF-AD3B-DB9F78FADB03}" type="pres">
      <dgm:prSet presAssocID="{A56FE257-BE0C-4BD2-9F3A-37BCC21F220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D1E96-BF57-4339-9AFD-92BD7D5209ED}" type="pres">
      <dgm:prSet presAssocID="{A56FE257-BE0C-4BD2-9F3A-37BCC21F220E}" presName="spNode" presStyleCnt="0"/>
      <dgm:spPr/>
      <dgm:t>
        <a:bodyPr/>
        <a:lstStyle/>
        <a:p>
          <a:endParaRPr lang="ru-RU"/>
        </a:p>
      </dgm:t>
    </dgm:pt>
    <dgm:pt modelId="{20BF786C-49BD-4452-845A-F2C550C90CBD}" type="pres">
      <dgm:prSet presAssocID="{E9DDBE31-DA1E-48B7-9045-7EDA6810C1A4}" presName="sibTrans" presStyleLbl="sibTrans1D1" presStyleIdx="2" presStyleCnt="4"/>
      <dgm:spPr/>
      <dgm:t>
        <a:bodyPr/>
        <a:lstStyle/>
        <a:p>
          <a:endParaRPr lang="ru-RU"/>
        </a:p>
      </dgm:t>
    </dgm:pt>
    <dgm:pt modelId="{AEE7E29F-F516-4D8F-9BD1-1BDE15247373}" type="pres">
      <dgm:prSet presAssocID="{0944ED9F-7CC8-45B5-82A7-7CED39417A1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3B88E-12EC-4F44-9A58-E5F3121418C6}" type="pres">
      <dgm:prSet presAssocID="{0944ED9F-7CC8-45B5-82A7-7CED39417A1A}" presName="spNode" presStyleCnt="0"/>
      <dgm:spPr/>
      <dgm:t>
        <a:bodyPr/>
        <a:lstStyle/>
        <a:p>
          <a:endParaRPr lang="ru-RU"/>
        </a:p>
      </dgm:t>
    </dgm:pt>
    <dgm:pt modelId="{9B9C5A00-8CA5-4902-BF93-B69D94269045}" type="pres">
      <dgm:prSet presAssocID="{A7F72279-522F-4C62-8E4F-4045F565A837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59F3F36D-E95B-4041-B4F4-341F34797F26}" type="presOf" srcId="{C204DE49-DAB0-4932-A368-D7A03E05661B}" destId="{740F602E-6704-4EE1-ADD7-3F947D4984B1}" srcOrd="0" destOrd="0" presId="urn:microsoft.com/office/officeart/2005/8/layout/cycle5"/>
    <dgm:cxn modelId="{EEAFD82F-9108-42AC-8720-D78500835D19}" type="presOf" srcId="{A2DE6F96-19DA-4C9B-8382-4AAB4EE958F6}" destId="{14300B07-ECF4-43E1-8033-070B2A4194AF}" srcOrd="0" destOrd="0" presId="urn:microsoft.com/office/officeart/2005/8/layout/cycle5"/>
    <dgm:cxn modelId="{A748054C-216C-4B06-8D56-E49E396164B9}" type="presOf" srcId="{0944ED9F-7CC8-45B5-82A7-7CED39417A1A}" destId="{AEE7E29F-F516-4D8F-9BD1-1BDE15247373}" srcOrd="0" destOrd="0" presId="urn:microsoft.com/office/officeart/2005/8/layout/cycle5"/>
    <dgm:cxn modelId="{DECDA2C0-9F1E-4210-B011-B61382DDE9D6}" type="presOf" srcId="{A7F72279-522F-4C62-8E4F-4045F565A837}" destId="{9B9C5A00-8CA5-4902-BF93-B69D94269045}" srcOrd="0" destOrd="0" presId="urn:microsoft.com/office/officeart/2005/8/layout/cycle5"/>
    <dgm:cxn modelId="{452C6F0F-8EA5-45E3-825E-42E222E80210}" srcId="{F5A91845-F6CF-4292-BD24-8F72C6F56712}" destId="{A56FE257-BE0C-4BD2-9F3A-37BCC21F220E}" srcOrd="2" destOrd="0" parTransId="{50FCA0C2-DA54-4FA5-A550-A9639D7CE0F9}" sibTransId="{E9DDBE31-DA1E-48B7-9045-7EDA6810C1A4}"/>
    <dgm:cxn modelId="{394C93DB-C39C-46C1-B5AC-71FAC2DEFE6B}" type="presOf" srcId="{B77FEC1D-9290-41C4-AD55-C09FF05906B2}" destId="{F75CFF09-83AC-4BF9-825C-ADC920090599}" srcOrd="0" destOrd="0" presId="urn:microsoft.com/office/officeart/2005/8/layout/cycle5"/>
    <dgm:cxn modelId="{03F8CF6F-DB66-432E-AEB0-3D76D5C901D2}" srcId="{F5A91845-F6CF-4292-BD24-8F72C6F56712}" destId="{0944ED9F-7CC8-45B5-82A7-7CED39417A1A}" srcOrd="3" destOrd="0" parTransId="{D37970FE-F4B9-4E85-8097-435709049FEE}" sibTransId="{A7F72279-522F-4C62-8E4F-4045F565A837}"/>
    <dgm:cxn modelId="{E76DC4B8-2659-4259-9571-149E0D04836C}" type="presOf" srcId="{F5A91845-F6CF-4292-BD24-8F72C6F56712}" destId="{0CD9F22D-2542-419A-B14F-5C075EA3FC37}" srcOrd="0" destOrd="0" presId="urn:microsoft.com/office/officeart/2005/8/layout/cycle5"/>
    <dgm:cxn modelId="{B0E42DB2-6066-4A40-99C6-9CD41639180C}" srcId="{F5A91845-F6CF-4292-BD24-8F72C6F56712}" destId="{C204DE49-DAB0-4932-A368-D7A03E05661B}" srcOrd="0" destOrd="0" parTransId="{D142A1D8-685F-40A8-B41F-26BD910A5529}" sibTransId="{61EA8DF3-419A-4A52-B726-FFEE5AC5DC34}"/>
    <dgm:cxn modelId="{A4CB91B1-7DAA-4D7E-9E37-9152FE9FC35F}" type="presOf" srcId="{61EA8DF3-419A-4A52-B726-FFEE5AC5DC34}" destId="{B0BD5079-609C-4F00-B2FA-12B53E100EAA}" srcOrd="0" destOrd="0" presId="urn:microsoft.com/office/officeart/2005/8/layout/cycle5"/>
    <dgm:cxn modelId="{644173B3-3D80-407C-8D22-DD30CF789F35}" srcId="{F5A91845-F6CF-4292-BD24-8F72C6F56712}" destId="{B77FEC1D-9290-41C4-AD55-C09FF05906B2}" srcOrd="1" destOrd="0" parTransId="{DE227F5C-0681-42A6-9F31-074F81AC8E9C}" sibTransId="{A2DE6F96-19DA-4C9B-8382-4AAB4EE958F6}"/>
    <dgm:cxn modelId="{9F5CE998-3628-4B4E-96C8-C2A87D12203B}" type="presOf" srcId="{E9DDBE31-DA1E-48B7-9045-7EDA6810C1A4}" destId="{20BF786C-49BD-4452-845A-F2C550C90CBD}" srcOrd="0" destOrd="0" presId="urn:microsoft.com/office/officeart/2005/8/layout/cycle5"/>
    <dgm:cxn modelId="{2934A319-F436-4922-8A4A-728D6EC9B8B7}" type="presOf" srcId="{A56FE257-BE0C-4BD2-9F3A-37BCC21F220E}" destId="{5F2E223C-2C63-41EF-AD3B-DB9F78FADB03}" srcOrd="0" destOrd="0" presId="urn:microsoft.com/office/officeart/2005/8/layout/cycle5"/>
    <dgm:cxn modelId="{4E79C1C3-03B1-4ECC-A0B3-4BE4EBADEBC2}" type="presParOf" srcId="{0CD9F22D-2542-419A-B14F-5C075EA3FC37}" destId="{740F602E-6704-4EE1-ADD7-3F947D4984B1}" srcOrd="0" destOrd="0" presId="urn:microsoft.com/office/officeart/2005/8/layout/cycle5"/>
    <dgm:cxn modelId="{DDCC54B0-0B38-4005-9F48-2ECCFB225D0A}" type="presParOf" srcId="{0CD9F22D-2542-419A-B14F-5C075EA3FC37}" destId="{78F1ED54-4F28-4BD3-AEF7-225ECDD77EEC}" srcOrd="1" destOrd="0" presId="urn:microsoft.com/office/officeart/2005/8/layout/cycle5"/>
    <dgm:cxn modelId="{8792D100-AF26-4909-AD7C-F7519597E1F3}" type="presParOf" srcId="{0CD9F22D-2542-419A-B14F-5C075EA3FC37}" destId="{B0BD5079-609C-4F00-B2FA-12B53E100EAA}" srcOrd="2" destOrd="0" presId="urn:microsoft.com/office/officeart/2005/8/layout/cycle5"/>
    <dgm:cxn modelId="{B601A8F4-D478-4476-9DF1-2080ECC72333}" type="presParOf" srcId="{0CD9F22D-2542-419A-B14F-5C075EA3FC37}" destId="{F75CFF09-83AC-4BF9-825C-ADC920090599}" srcOrd="3" destOrd="0" presId="urn:microsoft.com/office/officeart/2005/8/layout/cycle5"/>
    <dgm:cxn modelId="{61CD5494-FD5E-44B6-81A7-6FA52519CB5C}" type="presParOf" srcId="{0CD9F22D-2542-419A-B14F-5C075EA3FC37}" destId="{989CA382-3BFC-4D30-8786-1F484A886636}" srcOrd="4" destOrd="0" presId="urn:microsoft.com/office/officeart/2005/8/layout/cycle5"/>
    <dgm:cxn modelId="{DC9914DD-FA94-4135-A5C0-94F1887F05DB}" type="presParOf" srcId="{0CD9F22D-2542-419A-B14F-5C075EA3FC37}" destId="{14300B07-ECF4-43E1-8033-070B2A4194AF}" srcOrd="5" destOrd="0" presId="urn:microsoft.com/office/officeart/2005/8/layout/cycle5"/>
    <dgm:cxn modelId="{754BD2F3-1C88-4CD9-958D-76129A80AD65}" type="presParOf" srcId="{0CD9F22D-2542-419A-B14F-5C075EA3FC37}" destId="{5F2E223C-2C63-41EF-AD3B-DB9F78FADB03}" srcOrd="6" destOrd="0" presId="urn:microsoft.com/office/officeart/2005/8/layout/cycle5"/>
    <dgm:cxn modelId="{E4F5C03B-A8D6-4446-9EC2-B4513837BE94}" type="presParOf" srcId="{0CD9F22D-2542-419A-B14F-5C075EA3FC37}" destId="{DADD1E96-BF57-4339-9AFD-92BD7D5209ED}" srcOrd="7" destOrd="0" presId="urn:microsoft.com/office/officeart/2005/8/layout/cycle5"/>
    <dgm:cxn modelId="{0A755E90-61E6-41A2-81AB-64743D19E457}" type="presParOf" srcId="{0CD9F22D-2542-419A-B14F-5C075EA3FC37}" destId="{20BF786C-49BD-4452-845A-F2C550C90CBD}" srcOrd="8" destOrd="0" presId="urn:microsoft.com/office/officeart/2005/8/layout/cycle5"/>
    <dgm:cxn modelId="{4CB95FF9-87A0-4FF8-BB5F-44184F988C9E}" type="presParOf" srcId="{0CD9F22D-2542-419A-B14F-5C075EA3FC37}" destId="{AEE7E29F-F516-4D8F-9BD1-1BDE15247373}" srcOrd="9" destOrd="0" presId="urn:microsoft.com/office/officeart/2005/8/layout/cycle5"/>
    <dgm:cxn modelId="{AB3B3967-8E33-4D2D-9A0D-B0A413591076}" type="presParOf" srcId="{0CD9F22D-2542-419A-B14F-5C075EA3FC37}" destId="{BBE3B88E-12EC-4F44-9A58-E5F3121418C6}" srcOrd="10" destOrd="0" presId="urn:microsoft.com/office/officeart/2005/8/layout/cycle5"/>
    <dgm:cxn modelId="{9135615E-C0A6-4F3E-8F23-920DD4FACE07}" type="presParOf" srcId="{0CD9F22D-2542-419A-B14F-5C075EA3FC37}" destId="{9B9C5A00-8CA5-4902-BF93-B69D94269045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E4092A-16F5-4E67-AF3C-BAEA5E57116B}">
      <dsp:nvSpPr>
        <dsp:cNvPr id="0" name=""/>
        <dsp:cNvSpPr/>
      </dsp:nvSpPr>
      <dsp:spPr>
        <a:xfrm>
          <a:off x="0" y="5704219"/>
          <a:ext cx="6525344" cy="148804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Подготовка, рассмотрение и утверждение отчёта </a:t>
          </a:r>
          <a:br>
            <a:rPr lang="ru-RU" sz="2000" b="1" kern="12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об исполнении бюджета</a:t>
          </a:r>
          <a:endParaRPr lang="ru-RU" sz="20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5704219"/>
        <a:ext cx="6525344" cy="803541"/>
      </dsp:txXfrm>
    </dsp:sp>
    <dsp:sp modelId="{3E6D7A03-7894-4953-9452-CD968D6F2B92}">
      <dsp:nvSpPr>
        <dsp:cNvPr id="0" name=""/>
        <dsp:cNvSpPr/>
      </dsp:nvSpPr>
      <dsp:spPr>
        <a:xfrm>
          <a:off x="2286" y="6429763"/>
          <a:ext cx="1277830" cy="87563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50" kern="1200" dirty="0" smtClean="0">
              <a:latin typeface="PT Astra Serif" pitchFamily="18" charset="-52"/>
              <a:ea typeface="PT Astra Serif" pitchFamily="18" charset="-52"/>
            </a:rPr>
            <a:t>Составление годового отчёта об исполнении областного бюджета и проекта закона об исполнении областного бюджета</a:t>
          </a:r>
          <a:endParaRPr lang="ru-RU" sz="9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2286" y="6429763"/>
        <a:ext cx="1277830" cy="875631"/>
      </dsp:txXfrm>
    </dsp:sp>
    <dsp:sp modelId="{6B6E42FE-EA9A-468B-94F6-8C3EBD4E51E5}">
      <dsp:nvSpPr>
        <dsp:cNvPr id="0" name=""/>
        <dsp:cNvSpPr/>
      </dsp:nvSpPr>
      <dsp:spPr>
        <a:xfrm>
          <a:off x="1280117" y="6425306"/>
          <a:ext cx="1090636" cy="884543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PT Astra Serif" pitchFamily="18" charset="-52"/>
              <a:ea typeface="PT Astra Serif" pitchFamily="18" charset="-52"/>
            </a:rPr>
            <a:t>Внешняя проверка годового отчета Счётной палатой Ульяновской области</a:t>
          </a:r>
          <a:r>
            <a:rPr lang="ru-RU" sz="900" kern="1200" dirty="0" smtClean="0"/>
            <a:t> </a:t>
          </a:r>
          <a:endParaRPr lang="ru-RU" sz="900" kern="1200" dirty="0"/>
        </a:p>
      </dsp:txBody>
      <dsp:txXfrm>
        <a:off x="1280117" y="6425306"/>
        <a:ext cx="1090636" cy="884543"/>
      </dsp:txXfrm>
    </dsp:sp>
    <dsp:sp modelId="{4D3D59BC-BDCB-40AB-AAAF-3D055D6B4121}">
      <dsp:nvSpPr>
        <dsp:cNvPr id="0" name=""/>
        <dsp:cNvSpPr/>
      </dsp:nvSpPr>
      <dsp:spPr>
        <a:xfrm>
          <a:off x="2370754" y="6429763"/>
          <a:ext cx="1167588" cy="875631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50" kern="1200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годовому отчёту об исполнении областного бюджета</a:t>
          </a:r>
          <a:endParaRPr lang="ru-RU" sz="9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2370754" y="6429763"/>
        <a:ext cx="1167588" cy="875631"/>
      </dsp:txXfrm>
    </dsp:sp>
    <dsp:sp modelId="{4A9A60B8-953F-461F-BDC9-BA9A6FDA73D2}">
      <dsp:nvSpPr>
        <dsp:cNvPr id="0" name=""/>
        <dsp:cNvSpPr/>
      </dsp:nvSpPr>
      <dsp:spPr>
        <a:xfrm>
          <a:off x="3538342" y="6429763"/>
          <a:ext cx="1650703" cy="87563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50" kern="1200" dirty="0" smtClean="0">
              <a:latin typeface="PT Astra Serif" pitchFamily="18" charset="-52"/>
              <a:ea typeface="PT Astra Serif" pitchFamily="18" charset="-52"/>
            </a:rPr>
            <a:t>Рассмотрение годового отчёта и утверждение проекта закона об исполнении областного бюджета Законодательным Собранием Ульяновской области </a:t>
          </a:r>
          <a:endParaRPr lang="ru-RU" sz="9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538342" y="6429763"/>
        <a:ext cx="1650703" cy="875631"/>
      </dsp:txXfrm>
    </dsp:sp>
    <dsp:sp modelId="{A95F270B-771C-40A4-ACD0-BF690CE81DF0}">
      <dsp:nvSpPr>
        <dsp:cNvPr id="0" name=""/>
        <dsp:cNvSpPr/>
      </dsp:nvSpPr>
      <dsp:spPr>
        <a:xfrm>
          <a:off x="5189046" y="6429763"/>
          <a:ext cx="1334010" cy="875631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PT Astra Serif" pitchFamily="18" charset="-52"/>
              <a:ea typeface="PT Astra Serif" pitchFamily="18" charset="-52"/>
            </a:rPr>
            <a:t>Подписание закона об исполнении областного бюджета за отчётный период Губернатором Ульяновской области</a:t>
          </a:r>
          <a:endParaRPr lang="ru-RU" sz="10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5189046" y="6429763"/>
        <a:ext cx="1334010" cy="875631"/>
      </dsp:txXfrm>
    </dsp:sp>
    <dsp:sp modelId="{A9AF63E6-127D-4C39-B089-89431B8E3F94}">
      <dsp:nvSpPr>
        <dsp:cNvPr id="0" name=""/>
        <dsp:cNvSpPr/>
      </dsp:nvSpPr>
      <dsp:spPr>
        <a:xfrm rot="10800000">
          <a:off x="0" y="3793051"/>
          <a:ext cx="6525344" cy="1950451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Исполнение бюджета</a:t>
          </a:r>
          <a:endParaRPr lang="ru-RU" sz="20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3793051"/>
        <a:ext cx="6525344" cy="684608"/>
      </dsp:txXfrm>
    </dsp:sp>
    <dsp:sp modelId="{B9CCD3F6-A68F-4687-9A0F-0A7145C99DB8}">
      <dsp:nvSpPr>
        <dsp:cNvPr id="0" name=""/>
        <dsp:cNvSpPr/>
      </dsp:nvSpPr>
      <dsp:spPr>
        <a:xfrm>
          <a:off x="0" y="4397662"/>
          <a:ext cx="3262672" cy="74371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Подготовка сводной бюджетной росписи и кассового плана исполнения областного бюджета 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4397662"/>
        <a:ext cx="3262672" cy="743716"/>
      </dsp:txXfrm>
    </dsp:sp>
    <dsp:sp modelId="{0DB03F94-C968-452B-A3CC-6D71C6C0109C}">
      <dsp:nvSpPr>
        <dsp:cNvPr id="0" name=""/>
        <dsp:cNvSpPr/>
      </dsp:nvSpPr>
      <dsp:spPr>
        <a:xfrm>
          <a:off x="3262672" y="4397662"/>
          <a:ext cx="3262672" cy="74371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-  исполнение бюджета по доходам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-  исполнение бюджета по расходам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-  исполнение бюджета по источникам  финансирования дефицита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262672" y="4397662"/>
        <a:ext cx="3262672" cy="743716"/>
      </dsp:txXfrm>
    </dsp:sp>
    <dsp:sp modelId="{5C68747A-03E6-4D8F-8180-8E3CDCA5CB7B}">
      <dsp:nvSpPr>
        <dsp:cNvPr id="0" name=""/>
        <dsp:cNvSpPr/>
      </dsp:nvSpPr>
      <dsp:spPr>
        <a:xfrm rot="10800000">
          <a:off x="0" y="1925187"/>
          <a:ext cx="6525344" cy="1892122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PT Astra Serif" pitchFamily="18" charset="-52"/>
              <a:ea typeface="PT Astra Serif" pitchFamily="18" charset="-52"/>
            </a:rPr>
            <a:t>Проведение общественных слушаний по проекту закона </a:t>
          </a:r>
          <a:br>
            <a:rPr lang="ru-RU" sz="1800" b="1" kern="12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1800" b="1" kern="1200" dirty="0" smtClean="0">
              <a:latin typeface="PT Astra Serif" pitchFamily="18" charset="-52"/>
              <a:ea typeface="PT Astra Serif" pitchFamily="18" charset="-52"/>
            </a:rPr>
            <a:t>об областном бюджете</a:t>
          </a:r>
          <a:endParaRPr lang="ru-RU" sz="18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1925187"/>
        <a:ext cx="6525344" cy="664135"/>
      </dsp:txXfrm>
    </dsp:sp>
    <dsp:sp modelId="{95472D18-9CC5-4797-B0EE-25AB6ACA8927}">
      <dsp:nvSpPr>
        <dsp:cNvPr id="0" name=""/>
        <dsp:cNvSpPr/>
      </dsp:nvSpPr>
      <dsp:spPr>
        <a:xfrm>
          <a:off x="348" y="2500634"/>
          <a:ext cx="3676232" cy="74371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Рассмотрение проекта закона об областном бюджете в двух чтениях и его принятие Законодательным Собранием Ульяновской области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48" y="2500634"/>
        <a:ext cx="3676232" cy="743716"/>
      </dsp:txXfrm>
    </dsp:sp>
    <dsp:sp modelId="{792478E1-2923-40BC-B745-7A755EEB4766}">
      <dsp:nvSpPr>
        <dsp:cNvPr id="0" name=""/>
        <dsp:cNvSpPr/>
      </dsp:nvSpPr>
      <dsp:spPr>
        <a:xfrm>
          <a:off x="3676581" y="2500634"/>
          <a:ext cx="2848413" cy="74371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Подписание закона об областном бюджете Губернатором </a:t>
          </a:r>
          <a:br>
            <a:rPr lang="ru-RU" sz="1100" kern="1200" dirty="0" smtClean="0">
              <a:latin typeface="PT Astra Serif" pitchFamily="18" charset="-52"/>
              <a:ea typeface="PT Astra Serif" pitchFamily="18" charset="-52"/>
            </a:rPr>
          </a:br>
          <a:r>
            <a:rPr lang="ru-RU" sz="1100" kern="1200" dirty="0" smtClean="0">
              <a:latin typeface="PT Astra Serif" pitchFamily="18" charset="-52"/>
              <a:ea typeface="PT Astra Serif" pitchFamily="18" charset="-52"/>
            </a:rPr>
            <a:t> Ульяновской области</a:t>
          </a:r>
          <a:endParaRPr lang="ru-RU" sz="110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676581" y="2500634"/>
        <a:ext cx="2848413" cy="743716"/>
      </dsp:txXfrm>
    </dsp:sp>
    <dsp:sp modelId="{D4C7390E-9898-4062-B004-B708969A1541}">
      <dsp:nvSpPr>
        <dsp:cNvPr id="0" name=""/>
        <dsp:cNvSpPr/>
      </dsp:nvSpPr>
      <dsp:spPr>
        <a:xfrm rot="10800000">
          <a:off x="0" y="14839"/>
          <a:ext cx="6525344" cy="1947715"/>
        </a:xfrm>
        <a:prstGeom prst="upArrowCallou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PT Astra Serif" pitchFamily="18" charset="-52"/>
              <a:ea typeface="PT Astra Serif" pitchFamily="18" charset="-52"/>
            </a:rPr>
            <a:t>Составление проекта бюджета</a:t>
          </a:r>
          <a:endParaRPr lang="ru-RU" sz="2000" b="1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0" y="14839"/>
        <a:ext cx="6525344" cy="683648"/>
      </dsp:txXfrm>
    </dsp:sp>
    <dsp:sp modelId="{A5634D70-C3AA-40D4-9814-A28021759172}">
      <dsp:nvSpPr>
        <dsp:cNvPr id="0" name=""/>
        <dsp:cNvSpPr/>
      </dsp:nvSpPr>
      <dsp:spPr>
        <a:xfrm>
          <a:off x="1000" y="604974"/>
          <a:ext cx="3452771" cy="743716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Подготовка материалов для составления проекта бюджета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- прогноз социально-экономического развития 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- основные направления бюджетной и налоговой политики</a:t>
          </a:r>
          <a:endParaRPr lang="ru-RU" sz="10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1000" y="604974"/>
        <a:ext cx="3452771" cy="743716"/>
      </dsp:txXfrm>
    </dsp:sp>
    <dsp:sp modelId="{8BCD100B-16A0-4C77-B969-F11D5A3F8ABF}">
      <dsp:nvSpPr>
        <dsp:cNvPr id="0" name=""/>
        <dsp:cNvSpPr/>
      </dsp:nvSpPr>
      <dsp:spPr>
        <a:xfrm>
          <a:off x="3453771" y="604974"/>
          <a:ext cx="1569316" cy="74371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Согласование материалов для составления проекта бюджета</a:t>
          </a:r>
          <a:endParaRPr lang="ru-RU" sz="10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3453771" y="604974"/>
        <a:ext cx="1569316" cy="743716"/>
      </dsp:txXfrm>
    </dsp:sp>
    <dsp:sp modelId="{174A28C9-18E1-4535-8033-900FC912F9A9}">
      <dsp:nvSpPr>
        <dsp:cNvPr id="0" name=""/>
        <dsp:cNvSpPr/>
      </dsp:nvSpPr>
      <dsp:spPr>
        <a:xfrm>
          <a:off x="5023088" y="604974"/>
          <a:ext cx="1501254" cy="74371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13970" rIns="78232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PT Astra Serif" pitchFamily="18" charset="-52"/>
              <a:ea typeface="PT Astra Serif" pitchFamily="18" charset="-52"/>
            </a:rPr>
            <a:t>Подготовка проекта закона Ульяновской области об областном бюджете</a:t>
          </a:r>
          <a:endParaRPr lang="ru-RU" sz="1050" kern="1200" dirty="0">
            <a:latin typeface="PT Astra Serif" pitchFamily="18" charset="-52"/>
            <a:ea typeface="PT Astra Serif" pitchFamily="18" charset="-52"/>
          </a:endParaRPr>
        </a:p>
      </dsp:txBody>
      <dsp:txXfrm>
        <a:off x="5023088" y="604974"/>
        <a:ext cx="1501254" cy="74371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8" y="0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/>
          <a:lstStyle>
            <a:lvl1pPr algn="r">
              <a:defRPr sz="1200"/>
            </a:lvl1pPr>
          </a:lstStyle>
          <a:p>
            <a:fld id="{03598AB1-2233-4791-807E-025D5E87692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1838" y="744538"/>
            <a:ext cx="27908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84" tIns="46092" rIns="92184" bIns="4609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7416"/>
            <a:ext cx="5435600" cy="4469130"/>
          </a:xfrm>
          <a:prstGeom prst="rect">
            <a:avLst/>
          </a:prstGeom>
        </p:spPr>
        <p:txBody>
          <a:bodyPr vert="horz" lIns="92184" tIns="46092" rIns="92184" bIns="4609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3106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8" y="9433106"/>
            <a:ext cx="2944283" cy="496570"/>
          </a:xfrm>
          <a:prstGeom prst="rect">
            <a:avLst/>
          </a:prstGeom>
        </p:spPr>
        <p:txBody>
          <a:bodyPr vert="horz" lIns="92184" tIns="46092" rIns="92184" bIns="46092" rtlCol="0" anchor="b"/>
          <a:lstStyle>
            <a:lvl1pPr algn="r">
              <a:defRPr sz="1200"/>
            </a:lvl1pPr>
          </a:lstStyle>
          <a:p>
            <a:fld id="{41C9AF3A-D564-4097-B870-6A401C7822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268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C61743-8AA8-4389-BF1E-ACBB3E1228D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01838" y="744538"/>
            <a:ext cx="279082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41737-66BE-459E-9470-F01794702784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5775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01838" y="744538"/>
            <a:ext cx="2790825" cy="3724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41737-66BE-459E-9470-F01794702784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0861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2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2.xls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png"/><Relationship Id="rId4" Type="http://schemas.openxmlformats.org/officeDocument/2006/relationships/oleObject" Target="../embeddings/_____Microsoft_Office_Excel_97-20033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openxmlformats.org/officeDocument/2006/relationships/image" Target="../media/image29.png"/><Relationship Id="rId18" Type="http://schemas.openxmlformats.org/officeDocument/2006/relationships/image" Target="../media/image2.pn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12" Type="http://schemas.openxmlformats.org/officeDocument/2006/relationships/image" Target="../media/image28.png"/><Relationship Id="rId17" Type="http://schemas.openxmlformats.org/officeDocument/2006/relationships/image" Target="../media/image33.jpeg"/><Relationship Id="rId2" Type="http://schemas.openxmlformats.org/officeDocument/2006/relationships/image" Target="../media/image19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7.jpeg"/><Relationship Id="rId5" Type="http://schemas.openxmlformats.org/officeDocument/2006/relationships/image" Target="../media/image22.png"/><Relationship Id="rId15" Type="http://schemas.openxmlformats.org/officeDocument/2006/relationships/image" Target="../media/image31.jpeg"/><Relationship Id="rId10" Type="http://schemas.openxmlformats.org/officeDocument/2006/relationships/chart" Target="../charts/chart24.xml"/><Relationship Id="rId4" Type="http://schemas.openxmlformats.org/officeDocument/2006/relationships/image" Target="../media/image21.png"/><Relationship Id="rId9" Type="http://schemas.openxmlformats.org/officeDocument/2006/relationships/image" Target="../media/image26.gif"/><Relationship Id="rId1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35.gif"/><Relationship Id="rId7" Type="http://schemas.openxmlformats.org/officeDocument/2006/relationships/diagramData" Target="../diagrams/data2.xml"/><Relationship Id="rId12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diagramDrawing" Target="../diagrams/drawing2.xml"/><Relationship Id="rId5" Type="http://schemas.openxmlformats.org/officeDocument/2006/relationships/image" Target="../media/image37.jpeg"/><Relationship Id="rId10" Type="http://schemas.openxmlformats.org/officeDocument/2006/relationships/diagramColors" Target="../diagrams/colors2.xml"/><Relationship Id="rId4" Type="http://schemas.openxmlformats.org/officeDocument/2006/relationships/image" Target="../media/image36.gif"/><Relationship Id="rId9" Type="http://schemas.openxmlformats.org/officeDocument/2006/relationships/diagramQuickStyle" Target="../diagrams/quickStyle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jpe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2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0648" y="5508104"/>
            <a:ext cx="6336704" cy="2426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Meiryo" panose="020B0604030504040204" pitchFamily="34" charset="-128"/>
              </a:rPr>
              <a:t>БЮДЖЕТ ДЛЯ ГРАЖДАН</a:t>
            </a:r>
            <a:r>
              <a:rPr lang="ru-RU" sz="28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Meiryo" panose="020B0604030504040204" pitchFamily="34" charset="-128"/>
              </a:rPr>
              <a:t/>
            </a:r>
            <a:br>
              <a:rPr lang="ru-RU" sz="28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Meiryo" panose="020B0604030504040204" pitchFamily="34" charset="-128"/>
              </a:rPr>
            </a:br>
            <a:r>
              <a:rPr lang="ru-RU" sz="2400" b="1" dirty="0" smtClean="0">
                <a:solidFill>
                  <a:srgbClr val="496FB4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к проекту закона Ульяновской области </a:t>
            </a:r>
            <a:br>
              <a:rPr lang="ru-RU" sz="2400" b="1" dirty="0" smtClean="0">
                <a:solidFill>
                  <a:srgbClr val="496FB4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2400" b="1" dirty="0" smtClean="0">
                <a:solidFill>
                  <a:srgbClr val="496FB4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«Об исполнении областного бюджета Ульяновской области за 2021 год»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Meiryo" panose="020B0604030504040204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848" y="831641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</a:rPr>
              <a:t>Ульяновск, 2022</a:t>
            </a:r>
            <a:endParaRPr lang="ru-RU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914" name="AutoShape 2" descr="Дом Гончар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648" y="1115616"/>
            <a:ext cx="639989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2386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640" y="1187624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МЕЖБЮДЖЕТНЫЕ ТРАНСФЕРТЫ МЕСТНЫМ БЮДЖЕТАМ ЗА 2021 ГОД</a:t>
            </a:r>
            <a:r>
              <a:rPr lang="ru-RU" sz="17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/>
            </a:r>
            <a:br>
              <a:rPr lang="ru-RU" sz="1700" b="1" dirty="0" smtClean="0">
                <a:solidFill>
                  <a:srgbClr val="FE7E65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7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                                                                                                   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млн руб.</a:t>
            </a:r>
            <a:endParaRPr lang="ru-RU" sz="1700" dirty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6" name="Содержимое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6322915"/>
              </p:ext>
            </p:extLst>
          </p:nvPr>
        </p:nvGraphicFramePr>
        <p:xfrm>
          <a:off x="114300" y="2195513"/>
          <a:ext cx="6535738" cy="6192911"/>
        </p:xfrm>
        <a:graphic>
          <a:graphicData uri="http://schemas.openxmlformats.org/presentationml/2006/ole">
            <p:oleObj spid="_x0000_s68610" name="Worksheet" r:id="rId4" imgW="6105585" imgH="484832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641" y="1259632"/>
            <a:ext cx="6408711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УРОВЕНЬ РАСЧЁТНОЙ БЮДЖЕТНОЙ ОБЕСПЕЧЕННОСТИ МУНИЦИПАЛЬНЫХ РАЙОНОВ, ГОРОДСКИХ ОКРУГОВ </a:t>
            </a:r>
            <a:b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</a:br>
            <a:r>
              <a:rPr lang="ru-RU" sz="195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ЗА 2021 ГОД</a:t>
            </a:r>
          </a:p>
          <a:p>
            <a:endParaRPr lang="ru-RU" sz="1950" b="1" dirty="0">
              <a:solidFill>
                <a:srgbClr val="FE7E65"/>
              </a:solidFill>
              <a:latin typeface="Arial" panose="020B0604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06324791"/>
              </p:ext>
            </p:extLst>
          </p:nvPr>
        </p:nvGraphicFramePr>
        <p:xfrm>
          <a:off x="88900" y="2552700"/>
          <a:ext cx="6661150" cy="5547692"/>
        </p:xfrm>
        <a:graphic>
          <a:graphicData uri="http://schemas.openxmlformats.org/presentationml/2006/ole">
            <p:oleObj spid="_x0000_s69634" name="Worksheet" r:id="rId4" imgW="6781896" imgH="5171904" progId="Excel.Sheet.8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981961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6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82758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РЕАЛИЗАЦИЯ НАЦИОНАЛЬНЫХ ПРОЕКТОВ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57192" y="1187624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/>
              <a:t>млн руб.</a:t>
            </a:r>
          </a:p>
        </p:txBody>
      </p:sp>
      <p:sp>
        <p:nvSpPr>
          <p:cNvPr id="40" name="Овал 39"/>
          <p:cNvSpPr/>
          <p:nvPr/>
        </p:nvSpPr>
        <p:spPr>
          <a:xfrm>
            <a:off x="548680" y="2843808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2 851,3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60648" y="1907704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ДЕМОГРАФИЯ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81128" y="1907704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ОБРАЗОВАНИЕ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20888" y="1907704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ЗДРАВООХРАНЕНИЕ</a:t>
            </a:r>
            <a:endParaRPr lang="ru-RU" sz="14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780928" y="2843808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1 213,5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869160" y="2843808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1 246,7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0648" y="3851920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ЖИЛЬЁ  И ГОРОДСКАЯ СРЕДА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48680" y="4788024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1 289,0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0648" y="5724128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ЦИФРОВАЯ ЭКОНОМИКА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48680" y="6660232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34,8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20888" y="3851920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ЭКОЛОГИЯ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81128" y="3851920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</a:rPr>
              <a:t>  </a:t>
            </a:r>
            <a: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БЕЗОПАСНЫЕ</a:t>
            </a:r>
            <a:b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4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И  КАЧЕСТВЕННЫЕ АВТОМОБИЛЬНЫЕ ДОРОГИ</a:t>
            </a:r>
            <a:endParaRPr lang="ru-RU" sz="15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780928" y="4788024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910,5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4941168" y="4788024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3 666,6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20888" y="5724128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МАЛОЕ И СРЕДНЕЕ ПРЕДПРИНИМАТЕЛЬСТВО И ПОДДЕРЖКА ПРЕДПРИНИМАТЕЛЬСКОЙ ИНИЦИАТИВЫ</a:t>
            </a:r>
            <a:endParaRPr lang="ru-RU" sz="12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581128" y="5724128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КУЛЬТУРА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2708920" y="6660232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208,0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4869160" y="6660232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550,5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20888" y="7596336"/>
            <a:ext cx="2016224" cy="936104"/>
          </a:xfrm>
          <a:prstGeom prst="rect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ПРОИЗВОДИТЕЛЬ-НОСТЬ ТРУДА  И ПОДДЕРЖКА ЗАНЯТОСТИ</a:t>
            </a:r>
            <a:endParaRPr lang="ru-RU" sz="1500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2708920" y="8532440"/>
            <a:ext cx="1368152" cy="432048"/>
          </a:xfrm>
          <a:prstGeom prst="ellipse">
            <a:avLst/>
          </a:prstGeom>
          <a:solidFill>
            <a:srgbClr val="04AC9C"/>
          </a:solidFill>
          <a:ln cmpd="dbl">
            <a:solidFill>
              <a:srgbClr val="04AC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33,7</a:t>
            </a:r>
            <a:endParaRPr lang="ru-RU" b="1" dirty="0">
              <a:solidFill>
                <a:schemeClr val="bg1"/>
              </a:solidFill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6" name="Рисунок 35" descr="жильё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632" y="3272052"/>
            <a:ext cx="720080" cy="758122"/>
          </a:xfrm>
          <a:prstGeom prst="rect">
            <a:avLst/>
          </a:prstGeom>
        </p:spPr>
      </p:pic>
      <p:pic>
        <p:nvPicPr>
          <p:cNvPr id="38" name="Рисунок 37" descr="здравоохранение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2348880" y="1403648"/>
            <a:ext cx="648072" cy="648072"/>
          </a:xfrm>
          <a:prstGeom prst="rect">
            <a:avLst/>
          </a:prstGeom>
        </p:spPr>
      </p:pic>
      <p:pic>
        <p:nvPicPr>
          <p:cNvPr id="39" name="Рисунок 38" descr="демография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8640" y="1403648"/>
            <a:ext cx="648071" cy="648072"/>
          </a:xfrm>
          <a:prstGeom prst="rect">
            <a:avLst/>
          </a:prstGeom>
        </p:spPr>
      </p:pic>
      <p:pic>
        <p:nvPicPr>
          <p:cNvPr id="41" name="Рисунок 40" descr="образование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9120" y="1403648"/>
            <a:ext cx="715773" cy="720080"/>
          </a:xfrm>
          <a:prstGeom prst="rect">
            <a:avLst/>
          </a:prstGeom>
        </p:spPr>
      </p:pic>
      <p:pic>
        <p:nvPicPr>
          <p:cNvPr id="42" name="Рисунок 41" descr="экология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48880" y="3347864"/>
            <a:ext cx="723832" cy="648072"/>
          </a:xfrm>
          <a:prstGeom prst="rect">
            <a:avLst/>
          </a:prstGeom>
        </p:spPr>
      </p:pic>
      <p:pic>
        <p:nvPicPr>
          <p:cNvPr id="43" name="Рисунок 42" descr="БКД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37112" y="3419872"/>
            <a:ext cx="598879" cy="554385"/>
          </a:xfrm>
          <a:prstGeom prst="rect">
            <a:avLst/>
          </a:prstGeom>
        </p:spPr>
      </p:pic>
      <p:pic>
        <p:nvPicPr>
          <p:cNvPr id="54" name="Рисунок 53" descr="цэк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8640" y="5220072"/>
            <a:ext cx="651182" cy="648072"/>
          </a:xfrm>
          <a:prstGeom prst="rect">
            <a:avLst/>
          </a:prstGeom>
        </p:spPr>
      </p:pic>
      <p:pic>
        <p:nvPicPr>
          <p:cNvPr id="55" name="Рисунок 54" descr="мсп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48880" y="5148064"/>
            <a:ext cx="648072" cy="574254"/>
          </a:xfrm>
          <a:prstGeom prst="rect">
            <a:avLst/>
          </a:prstGeom>
        </p:spPr>
      </p:pic>
      <p:pic>
        <p:nvPicPr>
          <p:cNvPr id="56" name="Рисунок 55" descr="культура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09120" y="5188613"/>
            <a:ext cx="576064" cy="626959"/>
          </a:xfrm>
          <a:prstGeom prst="rect">
            <a:avLst/>
          </a:prstGeom>
        </p:spPr>
      </p:pic>
      <p:pic>
        <p:nvPicPr>
          <p:cNvPr id="57" name="Рисунок 56" descr="занятость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348880" y="7092280"/>
            <a:ext cx="576065" cy="50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6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827584"/>
            <a:ext cx="6336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в разрезе государственных программ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8641" y="1259629"/>
          <a:ext cx="6480720" cy="7311889"/>
        </p:xfrm>
        <a:graphic>
          <a:graphicData uri="http://schemas.openxmlformats.org/drawingml/2006/table">
            <a:tbl>
              <a:tblPr/>
              <a:tblGrid>
                <a:gridCol w="3888431"/>
                <a:gridCol w="504056"/>
                <a:gridCol w="576064"/>
                <a:gridCol w="504056"/>
                <a:gridCol w="504056"/>
                <a:gridCol w="504057"/>
              </a:tblGrid>
              <a:tr h="535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Наименование Государственных программ </a:t>
                      </a:r>
                      <a:b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</a:b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Ульяновской</a:t>
                      </a:r>
                      <a:r>
                        <a:rPr lang="ru-RU" sz="1050" b="1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2020  факт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2021 план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2021 факт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% </a:t>
                      </a:r>
                      <a:r>
                        <a:rPr lang="ru-RU" sz="1050" b="1" dirty="0" err="1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испол-нения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темп роста, 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здравоохранения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14116,9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15969,8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15843,8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112,2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Содействие занятости населения и развитие трудовых ресурсов в Ульяновской 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543,5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695,3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691,5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127,2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 модернизация образования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15125,7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17940,6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17793,9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116,4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Социальная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поддержка и защита населения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15149,1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17461,6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17391,7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114,8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Гражданское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общество и государственная национальная политика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230,7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278,8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277,7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120,4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6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жилищно-коммунального хозяйства и повышение энергетической эффективности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1359,5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2614,4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2613,4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192,2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государственного управления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475,0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509,4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494,1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97,0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104,0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строительства и архитектуры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955,5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1741,1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1653,2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94,9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173,0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Обеспечение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правопорядка и безопасности жизнедеятельности на территории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896,1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994,8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988,5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110,3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культуры, туризма и сохранение объектов культурного наследия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1984,5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2897,3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2895,4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124,9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Охрана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окружающей среды и восстановление природных ресурсов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431,9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408,1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404,4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93,6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физической культуры и спорта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2632,6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2319,1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2305,0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87,6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2899" marR="22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Формирование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благоприятного инвестиционного климата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485,3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644,7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641,0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132,1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Научно-технологической развитие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в Ульяновской 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77,6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105,6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105,6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136,1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транспортной системы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7678,7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10315,1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10135,2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98,3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132,0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агропромышленного комплекса, сельских территорий и регулирование рынков сельскохозяйственной продукции, сырья и продовольствия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в Ульяновской 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4274,7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5039,9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4959,9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98,4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116,7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государственной ветеринарной службы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 территории Ульяновской 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209,2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242,8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242,8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116,5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Управление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государственными финансами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4666,0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5648,1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5606,2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99,3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120,2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информационного общества и электронного правительства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605,7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770,9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767,4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126,7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Формирование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комфортной городской среды 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431,5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743,0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739,7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99,6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171,4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Развитие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малого и среднего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предпринимательства </a:t>
                      </a:r>
                      <a:r>
                        <a:rPr lang="ru-RU" sz="1050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 Ульяновской 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628,1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149,4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149,4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23,8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Итого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72957,8</a:t>
                      </a:r>
                      <a:endParaRPr lang="ru-RU" sz="105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87489,8</a:t>
                      </a:r>
                      <a:endParaRPr lang="ru-RU" sz="105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86700,0</a:t>
                      </a:r>
                      <a:endParaRPr lang="ru-RU" sz="105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99,1</a:t>
                      </a:r>
                      <a:endParaRPr lang="ru-RU" sz="105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118,8</a:t>
                      </a:r>
                      <a:endParaRPr lang="ru-RU" sz="105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26799" marR="267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85184" y="1043608"/>
            <a:ext cx="15121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5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млн 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8532440"/>
            <a:ext cx="68580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i="1" dirty="0" smtClean="0">
                <a:latin typeface="PT Astra Serif" pitchFamily="18" charset="-52"/>
                <a:ea typeface="PT Astra Serif" pitchFamily="18" charset="-52"/>
              </a:rPr>
              <a:t>   Мероприятия  в рамках непрограммных направлений деятельности  1853,1     3232,3     3163,4      97,9      170,7   </a:t>
            </a:r>
            <a:endParaRPr lang="ru-RU" sz="1050" i="1" dirty="0"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83568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ЗДРАВООХРАНЕНИЯ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11561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403648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</a:rPr>
              <a:t>ОБЕСПЕЧЕНИЕ ДОСТУПНОСТИ МЕДИЦИНСКОЙ ПОМОЩИ И ПОВЫШЕНИЕ ЭФФЕКТИВНОСТИ МЕДИЦИНСКИХ УСЛУГ, ОБЪЁМЫ, ВИДЫ И КАЧЕСТВО КОТОРЫХ ДОЛЖНЫ СООТВЕТСТВОВАТЬ УРОВНЮ И СТРУКТУРЕ ЗАБОЛЕВАЕМОСТИ И ПОТРЕБНОСТЯМ НАСЕЛЕНИЯ УЛЬЯНОВСКОЙ ОБЛАСТИ, ПЕРЕДОВЫМ ДОСТИЖЕНИЯМ МЕДИЦИНСКОЙ НАУКИ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20384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28800" y="2123728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332656" y="6012160"/>
          <a:ext cx="6336705" cy="30099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536504"/>
                <a:gridCol w="576064"/>
                <a:gridCol w="576064"/>
                <a:gridCol w="648073"/>
              </a:tblGrid>
              <a:tr h="428156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364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Доля граждан, прошедших профилактические осмотры и (или) диспансеризацию в общем числе населения, %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107,3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2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Доля посещений с профилактической и иными целями детьми в возрасте 0-17 лет в общем количестве посещений детьми детских поликлиник и детских поликлинических отделений государственных медицинских организаций, %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54,1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55,5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58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Обеспеченность льготных категорий граждан необходимыми лекарственными препаратами по предъявленным в аптечную организацию рецептам, %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102,1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56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Доля отремонтированных объектов государственных медицинских организаций в общем числе объектов здравоохранения, нуждающихся в ремонте, %</a:t>
                      </a:r>
                      <a:endParaRPr lang="ru-RU" sz="10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03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посещений при выездах мобильных медицинских бригад, оснащённых мобильными медицинскими комплексами,  тыс.посещений</a:t>
                      </a: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на 1мобильную медицинскую бригаду</a:t>
                      </a:r>
                      <a:endParaRPr lang="ru-RU" sz="100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2,07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373216" y="3995936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2578,8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17232" y="4283968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1331,6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3419872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Страховые взносы на ОМС неработающего населения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36712" y="3995936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Расходы на </a:t>
            </a:r>
            <a:r>
              <a:rPr lang="en-US" sz="1050" dirty="0" smtClean="0">
                <a:latin typeface="PT Astra Serif" pitchFamily="18" charset="-52"/>
                <a:ea typeface="PT Astra Serif" pitchFamily="18" charset="-52"/>
              </a:rPr>
              <a:t>COVID-19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36712" y="4283968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Расходы на лекарственное обеспечение льготных категорий граждан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47565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157192" y="3419872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5324,2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2987824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1979712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301208" y="3707904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3863,5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6712" y="3707904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589240" y="4572000"/>
            <a:ext cx="720080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1213,5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4572000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«Здравоохранение»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661248" y="4860032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1194,3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36712" y="4860032"/>
            <a:ext cx="46805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Укрепление материально-технической базы государственных учреждений здравоохранения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33256" y="5148064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211,7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36712" y="5220072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Оказание отдельных видов медицинской помощи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805264" y="5436096"/>
            <a:ext cx="50405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81,2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77272" y="5724128"/>
            <a:ext cx="43204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45,0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36712" y="5436096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Программа «Земский доктор»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36712" y="5652120"/>
            <a:ext cx="489654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Межбюджетные трансферты бюджету ТФОМС на финансовое обеспечение реализации территориальной программы ОМС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кругленный прямоугольник 33"/>
          <p:cNvSpPr/>
          <p:nvPr/>
        </p:nvSpPr>
        <p:spPr>
          <a:xfrm>
            <a:off x="260648" y="5508104"/>
            <a:ext cx="6264696" cy="43281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1028" name="Заголовок 4"/>
          <p:cNvSpPr>
            <a:spLocks noGrp="1"/>
          </p:cNvSpPr>
          <p:nvPr>
            <p:ph type="title"/>
          </p:nvPr>
        </p:nvSpPr>
        <p:spPr>
          <a:xfrm>
            <a:off x="317500" y="611188"/>
            <a:ext cx="6172200" cy="7207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1600" b="1" smtClean="0">
                <a:latin typeface="PT Astra Serif" pitchFamily="18" charset="-52"/>
                <a:ea typeface="PT Astra Serif" pitchFamily="18" charset="-52"/>
                <a:cs typeface="PT Astra Serif" pitchFamily="18" charset="-52"/>
              </a:rPr>
              <a:t>Непрограммные направления деятельности </a:t>
            </a:r>
            <a:br>
              <a:rPr lang="ru-RU" sz="1600" b="1" smtClean="0">
                <a:latin typeface="PT Astra Serif" pitchFamily="18" charset="-52"/>
                <a:ea typeface="PT Astra Serif" pitchFamily="18" charset="-52"/>
                <a:cs typeface="PT Astra Serif" pitchFamily="18" charset="-52"/>
              </a:rPr>
            </a:br>
            <a:r>
              <a:rPr lang="ru-RU" sz="1600" b="1" smtClean="0">
                <a:latin typeface="PT Astra Serif" pitchFamily="18" charset="-52"/>
                <a:ea typeface="PT Astra Serif" pitchFamily="18" charset="-52"/>
                <a:cs typeface="PT Astra Serif" pitchFamily="18" charset="-52"/>
              </a:rPr>
              <a:t>Территориального фонда обязательного медицинского страхования Ульяновской области </a:t>
            </a:r>
          </a:p>
        </p:txBody>
      </p:sp>
      <p:sp>
        <p:nvSpPr>
          <p:cNvPr id="1045" name="TextBox 11"/>
          <p:cNvSpPr txBox="1">
            <a:spLocks noChangeArrowheads="1"/>
          </p:cNvSpPr>
          <p:nvPr/>
        </p:nvSpPr>
        <p:spPr bwMode="auto">
          <a:xfrm>
            <a:off x="188640" y="3563888"/>
            <a:ext cx="650763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Финансовое обеспечение организации обязательного медицинского страхования 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Дополнительное финансовое обеспечение медицинских организаций </a:t>
            </a:r>
            <a:r>
              <a:rPr lang="ru-RU" sz="1200" dirty="0" smtClean="0">
                <a:latin typeface="PT Astra Serif" pitchFamily="18" charset="-52"/>
              </a:rPr>
              <a:t/>
            </a:r>
            <a:br>
              <a:rPr lang="ru-RU" sz="1200" dirty="0" smtClean="0">
                <a:latin typeface="PT Astra Serif" pitchFamily="18" charset="-52"/>
              </a:rPr>
            </a:br>
            <a:r>
              <a:rPr lang="ru-RU" sz="1200" dirty="0" smtClean="0">
                <a:latin typeface="PT Astra Serif" pitchFamily="18" charset="-52"/>
              </a:rPr>
              <a:t>в </a:t>
            </a:r>
            <a:r>
              <a:rPr lang="ru-RU" sz="1200" dirty="0">
                <a:latin typeface="PT Astra Serif" pitchFamily="18" charset="-52"/>
              </a:rPr>
              <a:t>условиях ЧС </a:t>
            </a:r>
            <a:r>
              <a:rPr lang="ru-RU" sz="1200" dirty="0" smtClean="0">
                <a:latin typeface="PT Astra Serif" pitchFamily="18" charset="-52"/>
              </a:rPr>
              <a:t>(</a:t>
            </a:r>
            <a:r>
              <a:rPr lang="ru-RU" sz="1200" dirty="0">
                <a:latin typeface="PT Astra Serif" pitchFamily="18" charset="-52"/>
              </a:rPr>
              <a:t>резервный фонд Правительства </a:t>
            </a:r>
            <a:r>
              <a:rPr lang="ru-RU" sz="1200" dirty="0" smtClean="0">
                <a:latin typeface="PT Astra Serif" pitchFamily="18" charset="-52"/>
              </a:rPr>
              <a:t>Российской Федерации)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Оплата медицинской помощи, оказанной лицам, застрахованным на территории </a:t>
            </a:r>
            <a:br>
              <a:rPr lang="ru-RU" sz="1200" dirty="0" smtClean="0">
                <a:latin typeface="PT Astra Serif" pitchFamily="18" charset="-52"/>
              </a:rPr>
            </a:br>
            <a:r>
              <a:rPr lang="ru-RU" sz="1200" dirty="0" smtClean="0">
                <a:latin typeface="PT Astra Serif" pitchFamily="18" charset="-52"/>
              </a:rPr>
              <a:t>других субъектов Российской Федерации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Выполнение </a:t>
            </a:r>
            <a:r>
              <a:rPr lang="ru-RU" sz="1200" dirty="0">
                <a:latin typeface="PT Astra Serif" pitchFamily="18" charset="-52"/>
              </a:rPr>
              <a:t>управленческих функций </a:t>
            </a:r>
            <a:r>
              <a:rPr lang="ru-RU" sz="1200" dirty="0" smtClean="0">
                <a:latin typeface="PT Astra Serif" pitchFamily="18" charset="-52"/>
              </a:rPr>
              <a:t>ТФОМС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Углубленная </a:t>
            </a:r>
            <a:r>
              <a:rPr lang="ru-RU" sz="1200" dirty="0">
                <a:latin typeface="PT Astra Serif" pitchFamily="18" charset="-52"/>
              </a:rPr>
              <a:t>диспансеризация лиц, перенесших новую </a:t>
            </a:r>
            <a:r>
              <a:rPr lang="ru-RU" sz="1200" dirty="0" err="1">
                <a:latin typeface="PT Astra Serif" pitchFamily="18" charset="-52"/>
              </a:rPr>
              <a:t>коронавирусную</a:t>
            </a:r>
            <a:r>
              <a:rPr lang="ru-RU" sz="1200" dirty="0">
                <a:latin typeface="PT Astra Serif" pitchFamily="18" charset="-52"/>
              </a:rPr>
              <a:t> </a:t>
            </a:r>
            <a:r>
              <a:rPr lang="ru-RU" sz="1200" dirty="0" smtClean="0">
                <a:latin typeface="PT Astra Serif" pitchFamily="18" charset="-52"/>
              </a:rPr>
              <a:t/>
            </a:r>
            <a:br>
              <a:rPr lang="ru-RU" sz="1200" dirty="0" smtClean="0">
                <a:latin typeface="PT Astra Serif" pitchFamily="18" charset="-52"/>
              </a:rPr>
            </a:br>
            <a:r>
              <a:rPr lang="ru-RU" sz="1200" dirty="0" smtClean="0">
                <a:latin typeface="PT Astra Serif" pitchFamily="18" charset="-52"/>
              </a:rPr>
              <a:t>инфекцию</a:t>
            </a:r>
            <a:endParaRPr lang="ru-RU" sz="1200" dirty="0">
              <a:latin typeface="PT Astra Serif" pitchFamily="18" charset="-52"/>
            </a:endParaRPr>
          </a:p>
          <a:p>
            <a:pPr>
              <a:buFont typeface="Wingdings" pitchFamily="2" charset="2"/>
              <a:buChar char="Ø"/>
            </a:pPr>
            <a:r>
              <a:rPr lang="ru-RU" sz="1200" dirty="0" smtClean="0">
                <a:latin typeface="PT Astra Serif" pitchFamily="18" charset="-52"/>
              </a:rPr>
              <a:t>Мероприятия по организации дополнительного профессионального образования </a:t>
            </a:r>
            <a:br>
              <a:rPr lang="ru-RU" sz="1200" dirty="0" smtClean="0">
                <a:latin typeface="PT Astra Serif" pitchFamily="18" charset="-52"/>
              </a:rPr>
            </a:br>
            <a:r>
              <a:rPr lang="ru-RU" sz="1200" dirty="0" smtClean="0">
                <a:latin typeface="PT Astra Serif" pitchFamily="18" charset="-52"/>
              </a:rPr>
              <a:t>медиков, а также приобретению и проведению ремонта медицинского оборудования</a:t>
            </a:r>
            <a:endParaRPr lang="ru-RU" sz="1200" dirty="0">
              <a:latin typeface="PT Astra Serif" pitchFamily="18" charset="-52"/>
            </a:endParaRPr>
          </a:p>
        </p:txBody>
      </p:sp>
      <p:sp>
        <p:nvSpPr>
          <p:cNvPr id="1046" name="TextBox 16"/>
          <p:cNvSpPr txBox="1">
            <a:spLocks noChangeArrowheads="1"/>
          </p:cNvSpPr>
          <p:nvPr/>
        </p:nvSpPr>
        <p:spPr bwMode="auto">
          <a:xfrm>
            <a:off x="260648" y="1619672"/>
            <a:ext cx="62646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PT Astra Serif" pitchFamily="18" charset="-52"/>
              </a:rPr>
              <a:t>Реализация </a:t>
            </a:r>
            <a:r>
              <a:rPr lang="ru-RU" sz="1200" dirty="0">
                <a:latin typeface="PT Astra Serif" pitchFamily="18" charset="-52"/>
              </a:rPr>
              <a:t>государственной политики в сфере обязательного медицинского страхования на территории Ульяновской области</a:t>
            </a:r>
          </a:p>
          <a:p>
            <a:r>
              <a:rPr lang="ru-RU" sz="1200" b="1" dirty="0">
                <a:latin typeface="PT Astra Serif" pitchFamily="18" charset="-52"/>
              </a:rPr>
              <a:t>Задачи ТФОМС: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 обеспечение и защита предусмотренных законодательством Российской Федерации прав граждан в системе обязательного медицинского страхования;</a:t>
            </a:r>
          </a:p>
          <a:p>
            <a:pPr>
              <a:buFont typeface="Wingdings" pitchFamily="2" charset="2"/>
              <a:buChar char="Ø"/>
            </a:pPr>
            <a:r>
              <a:rPr lang="ru-RU" sz="1200" dirty="0">
                <a:latin typeface="PT Astra Serif" pitchFamily="18" charset="-52"/>
              </a:rPr>
              <a:t> обеспечение гарантий бесплатного оказания застрахованным лицам медицинской помощи при  наступлении страхового случая в рамках территориальной программы обязательного медицинского страхования и базовой программы обязательного медицинского </a:t>
            </a:r>
            <a:r>
              <a:rPr lang="ru-RU" sz="1200" dirty="0" smtClean="0">
                <a:latin typeface="PT Astra Serif" pitchFamily="18" charset="-52"/>
              </a:rPr>
              <a:t>страхования</a:t>
            </a:r>
            <a:endParaRPr lang="ru-RU" sz="1000" b="1" dirty="0"/>
          </a:p>
        </p:txBody>
      </p:sp>
      <p:sp>
        <p:nvSpPr>
          <p:cNvPr id="1049" name="TextBox 2"/>
          <p:cNvSpPr txBox="1">
            <a:spLocks noChangeArrowheads="1"/>
          </p:cNvSpPr>
          <p:nvPr/>
        </p:nvSpPr>
        <p:spPr bwMode="auto">
          <a:xfrm>
            <a:off x="332656" y="5508104"/>
            <a:ext cx="62646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> Консолидированные </a:t>
            </a:r>
            <a:r>
              <a:rPr lang="ru-RU" sz="1000" b="1" dirty="0">
                <a:solidFill>
                  <a:srgbClr val="002060"/>
                </a:solidFill>
                <a:latin typeface="PT Astra Serif" pitchFamily="18" charset="-52"/>
              </a:rPr>
              <a:t>расходы на здравоохранение с </a:t>
            </a:r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>учётом с </a:t>
            </a:r>
            <a:r>
              <a:rPr lang="ru-RU" sz="1000" b="1" dirty="0">
                <a:solidFill>
                  <a:srgbClr val="002060"/>
                </a:solidFill>
                <a:latin typeface="PT Astra Serif" pitchFamily="18" charset="-52"/>
              </a:rPr>
              <a:t>средств ТФОМС </a:t>
            </a:r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/>
            </a:r>
            <a:b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</a:br>
            <a:r>
              <a:rPr lang="ru-RU" sz="1000" b="1" dirty="0" smtClean="0">
                <a:solidFill>
                  <a:srgbClr val="002060"/>
                </a:solidFill>
                <a:latin typeface="PT Astra Serif" pitchFamily="18" charset="-52"/>
              </a:rPr>
              <a:t>и </a:t>
            </a:r>
            <a:r>
              <a:rPr lang="ru-RU" sz="1000" b="1" dirty="0">
                <a:solidFill>
                  <a:srgbClr val="002060"/>
                </a:solidFill>
                <a:latin typeface="PT Astra Serif" pitchFamily="18" charset="-52"/>
              </a:rPr>
              <a:t>средств областного бюджета Ульяновской области</a:t>
            </a:r>
          </a:p>
        </p:txBody>
      </p:sp>
      <p:sp>
        <p:nvSpPr>
          <p:cNvPr id="1051" name="TextBox 34"/>
          <p:cNvSpPr txBox="1">
            <a:spLocks noChangeArrowheads="1"/>
          </p:cNvSpPr>
          <p:nvPr/>
        </p:nvSpPr>
        <p:spPr bwMode="auto">
          <a:xfrm>
            <a:off x="260648" y="6372200"/>
            <a:ext cx="139588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800" i="1" dirty="0"/>
              <a:t>Численность застрахованного по ОМС населения:</a:t>
            </a:r>
          </a:p>
          <a:p>
            <a:endParaRPr lang="ru-RU" sz="800" i="1" dirty="0"/>
          </a:p>
          <a:p>
            <a:r>
              <a:rPr lang="ru-RU" sz="800" i="1" dirty="0"/>
              <a:t>на 01.01.2020  </a:t>
            </a:r>
            <a:r>
              <a:rPr lang="ru-RU" sz="800" b="1" i="1" dirty="0"/>
              <a:t>- </a:t>
            </a:r>
            <a:endParaRPr lang="ru-RU" sz="800" b="1" i="1" dirty="0" smtClean="0"/>
          </a:p>
          <a:p>
            <a:r>
              <a:rPr lang="ru-RU" sz="800" b="1" i="1" dirty="0" smtClean="0"/>
              <a:t>1 </a:t>
            </a:r>
            <a:r>
              <a:rPr lang="ru-RU" sz="800" b="1" i="1" dirty="0"/>
              <a:t>215 400 чел.</a:t>
            </a:r>
          </a:p>
          <a:p>
            <a:r>
              <a:rPr lang="ru-RU" sz="800" i="1" dirty="0"/>
              <a:t>в том числе неработающих граждан – </a:t>
            </a:r>
            <a:r>
              <a:rPr lang="ru-RU" sz="800" b="1" i="1" dirty="0"/>
              <a:t>708 010 чел.</a:t>
            </a:r>
          </a:p>
          <a:p>
            <a:endParaRPr lang="ru-RU" sz="800" b="1" i="1" dirty="0"/>
          </a:p>
          <a:p>
            <a:r>
              <a:rPr lang="ru-RU" sz="800" i="1" dirty="0"/>
              <a:t>на 01.01.2021 – </a:t>
            </a:r>
            <a:endParaRPr lang="ru-RU" sz="800" i="1" dirty="0" smtClean="0"/>
          </a:p>
          <a:p>
            <a:r>
              <a:rPr lang="ru-RU" sz="800" b="1" i="1" dirty="0" smtClean="0"/>
              <a:t>1 </a:t>
            </a:r>
            <a:r>
              <a:rPr lang="ru-RU" sz="800" b="1" i="1" dirty="0"/>
              <a:t>200 893 чел.</a:t>
            </a:r>
          </a:p>
          <a:p>
            <a:r>
              <a:rPr lang="ru-RU" sz="800" i="1" dirty="0"/>
              <a:t>в том числе неработающих граждан – </a:t>
            </a:r>
            <a:r>
              <a:rPr lang="ru-RU" sz="800" b="1" i="1" dirty="0"/>
              <a:t>704 545 чел.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 flipH="1" flipV="1">
            <a:off x="3068638" y="6156325"/>
            <a:ext cx="360362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6" name="Диаграмма 19"/>
          <p:cNvGraphicFramePr>
            <a:graphicFrameLocks/>
          </p:cNvGraphicFramePr>
          <p:nvPr/>
        </p:nvGraphicFramePr>
        <p:xfrm>
          <a:off x="1700808" y="5940152"/>
          <a:ext cx="4608512" cy="2952750"/>
        </p:xfrm>
        <a:graphic>
          <a:graphicData uri="http://schemas.openxmlformats.org/presentationml/2006/ole">
            <p:oleObj spid="_x0000_s102402" name="Worksheet" r:id="rId4" imgW="4791078" imgH="3057480" progId="Excel.Sheet.8">
              <p:embed/>
            </p:oleObj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996953" y="179512"/>
            <a:ext cx="3861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1E43A1"/>
                </a:solidFill>
                <a:latin typeface="Arial" panose="020B0604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Расходы бюджета территориального фонда обязательного медицинского страхования</a:t>
            </a:r>
            <a:endParaRPr lang="ru-RU" sz="1200" b="1" dirty="0">
              <a:solidFill>
                <a:srgbClr val="1E43A1"/>
              </a:solidFill>
              <a:latin typeface="Arial" panose="020B0604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8248921"/>
              </p:ext>
            </p:extLst>
          </p:nvPr>
        </p:nvGraphicFramePr>
        <p:xfrm>
          <a:off x="188640" y="320384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 ОБЪЁМ  РАСХОДОВ  БЮДЖЕТА  ТФОМС  В  2021  ГОДУ – 18 168,4 млн руб.: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8248921"/>
              </p:ext>
            </p:extLst>
          </p:nvPr>
        </p:nvGraphicFramePr>
        <p:xfrm>
          <a:off x="188640" y="140364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 ГОСУДАРСТВЕННОЙ 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5733256" y="3563888"/>
            <a:ext cx="864096" cy="21602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15 988,0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49280" y="3851920"/>
            <a:ext cx="648072" cy="21602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1 890,9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21288" y="4211960"/>
            <a:ext cx="576064" cy="21602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160,4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093296" y="4788024"/>
            <a:ext cx="504056" cy="21602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28,7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93296" y="4499992"/>
            <a:ext cx="504056" cy="21602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85,2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93296" y="5148064"/>
            <a:ext cx="504056" cy="21602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15,2</a:t>
            </a:r>
            <a:endParaRPr lang="ru-RU" sz="1200" dirty="0">
              <a:latin typeface="PT Astra Serif" pitchFamily="18" charset="-52"/>
              <a:ea typeface="PT Astra Serif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«СОДЕЙСТВИЕ ЗАНЯТОСТИ НАСЕЛЕНИЯ И РАЗВИТИЕ ТРУДОВЫХ РЕСУРСОВ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54766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835696"/>
            <a:ext cx="59046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ЭФФЕКТИВНОЙ ЗАНЯТОСТИ НАСЕЛЕНИЯ;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РЕАЛИЗАЦИИ ГОСУДАРСТВЕННОЙ ПРОГРАММЫ ПО ОКАЗАНИЮ СОДЕЙСТВИЯ ДОБРОВОЛЬНОМУ ПЕРЕСЕЛЕНИЮ В РОССИЙСКУЮ ФЕДЕРАЦИЮ СООТЕЧЕСТВЕННИКОВ, ПРОЖИВАЮЩИХ ЗА РУБЕЖОМ, УТВЕРЖДЁННОЙ УКАЗОМ ПРЕЗИДЕНТА РОССИЙСКОЙ ФЕДЕРАЦИИ ОТ 22.06.2006 №637;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СОВЕРШЕНСТВОВАНИЕ ОРГАНИЗАЦИИ И УПРАВЛЕНИЯ РЕАЛИЗАЦИЕЙ ГОСУДАРСТВЕННОЙ ПРОГРАММЫ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4139952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587128326"/>
              </p:ext>
            </p:extLst>
          </p:nvPr>
        </p:nvGraphicFramePr>
        <p:xfrm>
          <a:off x="1601416" y="2915816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60603813"/>
              </p:ext>
            </p:extLst>
          </p:nvPr>
        </p:nvGraphicFramePr>
        <p:xfrm>
          <a:off x="332656" y="5940152"/>
          <a:ext cx="6336705" cy="28088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248472"/>
                <a:gridCol w="631519"/>
                <a:gridCol w="582686"/>
                <a:gridCol w="874028"/>
              </a:tblGrid>
              <a:tr h="45012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441937">
                <a:tc>
                  <a:txBody>
                    <a:bodyPr/>
                    <a:lstStyle/>
                    <a:p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Численность получателей государственных услуг в сфере содействия занятости населения, человек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90465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99968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38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трудоустроенных инвалидов от общей численности инвалидов, обратившихся в органы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службы занятости за содействием в поиске подходящей работы, 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109,7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6388">
                <a:tc>
                  <a:txBody>
                    <a:bodyPr/>
                    <a:lstStyle/>
                    <a:p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Численность трудоустроенных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выпускников образовательных организаций высшего образования и профессиональных образовательных организаций, в том числе из числа инвалидов молодого возраста, человек 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4777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центров занятости населения в Ульяновской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области, в которых реализуются или реализованы проекты по модернизации, единиц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5148064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20,0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61248" y="543609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8720" y="4499992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Активная политика занятости населения и социальная поддержка безработных граждан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8720" y="5148064"/>
            <a:ext cx="450487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«Демография»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8720" y="5436096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Содействия переселению соотечественников проживающих за рубежом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97971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4572000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458,4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923928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8248921"/>
              </p:ext>
            </p:extLst>
          </p:nvPr>
        </p:nvGraphicFramePr>
        <p:xfrm>
          <a:off x="260648" y="284380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AC9C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860032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209,5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08720" y="4860032"/>
            <a:ext cx="454335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реализации государственной программы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83568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И МОДЕРНИЗАЦИЯ ОБРАЗОВАНИЯ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11561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403648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КОМПЛЕКСНОЕ И ЭФФЕКТИВНОЕ РАЗВИТИЕ СИСТЕМЫ ОБРАЗОВАНИЯ В УЛЬЯНОВСКОЙ ОБЛАСТИ, ОБЕСПЕЧИВАЮЩЕЕ ПОВЫШЕНИЕ КАЧЕСТВА ОБРАЗОВАНИЯ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6712" y="3419872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28800" y="2267744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6444208"/>
          <a:ext cx="6480721" cy="25527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464496"/>
                <a:gridCol w="576064"/>
                <a:gridCol w="556425"/>
                <a:gridCol w="883736"/>
              </a:tblGrid>
              <a:tr h="374540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217914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Число новых мест в общеобразовательных организациях, мест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300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68580" marR="68580" marT="36000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300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68580" marR="68580" marT="36000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68580" marR="68580" marT="36000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6504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Число общеобразовательных организаций, расположенных в сельской местности и малых городах, на базе которых созданы и функционируют центры образования естественнонаучной и технологической направленности, тыс. ед.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0,61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0,61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019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Доступность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дошкольного образования для детей в возрасте от 1,5 до 3 лет,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98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100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102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430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</a:t>
                      </a:r>
                      <a:r>
                        <a:rPr lang="ru-RU" sz="10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детей в возрасте от 5 до 18 лет, охваченных дополнительным образованием,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82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89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108,5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722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выпускников профессиональных образовательных организаций, реализующих программы среднего профессионального образования, занятых по виду деятельности и полученным компетенциям,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62,4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75,03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120,2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301208" y="4211960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3091,3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73216" y="4499992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1243,2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3635896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Субвенции местным бюджетам на оплату труда работников школ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36712" y="4211960"/>
            <a:ext cx="472089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36712" y="4499992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«Образование»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403648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157192" y="3635896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6783,0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131840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1979712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229200" y="3923928"/>
            <a:ext cx="1080120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3620,8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6712" y="3923928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Субвенции местным бюджетам на оплату труда работников детских садов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45224" y="4788024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1080,5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4788024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Меры поддержки работников образования и обучающихся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17232" y="5076056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609,7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36712" y="5076056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Ремонт и укрепление материально-технической базы учреждений образования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589240" y="5364088"/>
            <a:ext cx="720080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459,4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36712" y="5364088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мероприятия в сфере образования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61248" y="5652120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322,2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733256" y="5940152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313,9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36712" y="5652120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Компенсация части родительской платы за посещение детского сада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36712" y="5940152"/>
            <a:ext cx="489654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Проведение оздоровительной кампании детей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805264" y="6228184"/>
            <a:ext cx="50405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269,9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36712" y="6228184"/>
            <a:ext cx="489654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«Демография»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«СОЦИАЛЬНАЯ ПОДДЕРЖКА И ЗАЩИТА НАСЕЛЕНИЯ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3"/>
            <a:ext cx="583264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КАЧЕСТВА ЖИЗНИ ЖИТЕЛЕЙ УЛЬЯНОВСКОЙ ОБЛАСТИ;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СОЗДАНИЕ УСЛОВИЙ ДЛЯ РОСТА БЛАГОСОСТОЯНИЯ ГРАЖДАН - ПОЛУЧАТЕЛЕЙ МЕР СОЦИАЛЬНОЙ ПОДДЕРЖКИ;</a:t>
            </a:r>
          </a:p>
          <a:p>
            <a:pPr marL="285750" indent="-285750"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УВЕЛИЧЕНИЕ ПЕРИОДА АКТИВНОГО ДОЛГОЛЕТИЯ И ПРОДОЛЖИТЕЛЬНОСТИ ЗДОРОВОЙ ЖИЗНИ;</a:t>
            </a:r>
          </a:p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УРОВНЯ ОБЕСПЕЧЕННОСТИ ИНВАЛИДОВ, В ТОМ ЧИСЛЕ ДЕТЕЙ-ИНВАЛИДОВ, РЕАБИЛИТАЦИОННЫМИ И АБИЛИТАЦИОННЫМИ УСЛУГАМИ</a:t>
            </a:r>
          </a:p>
          <a:p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2696" y="3851920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412776" y="2843808"/>
          <a:ext cx="522920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436096"/>
          <a:ext cx="6480720" cy="363506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418672"/>
                <a:gridCol w="572227"/>
                <a:gridCol w="595929"/>
                <a:gridCol w="893892"/>
              </a:tblGrid>
              <a:tr h="432065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259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Численность родившихся в Ульяновской области, человек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6848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граждан, получивших социальные услуги в организациях социального обслуживания, в общей численности граждан, обратившихся за получением социальных услуг в организации социального обслуживания,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654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граждан старше трудоспособного возраста и инвалидов, получающих услуги в рамках системы долговременного ухода, от общего числа граждан старшего трудоспособного возраста и инвалидов, нуждающихся в долговременном уходе,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9,88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247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детей-сирот и детей, оставшихся без попечения родителей, переданных на воспитание в семьи граждан Российской Федерации, проживающих на территории Ульяновской области, в общей численности детей-сирот и детей, оставшихся без попечения родителей, проживающих на территории Ульяновской области, 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90,5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9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граждан, получивших государственную социальную помощь на основании социального контракта, в общей численности малоимущих граждан, 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4,5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661248" y="4644008"/>
            <a:ext cx="720080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2083,1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733256" y="4932040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493,1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2696" y="3995936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Предоставление мер социальной поддержки гражданам, в том числе опека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92696" y="4644008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«Демография»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92696" y="4932040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Модернизация и развитие социального обслуживания и социальной защиты</a:t>
            </a:r>
            <a:endParaRPr lang="ru-RU" sz="1050" dirty="0"/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116632" y="1619672"/>
            <a:ext cx="847599" cy="50405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229200" y="4067944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11906,7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517232" y="3635896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555776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17232" y="4355976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2883,2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2696" y="4355976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исполнителей государственной программы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877272" y="5220072"/>
            <a:ext cx="50405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25,6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92696" y="5220072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Программы «Доступная среда» и «Реабилитация, </a:t>
            </a:r>
            <a:r>
              <a:rPr lang="ru-RU" sz="1050" dirty="0" err="1" smtClean="0">
                <a:latin typeface="PT Astra Serif" pitchFamily="18" charset="-52"/>
                <a:ea typeface="PT Astra Serif" pitchFamily="18" charset="-52"/>
              </a:rPr>
              <a:t>абилитация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 инвалидов»</a:t>
            </a: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«ГРАЖДАНСКОЕ ОБЩЕСТВО И ГОСУДАРСТВЕННАЯ НАЦИОНАЛЬНАЯ ПОЛИТИКА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3"/>
            <a:ext cx="5832648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50" dirty="0" smtClean="0"/>
              <a:t>СОЗДАНИЕ ПРАВОВЫХ, ЭКОНОМИЧЕСКИХ И ОРГАНИЗАЦИОННЫХ УСЛОВИЙ ДЛЯ ДАЛЬНЕЙШЕГО СТАНОВЛЕНИЯ СОЦИАЛЬНО ОРИЕНТИРОВАННЫХ НЕКОММЕРЧЕСКИХ ОРГАНИЗАЦИЙ, РАЗВИТИЯ ДОБРОВОЛЬЧЕСКОЙ (ВОЛОНТЕРСКОЙ) ДЕЯТЕЛЬНОСТИ И ОБЕСПЕЧЕНИЕ ИХ ЭФФЕКТИВНОГО УЧАСТИЯ В СОЦИАЛЬНО-ЭКОНОМИЧЕСКОМ РАЗВИТИИ УЛЬЯНОВСКОЙ ОБЛАСТИ;</a:t>
            </a:r>
          </a:p>
          <a:p>
            <a:pPr algn="just"/>
            <a:r>
              <a:rPr lang="ru-RU" sz="850" dirty="0" smtClean="0"/>
              <a:t>УКРЕПЛЕНИЕ ОБЩЕРОССИЙСКОЙ ГРАЖДАНСКОЙ ИДЕНТИЧНОСТИ И ЕДИНСТВА МНОГОНАЦИОНАЛЬНОГО НАРОДА РОССИЙСКОЙ ФЕДЕРАЦИИ (РОССИЙСКОЙ НАЦИИ) НА ТЕРРИТОРИИ УЛЬЯНОВСКОЙ ОБЛАСТИ;</a:t>
            </a:r>
          </a:p>
          <a:p>
            <a:pPr algn="just"/>
            <a:r>
              <a:rPr lang="ru-RU" sz="850" dirty="0" smtClean="0"/>
              <a:t>СОДЕЙСТВИЕ ГАРМОНИЗАЦИИ НАЦИОНАЛЬНЫХ И МЕЖНАЦИОНАЛЬНЫХ (МЕЖЭТНИЧЕСКИХ) ОТНОШЕНИЙ;</a:t>
            </a:r>
          </a:p>
          <a:p>
            <a:pPr algn="just"/>
            <a:r>
              <a:rPr lang="ru-RU" sz="850" dirty="0" smtClean="0"/>
              <a:t>ОБЕСПЕЧЕНИЕ ПРАВА НАСЕЛЕНИЯ НА ПОЛУЧЕНИЕ И РАСПРОСТРАНЕНИЕ ИНФОРМАЦИИ НА ТЕРРИТОРИИ УЛЬЯНОВСКОЙ ОБЛАСТИ</a:t>
            </a:r>
            <a:endParaRPr lang="ru-RU" sz="85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92392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340768" y="2987824"/>
          <a:ext cx="5229200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580112"/>
          <a:ext cx="6480720" cy="331820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418672"/>
                <a:gridCol w="572227"/>
                <a:gridCol w="595929"/>
                <a:gridCol w="893892"/>
              </a:tblGrid>
              <a:tr h="426727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2789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информационных материалов, опубликованных в периодических печатных изданиях, а также радио-, теле- и иных программ, вышедших в свет (в эфир), освещающих деятельность социально ориентированных некоммерческих организаций, шт.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5929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печатных страниц, выпущенных печатными средствами массовой информации Ульяновской области,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11629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11653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участников мероприятий, проводимых на территории Ульяновской области, направленных на укрепление общероссийского гражданского единства,  тыс.человек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15,99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06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социально значимых выпусков телепрограмм на национальных языках народов Поволжья, транслируемых на региональных телеканалах,  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19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привлечённых </a:t>
                      </a: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социально ориентированных некоммерческих организаций </a:t>
                      </a: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добровольцев (волонтёров) для реализации проектов, человек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733256" y="471601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35,2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05264" y="5004048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28,6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268760" y="4139952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Субсидии автономным учреждениям  в сфере печатных СМИ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268760" y="4716016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вещателей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268760" y="5004048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гражданского общества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763688"/>
            <a:ext cx="847599" cy="50405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445224" y="4139952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135,4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445224" y="3779912"/>
            <a:ext cx="216024" cy="216024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260648" y="2843808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89240" y="4427984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69,7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68760" y="4427984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Субсидии социально ориентированным НКО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949280" y="5292080"/>
            <a:ext cx="43204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8,8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68760" y="5292080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Производство и распространение телепрограмм</a:t>
            </a: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395536"/>
            <a:ext cx="3861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Глоссарий</a:t>
            </a:r>
            <a:endParaRPr lang="ru-RU" sz="1400" b="1" dirty="0">
              <a:solidFill>
                <a:schemeClr val="accent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60648" y="1547664"/>
            <a:ext cx="64087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lvl="0" eaLnBrk="0" hangingPunct="0"/>
            <a:r>
              <a:rPr lang="ru-RU" sz="1600" dirty="0" smtClean="0">
                <a:latin typeface="PT Astra Serif" pitchFamily="18" charset="-52"/>
                <a:ea typeface="PT Astra Serif" pitchFamily="18" charset="-52"/>
              </a:rPr>
              <a:t>(от </a:t>
            </a:r>
            <a:r>
              <a:rPr lang="ru-RU" sz="1600" dirty="0" err="1" smtClean="0">
                <a:latin typeface="PT Astra Serif" pitchFamily="18" charset="-52"/>
                <a:ea typeface="PT Astra Serif" pitchFamily="18" charset="-52"/>
              </a:rPr>
              <a:t>старонормандского</a:t>
            </a:r>
            <a:r>
              <a:rPr lang="ru-RU" sz="1600" dirty="0" smtClean="0"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1600" dirty="0" err="1" smtClean="0">
                <a:latin typeface="PT Astra Serif" pitchFamily="18" charset="-52"/>
                <a:ea typeface="PT Astra Serif" pitchFamily="18" charset="-52"/>
              </a:rPr>
              <a:t>bougette</a:t>
            </a:r>
            <a:r>
              <a:rPr lang="ru-RU" sz="1600" dirty="0" smtClean="0">
                <a:latin typeface="PT Astra Serif" pitchFamily="18" charset="-52"/>
                <a:ea typeface="PT Astra Serif" pitchFamily="18" charset="-52"/>
              </a:rPr>
              <a:t> — кошель, сумка, кожаный мешок) — план доходов и направлений расходования денежный средств любого экономического объекта (от государства до семьи), устанавливаемый на определённый период времени.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60648" y="2464762"/>
            <a:ext cx="64087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Доходы бюджета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денежные средства, поступающие от населения, организаций, учреждений в бюджет в виде налогов, неналоговых поступлений (пошлины, штрафы и т.п.), безвозмездных поступлений. Кредиты, доходы от выпуска ценных бумаг, полученные государством (органами местного самоуправления), не включаются в состав доходов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60648" y="3635896"/>
            <a:ext cx="65973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  <a:cs typeface="Times New Roman" pitchFamily="18" charset="0"/>
              </a:rPr>
              <a:t>Расходы бюджета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anose="020A0603040505020204" pitchFamily="18" charset="-52"/>
              <a:ea typeface="PT Astra Serif" panose="020A0603040505020204" pitchFamily="18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  <a:cs typeface="Arial" pitchFamily="34" charset="0"/>
              </a:rPr>
              <a:t>Выплачиваемые из бюджета денежные средства, направленные на обеспечение задач и функций государства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anose="020A0603040505020204" pitchFamily="18" charset="-52"/>
                <a:ea typeface="PT Astra Serif" panose="020A0603040505020204" pitchFamily="18" charset="-52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0648" y="4716016"/>
            <a:ext cx="65973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70C0"/>
              </a:solidFill>
              <a:latin typeface="+mn-lt"/>
            </a:endParaRP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Межбюджетные трансферты</a:t>
            </a:r>
          </a:p>
          <a:p>
            <a:r>
              <a:rPr lang="ru-RU" sz="16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  <a:endParaRPr lang="ru-RU" sz="16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60648" y="5076056"/>
            <a:ext cx="65973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0070C0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Дефицит бюджета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Превышение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расходов бюджета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над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его доходами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ЖИЛИЩНО-КОММУНАЛЬНОГО ХОЗЯЙСТВА И ПОВЫШЕНИЕ ЭНЕРГЕТИЧЕСКОЙ ЭФФЕКТИВНОСТИ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2"/>
            <a:ext cx="597666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/>
              <a:t>ПОВЫШЕНИЕ КАЧЕСТВА ВОДЫ В РЕКЕ ВОЛГЕ КАК ИСТОЧНИКЕ ПИТЬЕВОГО ВОДОСНАБЖЕНИЯ;</a:t>
            </a:r>
          </a:p>
          <a:p>
            <a:pPr algn="just"/>
            <a:r>
              <a:rPr lang="ru-RU" sz="900" dirty="0" smtClean="0"/>
              <a:t>ОБЕСПЕЧЕНИЕ НАСЕЛЕНИЯ УЛЬЯНОВСКОЙ ОБЛАСТИ КАЧЕСТВЕННОЙ ПИТЬЕВОЙ ВОДОЙ;</a:t>
            </a:r>
          </a:p>
          <a:p>
            <a:pPr algn="just"/>
            <a:r>
              <a:rPr lang="ru-RU" sz="900" dirty="0" smtClean="0"/>
              <a:t>ДОСТИЖЕНИЕ МАКСИМАЛЬНОГО, ЭКОНОМИЧЕСКИ ОПРАВДАННОГО УРОВНЯ ГАЗИФИКАЦИИ УЛЬЯНОВСКОЙ ОБЛАСТИ;</a:t>
            </a:r>
          </a:p>
          <a:p>
            <a:pPr algn="just"/>
            <a:r>
              <a:rPr lang="ru-RU" sz="900" dirty="0" smtClean="0"/>
              <a:t>ПОВЫШЕНИЕ КАЧЕСТВА ПОДГОТОВКИ К ПРОХОЖДЕНИЮ ОТОПИТЕЛЬНЫХ ПЕРИОДОВ И ОБЕСПЕЧЕНИЕ ИХ БЕЗАВАРИЙНОГО ПРОХОЖДЕНИЯ;</a:t>
            </a:r>
          </a:p>
          <a:p>
            <a:pPr algn="just"/>
            <a:r>
              <a:rPr lang="ru-RU" sz="900" dirty="0" smtClean="0"/>
              <a:t>ФОРМИРОВАНИЕ ЦЕЛОСТНОЙ И ЭФФЕКТИВНОЙ СИСТЕМЫ УПРАВЛЕНИЯ ЭНЕРГОСБЕРЕЖЕНИЕМ И ПОВЫШЕНИЯ ЭНЕРГЕТИЧЕСКОЙ ЭФФЕКТИВНОСТИ, ОБЕСПЕЧИВАЮЩЕЙ СНИЖЕНИЕ ЭНЕРГОЕМКОСТИ ВАЛОВОГО РЕГИОНАЛЬНОГО ПРОДУКТА УЛЬЯНОВСКОЙ 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4067944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587128326"/>
              </p:ext>
            </p:extLst>
          </p:nvPr>
        </p:nvGraphicFramePr>
        <p:xfrm>
          <a:off x="1601416" y="2843808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60603813"/>
              </p:ext>
            </p:extLst>
          </p:nvPr>
        </p:nvGraphicFramePr>
        <p:xfrm>
          <a:off x="260648" y="6444208"/>
          <a:ext cx="6336705" cy="25149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224470"/>
                <a:gridCol w="655521"/>
                <a:gridCol w="582686"/>
                <a:gridCol w="874028"/>
              </a:tblGrid>
              <a:tr h="288032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3715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населения  Ульяновской области, обеспеченного качественной питьевой водой, подаваемой с использованием централизованных систем холодного водоснабжения,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96,3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96,3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396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отремонтированных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объектов водоснабжения и водоотведения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, единиц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4124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Протяжённость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законченных строительством газораспределительных сетей, км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172,4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172,55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4124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построенных и модернизированных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теплоисточников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для объектов социальной сферы и жилищного фонда, единиц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41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закупленных контейнеров для раздельного накопления твёрдых коммунальных отходов, единиц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4932040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519,0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61248" y="5220072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230,9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05264" y="5868144"/>
            <a:ext cx="50405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109,4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8720" y="4283968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Национальных проектов «Экология» и «Жильё и городская среда»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8720" y="4932040"/>
            <a:ext cx="450487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Газификация и газоснабжение в МО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8720" y="5220072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Подготовка и прохождение отопительного сезона в МО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08720" y="5436096"/>
            <a:ext cx="482453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Энергоснабжение и повышение энергетической эффективности в Ульяновской области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83569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4355976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901,7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851920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8248921"/>
              </p:ext>
            </p:extLst>
          </p:nvPr>
        </p:nvGraphicFramePr>
        <p:xfrm>
          <a:off x="260648" y="291581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644008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636,2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08720" y="4644008"/>
            <a:ext cx="454335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Водоснабжение и водоотведение в  МО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733256" y="5508104"/>
            <a:ext cx="576064" cy="288032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189,9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877272" y="6156176"/>
            <a:ext cx="43204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26,3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08720" y="5868144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08720" y="6084168"/>
            <a:ext cx="53149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Обращение с твёрдыми коммунальными отходами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ГОСУДАРСТВЕННОГО УПРАВЛЕНИЯ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547664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РАЗВИТИЕ И СОВЕРШЕНСТВОВАНИЕ ГОСУДАРСТВЕННОЙ ГРАЖДАНСКОЙ СЛУЖБЫ УЛЬЯНОВСКОЙ ОБЛАСТИ; </a:t>
            </a:r>
          </a:p>
          <a:p>
            <a:r>
              <a:rPr lang="ru-RU" sz="900" dirty="0" smtClean="0"/>
              <a:t>УЧАСТИЕ В РЕАЛИЗАЦИИ ГОСУДАРСТВЕННОЙ ПОЛИТИКИ В ОБЛАСТИ ПОДГОТОВКИ УПРАВЛЕНЧЕСКИХ КАДРОВ ДЛЯ ОРГАНИЗАЦИЙ НАРОДНОГО ХОЗЯЙСТВА РОССИЙСКОЙ ФЕДЕРАЦИИ НА ТЕРРИТОРИИ УЛЬЯНОВСКОЙ ОБЛАСТИ;</a:t>
            </a:r>
          </a:p>
          <a:p>
            <a:r>
              <a:rPr lang="ru-RU" sz="900" dirty="0" smtClean="0"/>
              <a:t>ПОВЫШЕНИЕ ЭФФЕКТИВНОСТИ ДЕЯТЕЛЬНОСТИ ГОСУДАРСТВЕННЫХ </a:t>
            </a:r>
            <a:r>
              <a:rPr lang="ru-RU" sz="900" i="1" dirty="0" smtClean="0"/>
              <a:t>О</a:t>
            </a:r>
            <a:r>
              <a:rPr lang="ru-RU" sz="900" dirty="0" smtClean="0"/>
              <a:t>РГАНОВ УЛЬЯНОВСКОЙ ОБЛАСТИ</a:t>
            </a:r>
            <a:endParaRPr lang="ru-RU" sz="900" dirty="0" smtClean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56388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01416" y="2411760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4932040"/>
          <a:ext cx="6480721" cy="39166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92488"/>
                <a:gridCol w="598412"/>
                <a:gridCol w="595929"/>
                <a:gridCol w="893892"/>
              </a:tblGrid>
              <a:tr h="39084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383734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служебных (рабочих) мест, подключенных к автоматизированной системе управления персоналом "БОСС-Кадровик", лицензионное программное обеспечение которой обновлено, единиц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964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Число специалистов, подготовленных в рамках реализации Государственного плана подготовки управленческих кадров для организаций народного хозяйства Российской Федерации на территории Ульяновской области по всем видам образовательных программ, человек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734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Число специалистов, завершивших обучение, в общем числе специалистов, приступивших к обучению,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964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информационных материалов о деятельности Губернатора Ульяновской области и Правительства Ульяновской области, размещенных на официальном сайте Губернатора и Правительства Ульяновской области в информационно-телекоммуникационной сети Интернет, единиц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964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лиц, замещающих государственные должности или муниципальные должности, должности гражданской службы или муниципальной службы, и работников государственных и муниципальных органов, принявших участие в мероприятиях, направленных на повышение имиджа гражданской и муниципальной службы, %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126,9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805264" y="4427984"/>
            <a:ext cx="50405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2696" y="3779912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исполнительных органов государственной власти Ульяновской области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92696" y="4427984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Организация обучения государственных и муниципальных служащих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92696" y="4716016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государственного управления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1967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3779912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489,4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661248" y="3347864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260648" y="219573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733256" y="4067944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2696" y="4139952"/>
            <a:ext cx="454335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Подготовка управленческих кадров для организаций народного  хозяйства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949280" y="4716016"/>
            <a:ext cx="360040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0,4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СТРОИТЕЛЬСТВА И АРХИТЕКТУРЫ В 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619673"/>
            <a:ext cx="59046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УРОВНЯ ДОСТУПНОСТИ ЖИЛЫХ ПОМЕЩЕНИЙ, КАЧЕСТВА ЖИЛИЩНОГО ОБЕСПЕЧЕНИЯ НАСЕЛЕНИЯ УЛЬЯНОВСКОЙ ОБЛАСТИ,</a:t>
            </a:r>
            <a:r>
              <a:rPr lang="en-US" sz="900" dirty="0" smtClean="0">
                <a:latin typeface="PT Astra Serif" pitchFamily="18" charset="-52"/>
                <a:ea typeface="PT Astra Serif" pitchFamily="18" charset="-52"/>
              </a:rPr>
              <a:t> </a:t>
            </a:r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И СОЗДАНИЕ УСЛОВИЙ ДЛЯ УСТОЙЧИВОГО РАЗВИТИЯ ТЕРРИТОРИЙ МУНИЦИПАЛЬНЫХ ОБРАЗОВАНИЙ УЛЬЯНОВСКОЙ ОБЛАСТИ, РАЗВИТИЯ ИНЖЕНЕРНОЙ, ТРАНСПОРТНОЙ И СОЦИАЛЬНОЙ ИНФРАСТРУКТУР В МУНИЦИПАЛЬНЫХ ОБРАЗОВАНИЯХ УЛЬЯНОВСКОЙ ОБЛАСТИ;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СОВЕРШЕНСТВОВАНИЕ СИСТЕМЫ ГРАДОСТРОИТЕЛЬНОЙ ДЕЯТЕЛЬНОСТИ В УЛЬЯНОВСКОЙ ОБЛАСТИ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995936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01416" y="2843808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16632" y="5436096"/>
          <a:ext cx="6624736" cy="358489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536504"/>
                <a:gridCol w="576064"/>
                <a:gridCol w="598412"/>
                <a:gridCol w="913756"/>
              </a:tblGrid>
              <a:tr h="445457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392134">
                <a:tc>
                  <a:txBody>
                    <a:bodyPr/>
                    <a:lstStyle/>
                    <a:p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Ввод жилья в рамках мероприятия по стимулированию программы развития жилищного строительства в Ульяновской области, млн.кв.м.</a:t>
                      </a:r>
                      <a:endParaRPr lang="ru-RU" sz="100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21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граждан,</a:t>
                      </a:r>
                      <a:r>
                        <a:rPr lang="ru-RU" sz="10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расселенных их аварийного жилищного фонда в Ульяновской области, тыс. человек 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1,57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2955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выданных молодым семьям свидетельств о праве на получение социальной выплаты на приобретение жилого помещения или строительство жилого дома, единиц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3776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установленных и (или) отремонтированных (отреставрированных) в муниципальных образованиях памятников, скульптурных композиций, бюстов, мемориальных досок в память о лицах, внесших особый вклад в историю Ульяновской области, единиц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1313">
                <a:tc>
                  <a:txBody>
                    <a:bodyPr/>
                    <a:lstStyle/>
                    <a:p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семей, улучшивших жилищные условия, тыс. семей</a:t>
                      </a:r>
                      <a:endParaRPr lang="ru-RU" sz="100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31,32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34,63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44597">
                <a:tc>
                  <a:txBody>
                    <a:bodyPr/>
                    <a:lstStyle/>
                    <a:p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Численность детей-сирот и детей, оставшихся без попечения родителей, лиц из числа детей-сирот и детей, оставшихся без попечения родителей, обеспеченных благоустроенными жилыми помещениями специализированного государственного жилищного фонда Ульяновской области по договорам найма специализированных жилых помещений (нарастающим итогом), человек</a:t>
                      </a:r>
                      <a:endParaRPr lang="ru-RU" sz="100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4860032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48,1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61248" y="5148064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20,9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8720" y="4211960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Стимулирование развития жилищного строительства в Ульяновской области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8720" y="4860032"/>
            <a:ext cx="450487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«Жильё и городская среда»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908720" y="5004048"/>
            <a:ext cx="517088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Градостроительное планирование развития территорий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1967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4211960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1347,3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661248" y="3779912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260648" y="262778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572000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236,9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08720" y="4572000"/>
            <a:ext cx="454335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расходы в области  строительства и архитектуры</a:t>
            </a: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«ОБЕСПЕЧЕНИЕ ПРАВОПОРЯДКА И БЕЗОПАСНОСТИ ЖИЗНЕДЕЯТЕЛЬНОСТИ НА ТЕРРИТОРИИ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3"/>
            <a:ext cx="583264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ОБЕСПЕЧЕНИЕ ОБЩЕСТВЕННОЙ БЕЗОПАСНОСТИ И ПРАВОПОРЯДКА, СНИЖЕНИЕ УРОВНЯ ПРЕСТУПНОСТИ НА ТЕРРИТОРИИ УЛЬЯНОВСКОЙ ОБЛАСТИ;</a:t>
            </a:r>
          </a:p>
          <a:p>
            <a:r>
              <a:rPr lang="ru-RU" sz="900" dirty="0" smtClean="0"/>
              <a:t>СОКРАЩЕНИЕ МАСШТАБОВ НЕЗАКОННОГО РАСПРОСТРАНЕНИЯ И НЕМЕДИЦИНСКОГО ПОТРЕБЛЕНИЯ НАРКОТИКОВ НА ТЕРРИТОРИИ УЛЬЯНОВСКОЙ ОБЛАСТИ И ПОСЛЕДСТВИЙ ИХ НЕЗАКОННОГО ОБОРОТА ДЛЯ БЕЗОПАСНОСТИ И ЗДОРОВЬЯ ЛИЧНОСТИ, ОБЩЕСТВА И ГОСУДАРСТВА;</a:t>
            </a:r>
          </a:p>
          <a:p>
            <a:r>
              <a:rPr lang="ru-RU" sz="900" dirty="0" smtClean="0"/>
              <a:t>ПОВЫШЕНИЕ УРОВНЯ ЗАЩИЩЕННОСТИ ГРАЖДАН И ИХ ИМУЩЕСТВА, ОБЪЕКТОВ ЭКОНОМИКИ ОТ ПОСЛЕДСТВИЙ ЧРЕЗВЫЧАЙНЫХ СИТУАЦИЙ</a:t>
            </a:r>
            <a:endParaRPr lang="ru-RU" sz="85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851920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412776" y="2843808"/>
          <a:ext cx="522920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724128"/>
          <a:ext cx="6480720" cy="252028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418672"/>
                <a:gridCol w="572227"/>
                <a:gridCol w="595929"/>
                <a:gridCol w="893892"/>
              </a:tblGrid>
              <a:tr h="354719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2789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преступлений, совершаемых на улицах и в других общественных местах,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592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Численность несовершеннолетних правонарушителей, состоящих на профилактическом учете в подразделениях по делам несовершеннолетних органов внутренних дел, человек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961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0493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anose="020A0603040505020204" pitchFamily="18" charset="-52"/>
                          <a:ea typeface="PT Astra Serif" panose="020A0603040505020204" pitchFamily="18" charset="-52"/>
                          <a:cs typeface="+mn-cs"/>
                        </a:rPr>
                        <a:t>Сокращение времени направления экстренных оперативных служб по вызовам (сообщениям о происшествиях) к месту происшествия, минут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67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городских округов и муниципальных районов Ульяновской области, в которых система обеспечения вызова экстренных оперативных служб по единому номеру «112» создана в полном объеме, 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733256" y="4644008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55,0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05264" y="4932040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14,8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704" y="4067944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ОГКУ «Служба гражданской защиты и пожарной безопасности Ульяновской области»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64704" y="4644008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Создание системы  вызова оперативных служб по номеру «112»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64704" y="4932040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обеспечения правопорядка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763688"/>
            <a:ext cx="847599" cy="50405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445224" y="4067944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801,0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517232" y="3635896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260648" y="2771800"/>
          <a:ext cx="6408712" cy="34632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34632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89240" y="4355976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109,9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4704" y="4427984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Повышение общего уровня безопасности среды обитания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949280" y="5220072"/>
            <a:ext cx="43204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7,8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4704" y="5220072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пожарных частей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611560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КУЛЬТУРЫ, ТУРИЗМА И СОХРАНЕНИЕ ОБЪЕКТОВ КУЛЬТУРНОГО НАСЛЕДИЯ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259632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547664"/>
            <a:ext cx="59046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СОЗДАНИЕ УСЛОВИЙ ДЛЯ ЭФФЕКТИВНОЙ РЕАЛИЗАЦИИ ГОСУДАРСТВЕННОЙ КУЛЬТУРНОЙ ПОЛИТИКИ НА ТЕРРИТОРИИ УЛЬЯНОВСКОЙ ОБЛАСТИ;</a:t>
            </a:r>
          </a:p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СОХРАНЕНИЕ ОБЪЕКТОВ КУЛЬТУРНОГО НАСЛЕДИЯ УЛЬЯНОВСКОЙ ОБЛАСТИ;</a:t>
            </a:r>
          </a:p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СОЗДАНИЕ УСЛОВИЙ ДЛЯ ЭФФЕКТИВНОГО РАЗВИТИЯ СФЕРЫ ТУРИЗМА В УЛЬЯНОВСКОЙ ОБЛАСТИ С УВЕЛИЧЕНИЕМ ВКЛАДА ОТРАСЛИ В ВАЛОВОЙ ВНУТРЕННИЙ ПРОДУКТ УЛЬЯНОВСКОЙ ОБЛАСТИ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419872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587128326"/>
              </p:ext>
            </p:extLst>
          </p:nvPr>
        </p:nvGraphicFramePr>
        <p:xfrm>
          <a:off x="1628800" y="2411760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60603813"/>
              </p:ext>
            </p:extLst>
          </p:nvPr>
        </p:nvGraphicFramePr>
        <p:xfrm>
          <a:off x="116633" y="5845788"/>
          <a:ext cx="6624736" cy="319070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586355"/>
                <a:gridCol w="582394"/>
                <a:gridCol w="582394"/>
                <a:gridCol w="873593"/>
              </a:tblGrid>
              <a:tr h="444347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4209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созданных (реконструированных) и отремонтированных объектов учреждений культуры,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8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межрегиональных и международных выставок, других презентационных и имиджевых мероприятий, на которых представлена презентационная продукция о туристском потенциале Ульяновской области,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4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учреждений культуры, внедривших в практику деятельности инновационные информационные технологии (в процессе реализации регионального проекта «Цифровая культура»), 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09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учреждений культуры, получивших современное оборудование,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7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Число волонтеров, вовлеченных в программу «Волонтеры культуры» (в процессе реализации регионального проекта «Творческие люди») (нарастающим итогом относительно базового значения), человек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1350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1403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373216" y="4211960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530,7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17232" y="4499992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186,7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3635896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36712" y="4211960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«Культура»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36712" y="4499992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Строительство, ремонт и реконструкция объектов культуры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1967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157192" y="3635896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1208,0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275856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8248921"/>
              </p:ext>
            </p:extLst>
          </p:nvPr>
        </p:nvGraphicFramePr>
        <p:xfrm>
          <a:off x="188640" y="2339752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373216" y="3923928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711,0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6712" y="3923928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Реконструкция здания ОГАУК «Ленинский мемориал»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61248" y="4788024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120,0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4788024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мероприятия в области культуры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661248" y="507605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114,7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36712" y="5076056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Оснащение оборудованием учреждений культуры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33256" y="5364088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20,2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36712" y="5364088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туризма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949280" y="5652120"/>
            <a:ext cx="360040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36712" y="5652120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Сохранение и государственная охрана объектов культурного наследия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«ОХРАНА ОКРУЖАЮЩЕЙ СРЕДЫ И ВОССТАНОВЛЕНИЕ ПРИРОДНЫХ РЕСУРСОВ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54766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763688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УЛУЧШЕНИЕ ЭКОЛОГИЧЕСКОГО СОСТОЯНИЯ РЕКИ ВОЛГИ;</a:t>
            </a:r>
          </a:p>
          <a:p>
            <a:r>
              <a:rPr lang="ru-RU" sz="900" dirty="0" smtClean="0"/>
              <a:t>СОХРАНЕНИЕ БЛАГОПРИЯТНОЙ ОКРУЖАЮЩЕЙ СРЕДЫ, БИОЛОГИЧЕСКОГО РАЗНООБРАЗИЯ И ПРИРОДНЫХ РЕСУРСОВ, ОБЕСПЕЧЕНИЕ БЕЗОПАСНОСТИ В ОБЛАСТИ ОХРАНЫ ОКРУЖАЮЩЕЙ СРЕДЫ;</a:t>
            </a:r>
          </a:p>
          <a:p>
            <a:r>
              <a:rPr lang="ru-RU" sz="900" dirty="0" smtClean="0"/>
              <a:t>ПОВЫШЕНИЕ ЭФФЕКТИВНОСТИ ИСПОЛЬЗОВАНИЯ, ОХРАНЫ, ЗАЩИТЫ И ВОСПРОИЗВОДСТВА ЛЕСОВ;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2696" y="3779912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01416" y="2555776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260648" y="5796136"/>
          <a:ext cx="6336705" cy="265324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20480"/>
                <a:gridCol w="559511"/>
                <a:gridCol w="592617"/>
                <a:gridCol w="864097"/>
              </a:tblGrid>
              <a:tr h="491108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444996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отобранных проб воздуха на стационарных постах наблюдения, единиц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76744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79720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396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благоустроенных родников в Ульяновской области, используемых населением в качестве источников питьевого водоснабжения,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6896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лесных пожаров, ликвидированных в течение первых суток с момента обнаружения, в общем количестве лесных пожаров,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89,1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Отношение площади лесовосстановления и лесоразведения к площади вырубленных и погибших лесных насаждений,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117,2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128,4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4124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проведённых контрольно-надзорных</a:t>
                      </a:r>
                      <a:r>
                        <a:rPr lang="ru-RU" sz="105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мероприятий в области охраны окружающей среды,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733256" y="4644008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41,7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05264" y="4932040"/>
            <a:ext cx="50405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29,9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8720" y="3995936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расходы (в том числе содержание подведомственных учреждений)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8720" y="4644008"/>
            <a:ext cx="450487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водохозяйственного комплекса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8720" y="4932040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Экологический фонд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08720" y="5148064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лесного хозяйства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83569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4067944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256,8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491880"/>
            <a:ext cx="216024" cy="360040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41176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661248" y="435597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69,5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08720" y="4355976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Национального проекта «Экология»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77272" y="5220072"/>
            <a:ext cx="43204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ФИЗИЧЕСКОЙ КУЛЬТУРЫ И СПОРТА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18762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475656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СОЗДАНИЕ УСЛОВИЙ, ОБЕСПЕЧИВАЮЩИХ ГРАЖДАНАМ ВОЗМОЖНОСТЬ СИСТЕМАТИЧЕСКИ ЗАНИМАТЬСЯ ФИЗИЧЕСКОЙ КУЛЬТУРОЙ И СПОРТОМ, ПОДГОТОВКА СПОРТСМЕНОВ ВЫСОКОГО КЛАССА</a:t>
            </a:r>
          </a:p>
          <a:p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6712" y="3275856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28800" y="2195736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148064"/>
          <a:ext cx="6480720" cy="36004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418672"/>
                <a:gridCol w="572227"/>
                <a:gridCol w="595929"/>
                <a:gridCol w="893892"/>
              </a:tblGrid>
              <a:tr h="419100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391593">
                <a:tc>
                  <a:txBody>
                    <a:bodyPr/>
                    <a:lstStyle/>
                    <a:p>
                      <a:pPr marL="0" lvl="0" indent="0" algn="l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граждан среднего возраста (женщины в возрасте от 30 до 54 лет, мужчины в возрасте от 30 до 59 лет), систематически занимающихся физической культурой и спортом, в общей численности граждан среднего возраста Ульяновской области (женщины в возрасте от 30 до 54 лет, мужчины в возрасте от 30 до 59 лет), %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5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муниципальных образований Ульяновской области, в которых созданы малые спортивные площадки,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15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Численность спортсменов, зарегистрированных на территории Ульяновской области, зачисленных кандидатами в составы спортивных сборных команд Российской Федерации, человек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108,9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5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Уровень обеспеченности граждан Ульяновской области спортивными сооружениями исходя из единовременной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пропускной способности объектов спорта, расположенных на территории Ульяновской области, 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69,3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75,7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3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детей и молодёжи в возрасте от 3 до 29 лет, систематически занимающихся физической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культурой и спортом, в общей численности детей и молодёжи Ульяновской области в возрасте от 3 до 29 лет, 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89,7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445224" y="4139952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379,6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9240" y="4427984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354,0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3563888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Содержание подведомственных учреждений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36712" y="4139952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физической культуры и спорта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836712" y="4355976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Расходы по оплате Концессионного соглашения за строительство Ледового дворца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547664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229200" y="3563888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774,8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059832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12372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3851920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464,4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6712" y="3851920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Федерального проекта «Спорт-норма жизни»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733256" y="471601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332,2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4716016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Строительство и реконструкция объектов спорта</a:t>
            </a: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«ФОРМИРОВАНИЕ БЛАГОПРИЯТНОГО ИНВЕСТИЦИОННОГО КЛИМАТА В УЛЬЯНОВСКОЙ ОБЛАСТИ»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547664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ФОРМИРОВАНИЕ ИНФРАСТРУКТУРЫ ЗОН РАЗВИТИЯ УЛЬЯНОВСКОЙ ОБЛАСТИ;</a:t>
            </a:r>
          </a:p>
          <a:p>
            <a:r>
              <a:rPr lang="ru-RU" sz="900" dirty="0" smtClean="0"/>
              <a:t>СТИМУЛИРОВАНИЕ РОСТА ОБЪЕМА ИНВЕСТИЦИЙ В ОСНОВНОЙ КАПИТАЛ НА ТЕРРИТОРИИ УЛЬЯНОВСКОЙ ОБЛАСТИ;</a:t>
            </a:r>
          </a:p>
          <a:p>
            <a:r>
              <a:rPr lang="ru-RU" sz="900" dirty="0" smtClean="0"/>
              <a:t>СОЗДАНИЕ УСЛОВИЙ ДЛЯ ЭФФЕКТИВНОГО УПРАВЛЕНИЯ И РАСПОРЯЖЕНИЯ ГОСУДАРСТВЕННЫМ ИМУЩЕСТВОМ УЛЬЯНОВСКОЙ ОБЛАСТИ;</a:t>
            </a:r>
          </a:p>
          <a:p>
            <a:r>
              <a:rPr lang="ru-RU" sz="900" dirty="0" smtClean="0"/>
              <a:t>ОСУЩЕСТВЛЕНИЕ ПРОРЫВНОГО ТЕХНОЛОГИЧЕСКОГО РАЗВИТИЯ УЛЬЯНОВСКОЙ ОБЛАСТИ ЗА СЧЕТ ЭФФЕКТИВНОГО ИСПОЛЬЗОВАНИЯ ИННОВАЦИОННОГО ПОТЕНЦИАЛА УЛЬЯНОВСКОЙ ОБЛАСТИ, ПОВЫШЕНИЯ ПРОИЗВОДИТЕЛЬНОСТИ ТРУДА И СОВЕРШЕНСТВОВАНИЯ СИСТЕМЫ ТЕХНОЛОГИЧЕСКОГО ПРЕДПРИНИМАТЕЛЬСТВА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2696" y="392392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28800" y="2771800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6012159"/>
          <a:ext cx="6480720" cy="29565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418672"/>
                <a:gridCol w="572227"/>
                <a:gridCol w="595929"/>
                <a:gridCol w="893892"/>
              </a:tblGrid>
              <a:tr h="342860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387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новых рабочих мест, создаваемых резидентами промышленной зоны «Заволжье»,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7270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новых рабочих мест, создаваемых резидентами портовой особой экономической зоны, единиц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78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подписанных инвестиционных соглашений о реализации инвестиционных проектов на территориях создаваемых зон развития Ульяновской области,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T Astra Serif" pitchFamily="18" charset="-5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78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проектов, находящихся на сопровождении Фонда «Центр развития государственно-частного партнёрства Ульяновской области», 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52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Степень выполнения плана исполнения областного бюджета Ульяновской области по доходам от использования имущества, находящегося в государственной собственности Ульяновской области, 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373216" y="4860032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98,6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17232" y="5148064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55,7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704" y="4211960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портовой особой экономической зоны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64704" y="4860032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0" dirty="0" smtClean="0">
                <a:latin typeface="PT Astra Serif" pitchFamily="18" charset="-52"/>
                <a:ea typeface="PT Astra Serif" pitchFamily="18" charset="-52"/>
              </a:rPr>
              <a:t>Обеспечение реализации государственной программы</a:t>
            </a:r>
            <a:endParaRPr lang="ru-RU" sz="1050" dirty="0" smtClean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64704" y="5148064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промышленной зоны «Заволжье»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83569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157192" y="4211960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334,1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635896"/>
            <a:ext cx="216024" cy="360040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260648" y="277180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373216" y="4499992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110,0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4704" y="4427984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Поддержка деятельности организации уполномоченной в сфере формирования и развития инфраструктуры промышленных зон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61248" y="543609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25,0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4704" y="5436096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0" dirty="0" smtClean="0">
                <a:latin typeface="PT Astra Serif" pitchFamily="18" charset="-52"/>
                <a:ea typeface="PT Astra Serif" pitchFamily="18" charset="-52"/>
              </a:rPr>
              <a:t>Развитие индустриального парка "Димитровград»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661248" y="5724128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17,6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4704" y="5724128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мероприятия</a:t>
            </a: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«НАУЧНО-ТЕХНОЛОГИЧЕСКОЕ РАЗВИТИЕ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40364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691680"/>
            <a:ext cx="59046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ОСУЩЕСТВЛЕНИЕ ПРОРЫВНОГО НАУЧНО-ТЕХНОЛОГИЧЕСКОГО РАЗВИТИЯ УЛЬЯНОВСКОЙ ОБЛАСТИ ЗА СЧЕТ ЭФФЕКТИВНОГО ИСПОЛЬЗОВАНИЯ ИНТЕЛЛЕКТУАЛЬНОГО КАПИТАЛА УЛЬЯНОВСКОЙ ОБЛАСТИ, ПОВЫШЕНИЯ ПРОИЗВОДИТЕЛЬНОСТИ ТРУДА И СОВЕРШЕНСТВОВАНИЯ СИСТЕМЫ ТЕХНОЛОГИЧЕСКОГО ПРЕДПРИНИМАТЕЛЬСТВА</a:t>
            </a:r>
            <a:endParaRPr lang="ru-RU" sz="900" dirty="0" smtClean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635896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01416" y="2411760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436096"/>
          <a:ext cx="6480721" cy="30784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92488"/>
                <a:gridCol w="598412"/>
                <a:gridCol w="595929"/>
                <a:gridCol w="893892"/>
              </a:tblGrid>
              <a:tr h="39084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383734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Выработка на одного работника организаций - участников инновационного кластера, млн.руб.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158,6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964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Выработка на одного работника организаций - участников ядерно-инновационного кластера, млн.руб.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8664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мероприятий, проводимых на территории пространства коллективной работы «Точка кипения»,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3248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консультационных и информационных услуг по вопросам развития инновационной деятельности, оказанных субъектам малого и среднего предпринимательства,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2964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организаций, участвующих в программе повышения производительности труда, единиц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692696" y="3995936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50" dirty="0" smtClean="0">
                <a:latin typeface="PT Astra Serif" pitchFamily="18" charset="-52"/>
                <a:ea typeface="PT Astra Serif" pitchFamily="18" charset="-52"/>
              </a:rPr>
              <a:t>Содействие росту количества организаций, осуществляющих технологические инновации</a:t>
            </a:r>
            <a:endParaRPr lang="ru-RU" alt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91680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4067944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71,9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661248" y="3419872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26774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589240" y="4499992"/>
            <a:ext cx="720080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33,7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2696" y="4427984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50" dirty="0" smtClean="0">
                <a:latin typeface="PT Astra Serif" pitchFamily="18" charset="-52"/>
                <a:ea typeface="PT Astra Serif" pitchFamily="18" charset="-52"/>
              </a:rPr>
              <a:t>Реализация регионального проекта «Адресная поддержка повышения производительности труда на предприятиях»</a:t>
            </a: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ТРАНСПОРТНОЙ СИСТЕМЫ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691680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СОХРАННОСТИ И РАЗВИТИЯ АВТОМОБИЛЬНЫХ ДОРОГ ОБЩЕГО ПОЛЬЗОВАНИЯ;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БЕЗОПАСНОСТИ ДОРОЖНОГО ДВИЖЕНИЯ;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КАЧЕСТВА ТРАНСПОРТНОГО ОБСЛУЖИВАНИЯ И СОЗДАНИЕ УСЛОВИЙ ДЛЯ ВЫРАВНИВАНИЯ ТРАНСПОРТНОЙ ОБЕСПЕЧЕННОСТИ НАСЕЛЕНИЯ УЛЬЯНОВСКОЙ ОБЛАСТИ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92392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01416" y="2699792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724128"/>
          <a:ext cx="6480721" cy="327233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45028"/>
                <a:gridCol w="645872"/>
                <a:gridCol w="595929"/>
                <a:gridCol w="893892"/>
              </a:tblGrid>
              <a:tr h="45012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413975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Объём ввода в эксплуатацию после строительства и реконструкции автомобильных дорог общего пользования регионального, межмуниципального и местного значения, км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6531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Частота осуществления перевозок пассажиров автомобильным транспортом по маршрутам регулярных перевозок, %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пассажиров, перевезённых через аэропорты, расположенные на территории Ульяновской области, тыс. человек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554,8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123,3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6592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размещенных автоматических пунктов весогабаритного контроля (АПВК) транспортных средств на автомобильных дорогах регионального или межмуниципального, местного значения, штук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2231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автобусов со сроком эксплуатации до 5 лет в общем количестве автобусов организаций автомобильного транспорта, %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4777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дорожной сети Ульяновской городской агломерации, находящейся в нормативном состоянии, %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5004048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716,2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61248" y="5364088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87,5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704" y="4211960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по развитию системы дорожного хозяйства, </a:t>
            </a:r>
          </a:p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в том числе в МО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64704" y="4932040"/>
            <a:ext cx="450487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населения качественными услугами пассажирского ж/</a:t>
            </a:r>
            <a:r>
              <a:rPr lang="ru-RU" sz="1050" dirty="0" err="1" smtClean="0">
                <a:latin typeface="PT Astra Serif" pitchFamily="18" charset="-52"/>
                <a:ea typeface="PT Astra Serif" pitchFamily="18" charset="-52"/>
              </a:rPr>
              <a:t>д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-, авто-, </a:t>
            </a:r>
            <a:r>
              <a:rPr lang="ru-RU" sz="1050" dirty="0" err="1" smtClean="0">
                <a:latin typeface="PT Astra Serif" pitchFamily="18" charset="-52"/>
                <a:ea typeface="PT Astra Serif" pitchFamily="18" charset="-52"/>
              </a:rPr>
              <a:t>электро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- и воздушного транспорта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64704" y="5364088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мероприятия в области развития транспортной системы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763688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4283968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5672,1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707904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48376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644008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3659,4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4704" y="4572000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«Безопасные и качественные автомобильные дороги»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6672" y="899592"/>
            <a:ext cx="5985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БЮДЖЕТНЫЙ ПРОЦЕСС</a:t>
            </a:r>
            <a:endParaRPr lang="ru-RU" sz="2000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0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65671442"/>
              </p:ext>
            </p:extLst>
          </p:nvPr>
        </p:nvGraphicFramePr>
        <p:xfrm>
          <a:off x="188640" y="1381491"/>
          <a:ext cx="6525344" cy="7311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АГРОПРОМЫШЛЕННОГО КОМПЛЕКСА, СЕЛЬСКИХ ТЕРРИТОРИЙ И РЕГУЛИРОВАНИЕ РЫНКОВ СЕЛЬСКОХОЗЯЙСТВЕННОЙ ПРОДУКЦИИ, СЫРЬЯ И ПРОДОВОЛЬСТВИЯ В УЛЬЯНОВСКОЙ ОБЛАСТИ»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47565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763688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ПРОДОВОЛЬСТВЕННОЙ БЕЗОПАСНОСТИ УЛЬЯНОВСКОЙ ОБЛАСТИ;</a:t>
            </a:r>
          </a:p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СОХРАНЕНИЕ ДОЛИ СЕЛЬСКОГО НАСЕЛЕНИЯ В ОБЩЕЙ ЧИСЛЕННОСТИ НАСЕЛЕНИЯ В УЛЬЯНОВСКОЙ ОБЛАСТИ;</a:t>
            </a:r>
          </a:p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ДОСТИЖЕНИЕ СООТНОШЕНИЯ СРЕДНЕМЕСЯЧНЫХ РАСПОЛАГАЕМЫХ РЕСУРСОВ СЕЛЬСКОГО И ГОРОДСКОГО ДОМОХОЗЯЙСТВ</a:t>
            </a:r>
          </a:p>
          <a:p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56388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28800" y="2483768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652120"/>
          <a:ext cx="6480720" cy="32403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418672"/>
                <a:gridCol w="572227"/>
                <a:gridCol w="595929"/>
                <a:gridCol w="893892"/>
              </a:tblGrid>
              <a:tr h="412172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404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Размер посевных площадей, занятых зерновыми, зернобобовыми, масличными и кормовыми сельскохозяйственными культурами, тыс. га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622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7303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Объём валового сбора овощей открытого грунта, тыс.тонн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48,9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244,5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768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Прирост производства молока в сельскохозяйственных организациях, крестьянских (фермерских) хозяйствах и у индивидуальных предпринимателей за отчётный год по отношению к среднему за пять лет, предшествующих текущему финансовому году, объёму производства молока, тыс. тонн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  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19,35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6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Объём производства скота и птицы на убой в хозяйствах всех категорий (в живом весе), тыс. тонн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68,5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6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реализованных проектов по благоустройству</a:t>
                      </a:r>
                      <a:r>
                        <a:rPr lang="ru-RU" sz="1050" b="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сельских территорий, 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208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38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Объем ввода (приобретения) жилья для граждан, проживающих на сельских территориях, кв.м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570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570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373216" y="4427984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89,4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17232" y="4716016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62,2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3851920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сельского хозяйства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36712" y="4427984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расходы (в том числе содержание подведомственных учреждений)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36712" y="4716016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«Малое и среднее предпринимательство и поддержка индивидуальной предпринимательской инициативы»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83569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157192" y="3851920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4216,9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347864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48376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373216" y="4139952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513,6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6712" y="4139952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Комплексное развитие сельских территорий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61248" y="507605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57,9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5148064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мелиорации земель сельскохозяйственного назначения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661248" y="5364088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19,9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36712" y="5364088"/>
            <a:ext cx="468052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Развитие сельской кооперации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ГОСУДАРСТВЕННОЙ ВЕТЕРИНАРНОЙ СЛУЖБЫ  РОССИЙСКОЙ ФЕДЕРАЦИИ НА ТЕРРИТОРИИ 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54766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64704" y="1835696"/>
            <a:ext cx="59046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БИОЛОГИЧЕСКОЙ БЕЗОПАСНОСТИ НА ТЕРРИТОРИИ УЛЬЯНОВСКОЙ ОБЛАСТИ;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ВЫЯВЛЕНИЕ НА ТЕРРИТОРИИ УЛЬЯНОВСКОЙ ОБЛАСТИ БИОЛОГИЧЕСКИХ РИСКОВ И УПРАВЛЕНИЕ ИМИ</a:t>
            </a:r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4067944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01416" y="2843808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332656" y="5868144"/>
          <a:ext cx="6336705" cy="273914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224470"/>
                <a:gridCol w="655521"/>
                <a:gridCol w="582686"/>
                <a:gridCol w="874028"/>
              </a:tblGrid>
              <a:tr h="45012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613802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выявленных рисков нанесения вреда здоровью населения при реализации на продовольственном рынке Ульяновской области пищевых продуктов животного происхождения, единиц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603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85666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выявленных случаев реализации на продовольственном рынке Ульяновской области опасных для жизни и здоровья населения некачественных и фальсифицированных пищевых продуктов животного происхождения, единиц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477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проверок соблюдения законодательства в области обращения с животными на территории Ульяновской области, единиц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4777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Оснащение учреждений ветеринарии транспортными средствами и оборудованием, балл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5004048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17,0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61248" y="5292080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1,2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8720" y="4355976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Расходы на государственное задание по оказанию государственных услуг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8720" y="5004048"/>
            <a:ext cx="450487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Обеспечение деятельности исполнителей госпрограммы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8720" y="5292080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Меры социальной поддержки специалистов ветеринарии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835696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4427984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198,3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661248" y="3779912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55577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716016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26,3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08720" y="4644008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Проведение противоэпизоотических мероприятий и мероприятий по безопасности пищевой продукции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«УПРАВЛЕНИЕ ГОСУДАРСТВЕННЫМИ ФИНАНСАМИ</a:t>
            </a:r>
          </a:p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2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ЭФФЕКТИВНОСТИ РЕАЛИЗАЦИИ ГОСУДАРСТВННОЙ ПОЛИТИКИ В СФЕРЕ УПРАВЛЕНИЯ ОБЩЕСТВЕННЫМИ ФИНАНСАМИ;</a:t>
            </a:r>
          </a:p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ДОЛГОСРОЧНОЙ СБАЛАНСИРОВАНННОСТИ, УСТОЙЧИВОСТИ ОБЛАСТНОГО БЮДЖЕТА УЛЬЯНОВСКОЙ ОБЛАСТИ И БЮДЖЕТОВ МО УЛЬЯНОВСКОЙ ОБЛАСТИ</a:t>
            </a:r>
            <a:endParaRPr lang="ru-RU" sz="9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491880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022457663"/>
              </p:ext>
            </p:extLst>
          </p:nvPr>
        </p:nvGraphicFramePr>
        <p:xfrm>
          <a:off x="1700808" y="2267744"/>
          <a:ext cx="5157192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95355770"/>
              </p:ext>
            </p:extLst>
          </p:nvPr>
        </p:nvGraphicFramePr>
        <p:xfrm>
          <a:off x="188640" y="5076055"/>
          <a:ext cx="6552728" cy="385709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92488"/>
                <a:gridCol w="648072"/>
                <a:gridCol w="630069"/>
                <a:gridCol w="882099"/>
              </a:tblGrid>
              <a:tr h="36004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8568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расходов на обслуживание государственного долга Ульяновской области в утверждённом годовом объёме расходов областного бюджета Ульяновской области (за исключением объёма расходов, которые осуществляются за счёт субвенций, предоставляемых из бюджетов бюджетной системы Российской Федерации),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не более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1,98%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186,80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1124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Сокращение дифференциации уровня расчетной бюджетной обеспеченности муниципальных районов (городских округов) Ульяновской области, раз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0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 просроченной кредиторской задолженности по выплате работникам муниципальных учреждений в расходах бюджетов городских округов и консолидированных бюджетов муниципальных районов Ульяновской области,%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3115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Объём поступлений налоговых и неналоговых доходов консолидированного бюджета Ульяновской области, в том числе в результате межведомственного взаимодействия ИОГВ Ульяновской области по вопросам, связанным с оказанием налоговой помощи и повышением финансовой грамотности населения Ульяновской области, </a:t>
                      </a:r>
                      <a:r>
                        <a:rPr lang="ru-RU" sz="1000" dirty="0" err="1" smtClean="0">
                          <a:latin typeface="PT Astra Serif" pitchFamily="18" charset="-52"/>
                          <a:ea typeface="PT Astra Serif" pitchFamily="18" charset="-52"/>
                        </a:rPr>
                        <a:t>млн.руб</a:t>
                      </a:r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.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57 685,3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63 346,4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109,8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1558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проектов развития МО</a:t>
                      </a:r>
                      <a:r>
                        <a:rPr lang="ru-RU" sz="10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Ульяновской области, подготовленных на основе местных инициатив граждан, в целях софинансирования реализации которых местным бюджетам предоставлены субсидии из областного бюджета, </a:t>
                      </a:r>
                      <a:r>
                        <a:rPr lang="ru-RU" sz="1000" baseline="0" dirty="0" err="1" smtClean="0">
                          <a:latin typeface="PT Astra Serif" pitchFamily="18" charset="-52"/>
                          <a:ea typeface="PT Astra Serif" pitchFamily="18" charset="-52"/>
                        </a:rPr>
                        <a:t>шт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PT Astra Serif" panose="020A0603040505020204" pitchFamily="18" charset="-52"/>
                        </a:rPr>
                        <a:t>100,9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T Astra Serif" panose="020A0603040505020204" pitchFamily="18" charset="-5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4572000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108,4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61248" y="4860032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233,8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8720" y="4067944"/>
            <a:ext cx="374441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Исполнение обязательств по обслуживанию государственного долга Ульяновской области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8720" y="4427984"/>
            <a:ext cx="373072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Региональный приоритетный проект «Поддержка местных инициатив на территории Ульяновской области»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19672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3779912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3 557,0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203848"/>
            <a:ext cx="234044" cy="350459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5070971"/>
              </p:ext>
            </p:extLst>
          </p:nvPr>
        </p:nvGraphicFramePr>
        <p:xfrm>
          <a:off x="188640" y="2339752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139952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1 707,1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08720" y="3707904"/>
            <a:ext cx="374441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Выравнивание бюджетной обеспеченности МО и обеспечение сбалансированности местных бюджетов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08720" y="4860032"/>
            <a:ext cx="52428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24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ИНФОРМАЦИОННОГО ОБЩЕСТВА И ЭЛЕКТРОННОГО ПРАВИТЕЛЬСТВА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547664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835696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КАЧЕСТВА И УРОВНЯ ДОСТУПНОСТИ ПРЕДОСТАВЛЕНИЯ ГОСУДАРСТВЕННЫХ УСЛУГ ИСПОЛНИТЕЛЬНЫМИ ОРГАНАМИ ГОСУДАРСТВЕННОЙ ВЛАСТИ УЛЬЯНОВСКОЙ ОБЛАСТИ И МУНИЦИПАЛЬНЫХ УСЛУГ ОРГАНАМИ МЕСТНОГО САМОУПРАВЛЕНИЯ МУНИЦИПАЛЬНЫХ ОБРАЗОВАНИЙ УЛЬЯНОВСКОЙ ОБЛАСТИ НА ТЕРРИТОРИИ УЛЬЯНОВСКОЙ 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2696" y="3851920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587128326"/>
              </p:ext>
            </p:extLst>
          </p:nvPr>
        </p:nvGraphicFramePr>
        <p:xfrm>
          <a:off x="1601416" y="2699792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60603813"/>
              </p:ext>
            </p:extLst>
          </p:nvPr>
        </p:nvGraphicFramePr>
        <p:xfrm>
          <a:off x="332656" y="5508104"/>
          <a:ext cx="6336705" cy="335622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20480"/>
                <a:gridCol w="559511"/>
                <a:gridCol w="592617"/>
                <a:gridCol w="864097"/>
              </a:tblGrid>
              <a:tr h="491108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805036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Доля населения Ульяновской области, имеющего доступ к получению государственных и муниципальных услуг по принципу "одного окна" по месту жительства (пребывания), в том числе в многофункциональных центрах предоставления государственных и муниципальных услуг ( МФЦ), в общей численности населения Ульяновской области,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6396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функционирующих окон обслуживания физических или юридических лиц либо их уполномоченных представителей в МФЦ, единиц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0000" marT="0" marB="0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6693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Число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участников мероприятий в сфере информационных и телекоммуникационных технологий международного, межрегионального и регионального масштаба, проводимых на территории Ульяновской области, в том числе с использованием удалённого подключения с помощью сети «Интернет», человек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41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</a:rPr>
                        <a:t>Доля</a:t>
                      </a:r>
                      <a:r>
                        <a:rPr lang="ru-RU" sz="10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зарегистрированных пользователей «Единого портала государственных и муниципальных услуг», использующих сервисы ЕПГУ в текущем году в целях получения услуг в электронном виде, от общего числа зарегистрированных пользователей ЕПГУ,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57,4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191,5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733256" y="4644008"/>
            <a:ext cx="57606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38,8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05264" y="4932040"/>
            <a:ext cx="50405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34,8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8720" y="4067944"/>
            <a:ext cx="439933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ОГКУ «Правительство для граждан»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908720" y="4644008"/>
            <a:ext cx="450487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сфере информационных технологий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08720" y="4932040"/>
            <a:ext cx="51708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Национального проекта «Цифровая экономика»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08720" y="5220072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Субсидии Фонду развития информационных технологий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907704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157192" y="4067944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607,9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635896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8248921"/>
              </p:ext>
            </p:extLst>
          </p:nvPr>
        </p:nvGraphicFramePr>
        <p:xfrm>
          <a:off x="188640" y="2555776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661248" y="4355976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73,1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08720" y="4283968"/>
            <a:ext cx="46805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Модернизация сетей передачи данных и обновление программного обеспечения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77272" y="5220072"/>
            <a:ext cx="43204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12,8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640" y="683568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«ФОРМИРОВАНИЕ КОМФОРТНОЙ ГОРОДСКОЙ СРЕДЫ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0648" y="1331640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92696" y="1619672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ПОВЫШЕНИЕ КАЧЕСТВА И КОМФОРТНОЙ ГОРОДСКОЙ СРЕДЫ НА ТЕРРИТОРИИ УЛЬЯНОВСКОЙ ОБЛАСТИ;</a:t>
            </a:r>
          </a:p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УВЕКОВЕЧИВАНИЕ ПАМЯТИ ПОГИБШИХ ПРИ ЗАЩИТЕ ОТЕЧЕСТВА</a:t>
            </a:r>
          </a:p>
          <a:p>
            <a:endParaRPr lang="ru-RU" sz="9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6712" y="3563888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28800" y="2339752"/>
          <a:ext cx="52292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580112"/>
          <a:ext cx="6480720" cy="313409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20480"/>
                <a:gridCol w="670419"/>
                <a:gridCol w="595929"/>
                <a:gridCol w="893892"/>
              </a:tblGrid>
              <a:tr h="439286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466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Количество благоустроенных дворовых территорий многоквартирных домов,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1299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благоустроенных территорий общего пользования поселений и городских округов Ульяновской области, шт.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+mn-ea"/>
                          <a:cs typeface="Arial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90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Дол граждан, принявших участие в решении вопросов развития городской среды, от общего количества граждан в возрасте от 14 лет, проживающих в Ульяновской области, %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90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реализованных проектов победителей Всероссийского конкурса лучших проектов создания комфортной городской среды в малых городах и исторических поселениях, 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90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направленных на конкурс по отбору лучших практик (проектов) по благоустройству реализованных в соответствующем году проектов по благоустройству общественных территорий, единиц</a:t>
                      </a:r>
                      <a:endParaRPr lang="ru-RU" sz="1050" b="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Не менее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T Astra Serif" pitchFamily="18" charset="-52"/>
                          <a:cs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445224" y="4644008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123,3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89240" y="4932040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20,0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6712" y="3851920"/>
            <a:ext cx="43993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Реализация программы формирование комфортной городской среды  (НП «Жильё и городская среда»)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36712" y="4644008"/>
            <a:ext cx="46488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в целях благоустройства территорий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836712" y="4932040"/>
            <a:ext cx="460851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Мероприятия по благоустройству ТОС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116632" y="1619672"/>
            <a:ext cx="847599" cy="50405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229200" y="3923928"/>
            <a:ext cx="115212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409,1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733256" y="3203848"/>
            <a:ext cx="216024" cy="360040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260648" y="212372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283968"/>
            <a:ext cx="936104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177,8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6712" y="4211960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Победители Всероссийского конкурса лучших проектов создания комфортной городской среды (НП «Жильё и городская среда»)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733256" y="5220072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9,5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6712" y="5220072"/>
            <a:ext cx="475252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Прочие мероприятия</a:t>
            </a: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96954" y="179513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632" y="800296"/>
            <a:ext cx="6552728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ГОСУДАРСТВЕННАЯ ПРОГРАММА </a:t>
            </a:r>
            <a:b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</a:br>
            <a:r>
              <a:rPr lang="ru-RU" sz="12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«РАЗВИТИЕ МАЛОГО И СРЕДНЕГО ПРЕДПРИНИМАТЕЛЬСТВА В УЛЬЯНОВСКОЙ ОБЛАСТИ»</a:t>
            </a:r>
            <a:endParaRPr lang="ru-RU" sz="125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8640" y="140364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ЦЕЛЬ 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20688" y="1619673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ОБЕСПЕЧЕНИЕ БЛАГОПРИЯТНЫХ УСЛОВИЙ ДЛЯ РАЗВИТИЯ МАЛОГО И СРЕДНЕГО ПРЕДПРИНИМАТЕЛЬСТВА;</a:t>
            </a:r>
          </a:p>
          <a:p>
            <a:r>
              <a:rPr lang="ru-RU" sz="900" dirty="0" smtClean="0">
                <a:latin typeface="PT Astra Serif" pitchFamily="18" charset="-52"/>
                <a:ea typeface="PT Astra Serif" pitchFamily="18" charset="-52"/>
              </a:rPr>
              <a:t>ФОРМИРОВАНИЕ У НАСЕЛЕНИЯ ПОЛОЖИТЕЛЬНОГО ОБРАЗА ПРЕДПРИНИМАТЕЛЬСТВА, А ТАКЖЕ ВОВЛЕЧЕНИЕ РАЗЛИЧНЫХ КАТЕГОРИЙ ГРАЖДАН, ВКЛЮЧАЯ САМОЗАНЯТЫХ, В СЕКТОР МАЛОГО И СРЕДНЕГО ПРЕДПРИНИМАТЕЛЬСТВА, В ТОМ ЧИСЛЕ СОЗДАНИЕ НОВЫХ СУБЪЕКТОВ МАЛОГО И СРЕДНЕГО ПРЕДПРИНИМАТЕЛЬСТВА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4704" y="3635896"/>
            <a:ext cx="5661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СТРУКТУРА РАСХОДОВ ГОСУДАРСТВЕННОЙ ПРОГРАММЫ, </a:t>
            </a:r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млн.руб.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PT Astra Serif" pitchFamily="18" charset="-52"/>
                <a:ea typeface="PT Astra Serif" pitchFamily="18" charset="-52"/>
              </a:rPr>
              <a:t>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1587128326"/>
              </p:ext>
            </p:extLst>
          </p:nvPr>
        </p:nvGraphicFramePr>
        <p:xfrm>
          <a:off x="1601416" y="2483768"/>
          <a:ext cx="5256584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60603813"/>
              </p:ext>
            </p:extLst>
          </p:nvPr>
        </p:nvGraphicFramePr>
        <p:xfrm>
          <a:off x="188640" y="5292080"/>
          <a:ext cx="6480721" cy="3688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9999"/>
                  </a:outerShdw>
                </a:effectLst>
                <a:tableStyleId>{5C22544A-7EE6-4342-B048-85BDC9FD1C3A}</a:tableStyleId>
              </a:tblPr>
              <a:tblGrid>
                <a:gridCol w="4392488"/>
                <a:gridCol w="598412"/>
                <a:gridCol w="595929"/>
                <a:gridCol w="893892"/>
              </a:tblGrid>
              <a:tr h="360040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050" b="1" kern="12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НАИМЕНОВАНИЕ ЦЕЛЕВОГО ИНДИКАТОРА</a:t>
                      </a:r>
                      <a:endParaRPr lang="ru-RU" sz="1050" b="1" kern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endParaRPr lang="ru-RU" sz="1050" b="0" baseline="0" dirty="0" smtClean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(план)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(факт)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</a:t>
                      </a:r>
                    </a:p>
                    <a:p>
                      <a:pPr algn="ctr"/>
                      <a:r>
                        <a:rPr lang="ru-RU" sz="1050" b="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достижения</a:t>
                      </a:r>
                      <a:endParaRPr lang="ru-RU" sz="1050" b="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  <a:tr h="400252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</a:rPr>
                        <a:t>Количество субъектов малого и среднего предпринимательства, получивших комплексные услуги, тыс. единиц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0,631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0,631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5905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численности занятых в сфере малого и среднего предпринимательства, включая индивидуальных предпринимателей (нарастающим итогом), тыс. единиц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161,7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188,2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116,4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0252"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самозанятых граждан, получивших услуги, в том числе прошедших программы обучения, тыс. человек</a:t>
                      </a:r>
                      <a:endParaRPr lang="ru-RU" sz="105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494,2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5905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субъектов малого и среднего предпринимательства, осуществляющих деятельность в малонаселённых пунктах Ульяновской области, получивших государственную поддержку, единиц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5905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Объём финансовой поддержки, предоставленной начинающим предпринимателям, обеспеченной поручительствами региональных гарантийных организаций, </a:t>
                      </a:r>
                      <a:r>
                        <a:rPr lang="ru-RU" sz="1050" kern="1200" baseline="0" dirty="0" err="1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млрд</a:t>
                      </a: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рублей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0,0183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0,0251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137,4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4519">
                <a:tc>
                  <a:txBody>
                    <a:bodyPr/>
                    <a:lstStyle/>
                    <a:p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Количество услуг, оказанных на основании обращений субъектов малого и среднего предпринимательства, а также граждан, планирующих осуществлять предпринимательскую деятельность, Союзом "Ульяновская областная торгово-промышленная палата", единиц</a:t>
                      </a:r>
                      <a:endParaRPr lang="ru-RU" sz="1050" kern="1200" baseline="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ru-RU" sz="1050" kern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Прямоугольник 35"/>
          <p:cNvSpPr/>
          <p:nvPr/>
        </p:nvSpPr>
        <p:spPr>
          <a:xfrm>
            <a:off x="5517232" y="4499992"/>
            <a:ext cx="792088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3,6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61248" y="4860032"/>
            <a:ext cx="64807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2,7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2696" y="3851920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Региональный проект «Акселерация субъектов малого и среднего предпринимательства»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92696" y="4572000"/>
            <a:ext cx="47525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Оказание </a:t>
            </a:r>
            <a:r>
              <a:rPr lang="ru-RU" sz="1050" dirty="0" err="1" smtClean="0">
                <a:latin typeface="PT Astra Serif" pitchFamily="18" charset="-52"/>
                <a:ea typeface="PT Astra Serif" pitchFamily="18" charset="-52"/>
              </a:rPr>
              <a:t>гос.поддержки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 организациям, образующим инфраструктуру поддержки субъектов МСП и субъектам МСП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92696" y="4932040"/>
            <a:ext cx="517088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Региональный проект «Создание благоприятных условий для осуществления деятельности </a:t>
            </a:r>
            <a:r>
              <a:rPr lang="ru-RU" sz="1050" dirty="0" err="1" smtClean="0">
                <a:latin typeface="PT Astra Serif" pitchFamily="18" charset="-52"/>
                <a:ea typeface="PT Astra Serif" pitchFamily="18" charset="-52"/>
              </a:rPr>
              <a:t>самозанятыми</a:t>
            </a:r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 гражданами»</a:t>
            </a:r>
          </a:p>
        </p:txBody>
      </p:sp>
      <p:pic>
        <p:nvPicPr>
          <p:cNvPr id="43" name="object 7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0242" b="94471" l="1308" r="11772"/>
                    </a14:imgEffect>
                  </a14:imgLayer>
                </a14:imgProps>
              </a:ext>
            </a:extLst>
          </a:blip>
          <a:srcRect t="44714" r="86920" b="-1349"/>
          <a:stretch/>
        </p:blipFill>
        <p:spPr>
          <a:xfrm>
            <a:off x="0" y="1691680"/>
            <a:ext cx="847599" cy="5334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01208" y="3851920"/>
            <a:ext cx="1008112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128,7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661248" y="3419872"/>
            <a:ext cx="216024" cy="288032"/>
          </a:xfrm>
          <a:prstGeom prst="downArrow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8248921"/>
              </p:ext>
            </p:extLst>
          </p:nvPr>
        </p:nvGraphicFramePr>
        <p:xfrm>
          <a:off x="188640" y="2483768"/>
          <a:ext cx="6408712" cy="2743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408712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ОБЩИЙ ОБЪЁМ ФИНАНСИРОВАНИЯ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ГОСУДАРСТВЕННОЙ ПРОГРАММЫ</a:t>
                      </a:r>
                      <a:endParaRPr lang="ru-RU" sz="1200" baseline="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80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5445224" y="4139952"/>
            <a:ext cx="864096" cy="216024"/>
          </a:xfrm>
          <a:prstGeom prst="rect">
            <a:avLst/>
          </a:prstGeom>
          <a:solidFill>
            <a:srgbClr val="9D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14,4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2696" y="4211960"/>
            <a:ext cx="45433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Региональный проект «Создание условий для лёгкого старта и комфортного ведения бизнеса»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0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8640" y="755576"/>
            <a:ext cx="6534726" cy="50405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ПРОФИЦИТ / ДЕФИЦИТ ОБЛАСТНОГО БЮДЖЕТА </a:t>
            </a:r>
            <a:br>
              <a:rPr lang="ru-RU" sz="1800" b="1" dirty="0" smtClean="0">
                <a:solidFill>
                  <a:schemeClr val="accent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1800" b="1" dirty="0" smtClean="0">
                <a:solidFill>
                  <a:schemeClr val="accent1"/>
                </a:solidFill>
                <a:effectLst/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И ГОСУДАРСТВЕННЫЙ ДОЛГ</a:t>
            </a:r>
            <a:endParaRPr lang="ru-RU" sz="1800" b="1" dirty="0">
              <a:solidFill>
                <a:schemeClr val="accent1"/>
              </a:solidFill>
              <a:effectLst/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45224" y="1475656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млн  руб.</a:t>
            </a:r>
            <a:endParaRPr lang="ru-RU" sz="9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60648" y="1835696"/>
          <a:ext cx="6408714" cy="536688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248472"/>
                <a:gridCol w="1152128"/>
                <a:gridCol w="1008114"/>
              </a:tblGrid>
              <a:tr h="22633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за 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2021 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год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hMerge="1">
                  <a:txBody>
                    <a:bodyPr/>
                    <a:lstStyle/>
                    <a:p>
                      <a:pPr algn="ctr" rtl="0" fontAlgn="t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76" marR="6576" marT="6576" marB="0"/>
                </a:tc>
              </a:tr>
              <a:tr h="301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303377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дефицит (-) / профицит (+)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-7 872,2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-7 469,6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96871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ст. 92 БК РФ «Дефицит бюджета субъекта Российской Федерации не должен превышать 15 процентов утверждённого общего годового объёма доходов бюджета субъекта Российской Федерации без учёта утверждённого объёма безвозмездных поступлений»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14,8%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14,1%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342927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государственный долг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41 434,1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41 126,4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100593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1" kern="1200" baseline="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ст. 107 п.4 БК РФ «Объём государственного долга субъекта Российской Федерации не должен превышать утвержденный общий годовой объем доходов бюджета субъекта Российской Федерации без учета утвержденного объема безвозмездных поступлений.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77,9%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77,5%</a:t>
                      </a:r>
                      <a:endParaRPr lang="ru-RU" sz="1400" b="1" i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34292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кредиты кредитных организаций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2 407,7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2 100,0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34292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бюджетные кредиты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22 226,4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22 226,4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286653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государственные ценные бумаги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16 800,0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16 800,0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  <a:tr h="285125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расходы на обслуживание государственного</a:t>
                      </a:r>
                      <a:r>
                        <a:rPr lang="ru-RU" sz="1400" b="1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долга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1 746,4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1 707,1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8580" marR="68580" marT="60960" marB="6096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622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2" cstate="print"/>
          <a:srcRect l="5522" t="10257" r="5047" b="4891"/>
          <a:stretch/>
        </p:blipFill>
        <p:spPr>
          <a:xfrm>
            <a:off x="4388429" y="1225299"/>
            <a:ext cx="2208244" cy="1240753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6908" y="1146500"/>
            <a:ext cx="2751092" cy="15366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64904" y="245735"/>
            <a:ext cx="4104456" cy="3077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/>
            <a:r>
              <a:rPr lang="ru-RU" sz="140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Открытость и общественное участие</a:t>
            </a:r>
            <a:endParaRPr lang="ru-RU" sz="1400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7108" y="17574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03818" y="986566"/>
            <a:ext cx="358317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lvl="0" indent="82550" algn="just"/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Уменьшен 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размер минимального уровня </a:t>
            </a:r>
            <a:r>
              <a:rPr lang="ru-RU" sz="1400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софинансирования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по всем источникам</a:t>
            </a:r>
          </a:p>
          <a:p>
            <a:pPr lvl="0" indent="273050" algn="just"/>
            <a:endParaRPr lang="ru-RU" sz="14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lvl="0" indent="82550" algn="just"/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Расширены возможности механизма определения приоритетных инициативах проектов путем проведения дополнительного </a:t>
            </a:r>
            <a:r>
              <a:rPr lang="ru-RU" sz="1400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онлайн-голосования</a:t>
            </a:r>
            <a:endParaRPr lang="ru-RU" sz="14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0706" y="688054"/>
            <a:ext cx="41974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ИНИЦИАТИВНОЕ БЮДЖЕТИРОВАНИЕ</a:t>
            </a:r>
            <a:endParaRPr lang="ru-RU" sz="1600" b="1" dirty="0">
              <a:solidFill>
                <a:schemeClr val="accent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17" name="Picture 5" descr="C:\Users\u101\Desktop\Лог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452" y="3085885"/>
            <a:ext cx="708751" cy="69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629007" y="3830992"/>
            <a:ext cx="1821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В разделе размещена информация о реализации инициатив граждан </a:t>
            </a:r>
            <a:endParaRPr lang="ru-RU" sz="1200" dirty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22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5241">
            <a:off x="788132" y="3770286"/>
            <a:ext cx="433358" cy="469471"/>
          </a:xfrm>
          <a:prstGeom prst="rect">
            <a:avLst/>
          </a:prstGeom>
        </p:spPr>
      </p:pic>
      <p:pic>
        <p:nvPicPr>
          <p:cNvPr id="23" name="Picture 2" descr="раздел_Инициативное бюджетирование_2А23"/>
          <p:cNvPicPr>
            <a:picLocks noChangeAspect="1" noChangeArrowheads="1"/>
          </p:cNvPicPr>
          <p:nvPr/>
        </p:nvPicPr>
        <p:blipFill>
          <a:blip r:embed="rId6" cstate="print"/>
          <a:srcRect l="18380" r="25410" b="97317"/>
          <a:stretch>
            <a:fillRect/>
          </a:stretch>
        </p:blipFill>
        <p:spPr bwMode="auto">
          <a:xfrm>
            <a:off x="1417463" y="3372945"/>
            <a:ext cx="5120661" cy="31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5835087" y="3357285"/>
            <a:ext cx="551426" cy="37766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5702688" y="3708883"/>
            <a:ext cx="233920" cy="18239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87396" y="3958198"/>
            <a:ext cx="28810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http</a:t>
            </a:r>
            <a:r>
              <a:rPr lang="ru-RU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:</a:t>
            </a:r>
            <a:r>
              <a:rPr lang="en-US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//ufo.ulntc.ru</a:t>
            </a:r>
            <a:r>
              <a:rPr lang="ru-RU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:8080/</a:t>
            </a:r>
            <a:r>
              <a:rPr lang="en-US" sz="1300" u="sng" dirty="0" err="1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ppmi</a:t>
            </a:r>
            <a:r>
              <a:rPr lang="en-US" sz="1300" u="sng" dirty="0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/o-</a:t>
            </a:r>
            <a:r>
              <a:rPr lang="en-US" sz="1300" u="sng" dirty="0" err="1" smtClean="0"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proekte</a:t>
            </a:r>
            <a:endParaRPr lang="ru-RU" sz="1300" u="sng" dirty="0"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21" name="Picture 12" descr="https://st4.depositphotos.com/20523700/25941/i/950/depositphotos_259412272-stock-photo-illustration-information-icon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91992" y="5222425"/>
            <a:ext cx="243253" cy="220458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1177120" y="5187226"/>
            <a:ext cx="49890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Реализовано 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106 инициатив;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184293" y="4893219"/>
            <a:ext cx="49548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Доля </a:t>
            </a:r>
            <a:r>
              <a:rPr lang="ru-RU" sz="1200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благополучателей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– 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18,3%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(222 552 человека)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pic>
        <p:nvPicPr>
          <p:cNvPr id="4098" name="Picture 2" descr="https://www.surikov-museum.ru/up/13059635_1920.gif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95913" y="4862581"/>
            <a:ext cx="294928" cy="272241"/>
          </a:xfrm>
          <a:prstGeom prst="rect">
            <a:avLst/>
          </a:prstGeom>
          <a:noFill/>
        </p:spPr>
      </p:pic>
      <p:pic>
        <p:nvPicPr>
          <p:cNvPr id="2050" name="Picture 2" descr="http://qrcoder.ru/code/?http%3A%2F%2Fufo.ulntc.ru%3A8080%2Fppmi%2Fo-proekte&amp;4&amp;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69177" y="3758766"/>
            <a:ext cx="824662" cy="761226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1366689" y="2852531"/>
            <a:ext cx="47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Проект поддержки местных инициатив </a:t>
            </a:r>
            <a:b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на территории Ульяновской области</a:t>
            </a:r>
            <a:endParaRPr lang="ru-RU" sz="14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5073" y="6801376"/>
            <a:ext cx="20317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Общая стоимость:</a:t>
            </a:r>
            <a:endParaRPr lang="ru-RU" sz="14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910639" y="6758748"/>
            <a:ext cx="27854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Типология 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106 инициатив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:</a:t>
            </a:r>
            <a:endParaRPr lang="ru-RU" sz="14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84073" y="4545431"/>
            <a:ext cx="32470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Итоги ППМИ 2021 года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7" name="Chart 15">
            <a:extLst>
              <a:ext uri="{FF2B5EF4-FFF2-40B4-BE49-F238E27FC236}">
                <a16:creationId xmlns:a16="http://schemas.microsoft.com/office/drawing/2014/main" xmlns="" id="{59DF7182-D5D4-4A13-A673-C55C2EB5E5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810976098"/>
              </p:ext>
            </p:extLst>
          </p:nvPr>
        </p:nvGraphicFramePr>
        <p:xfrm>
          <a:off x="415636" y="7081348"/>
          <a:ext cx="3146962" cy="1894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32" name="Picture 8" descr="https://static.vecteezy.com/system/resources/previews/000/217/310/original/urban-park-vector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2325" y="7103813"/>
            <a:ext cx="621502" cy="558286"/>
          </a:xfrm>
          <a:prstGeom prst="rect">
            <a:avLst/>
          </a:prstGeom>
          <a:noFill/>
        </p:spPr>
      </p:pic>
      <p:grpSp>
        <p:nvGrpSpPr>
          <p:cNvPr id="2" name="Google Shape;487;p38"/>
          <p:cNvGrpSpPr/>
          <p:nvPr/>
        </p:nvGrpSpPr>
        <p:grpSpPr>
          <a:xfrm>
            <a:off x="443572" y="1076798"/>
            <a:ext cx="405000" cy="381910"/>
            <a:chOff x="1786339" y="1703401"/>
            <a:chExt cx="473400" cy="473400"/>
          </a:xfrm>
          <a:solidFill>
            <a:srgbClr val="3D6789"/>
          </a:solidFill>
        </p:grpSpPr>
        <p:sp>
          <p:nvSpPr>
            <p:cNvPr id="51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>
              <a:solidFill>
                <a:srgbClr val="3D6789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2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ln>
              <a:solidFill>
                <a:srgbClr val="3D6789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algn="ctr"/>
              <a:r>
                <a:rPr lang="en" sz="800" dirty="0">
                  <a:ea typeface="Barlow"/>
                  <a:cs typeface="Barlow"/>
                  <a:sym typeface="Barlow"/>
                </a:rPr>
                <a:t>1</a:t>
              </a:r>
              <a:endParaRPr sz="8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3" name="Google Shape;487;p38"/>
          <p:cNvGrpSpPr/>
          <p:nvPr/>
        </p:nvGrpSpPr>
        <p:grpSpPr>
          <a:xfrm>
            <a:off x="411568" y="1605586"/>
            <a:ext cx="405000" cy="381910"/>
            <a:chOff x="1786339" y="1703401"/>
            <a:chExt cx="473400" cy="473400"/>
          </a:xfrm>
          <a:solidFill>
            <a:srgbClr val="3D6789"/>
          </a:solidFill>
        </p:grpSpPr>
        <p:sp>
          <p:nvSpPr>
            <p:cNvPr id="54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>
              <a:solidFill>
                <a:srgbClr val="3D6789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5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ln>
              <a:solidFill>
                <a:srgbClr val="3D6789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algn="ctr"/>
              <a:r>
                <a:rPr lang="ru-RU" sz="800" dirty="0" smtClean="0">
                  <a:ea typeface="Barlow"/>
                  <a:cs typeface="Barlow"/>
                  <a:sym typeface="Barlow"/>
                </a:rPr>
                <a:t>2</a:t>
              </a:r>
              <a:endParaRPr sz="800" dirty="0"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1177490" y="5485822"/>
            <a:ext cx="5509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Доля муниципальных образований, 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принявших участие </a:t>
            </a:r>
            <a:b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в конкурсном отборе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– 75,5%;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206065" y="5939939"/>
            <a:ext cx="55090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Более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40 000 жителей</a:t>
            </a:r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приняли участие в собраниях по выбору проекта</a:t>
            </a:r>
            <a:r>
              <a:rPr lang="ru-RU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196540" y="6234080"/>
            <a:ext cx="5509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Подготовлен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Доклад о лучшей практике развития инициативного </a:t>
            </a:r>
            <a:r>
              <a:rPr lang="ru-RU" sz="1200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бюджетирования</a:t>
            </a:r>
            <a:r>
              <a:rPr lang="ru-RU" sz="12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за 2021 год.</a:t>
            </a:r>
            <a:endParaRPr lang="ru-RU" sz="1200" b="1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366447" y="7253444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46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9" name="Picture 6" descr="https://academich-zaim.ru/wp-content/uploads/2020/07/logo-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29235" y="7121804"/>
            <a:ext cx="585543" cy="525984"/>
          </a:xfrm>
          <a:prstGeom prst="rect">
            <a:avLst/>
          </a:prstGeom>
          <a:noFill/>
        </p:spPr>
      </p:pic>
      <p:pic>
        <p:nvPicPr>
          <p:cNvPr id="70" name="Picture 10" descr="https://imgix.setapp.com/app/234/3040/icon-1589899969-5ec3f2c186632.png?auto=format&amp;dpr=5&amp;ixlib=php-3.3.0&amp;q=75&amp;w=8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06482" y="7106814"/>
            <a:ext cx="637606" cy="572753"/>
          </a:xfrm>
          <a:prstGeom prst="rect">
            <a:avLst/>
          </a:prstGeom>
          <a:noFill/>
        </p:spPr>
      </p:pic>
      <p:pic>
        <p:nvPicPr>
          <p:cNvPr id="71" name="Picture 14" descr="https://www.pngkey.com/png/full/52-525648_its-really-easy-portrait-of-a-man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85256" y="7968131"/>
            <a:ext cx="577146" cy="518964"/>
          </a:xfrm>
          <a:prstGeom prst="rect">
            <a:avLst/>
          </a:prstGeom>
          <a:noFill/>
        </p:spPr>
      </p:pic>
      <p:pic>
        <p:nvPicPr>
          <p:cNvPr id="72" name="Picture 18" descr="https://cdn1.vectorstock.com/i/1000x1000/06/95/fire-extinguisher-icon-in-flat-style-vector-19230695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559"/>
          <a:stretch>
            <a:fillRect/>
          </a:stretch>
        </p:blipFill>
        <p:spPr bwMode="auto">
          <a:xfrm>
            <a:off x="4818157" y="7931116"/>
            <a:ext cx="717808" cy="622847"/>
          </a:xfrm>
          <a:prstGeom prst="rect">
            <a:avLst/>
          </a:prstGeom>
          <a:noFill/>
        </p:spPr>
      </p:pic>
      <p:pic>
        <p:nvPicPr>
          <p:cNvPr id="73" name="Picture 16" descr="https://www.school619.ru/assets/images/news/2020_04/attestaciya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842008" y="7961094"/>
            <a:ext cx="584647" cy="525180"/>
          </a:xfrm>
          <a:prstGeom prst="rect">
            <a:avLst/>
          </a:prstGeom>
          <a:noFill/>
        </p:spPr>
      </p:pic>
      <p:sp>
        <p:nvSpPr>
          <p:cNvPr id="74" name="Прямоугольник 73"/>
          <p:cNvSpPr/>
          <p:nvPr/>
        </p:nvSpPr>
        <p:spPr>
          <a:xfrm>
            <a:off x="5409620" y="7260409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36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52418" y="808243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370066" y="726269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461945" y="808460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445499" y="8084603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085" y="5524767"/>
            <a:ext cx="458155" cy="303096"/>
          </a:xfrm>
          <a:prstGeom prst="rect">
            <a:avLst/>
          </a:prstGeom>
        </p:spPr>
      </p:pic>
      <p:grpSp>
        <p:nvGrpSpPr>
          <p:cNvPr id="4" name="Google Shape;773;p46"/>
          <p:cNvGrpSpPr/>
          <p:nvPr/>
        </p:nvGrpSpPr>
        <p:grpSpPr>
          <a:xfrm>
            <a:off x="823839" y="5912771"/>
            <a:ext cx="246674" cy="256380"/>
            <a:chOff x="584925" y="922575"/>
            <a:chExt cx="415200" cy="502525"/>
          </a:xfrm>
          <a:solidFill>
            <a:srgbClr val="002060"/>
          </a:solidFill>
        </p:grpSpPr>
        <p:sp>
          <p:nvSpPr>
            <p:cNvPr id="92" name="Google Shape;774;p46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3" name="Google Shape;775;p46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2060"/>
                </a:solidFill>
              </a:endParaRPr>
            </a:p>
          </p:txBody>
        </p:sp>
        <p:sp>
          <p:nvSpPr>
            <p:cNvPr id="94" name="Google Shape;776;p46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7" name="Google Shape;912;p46"/>
          <p:cNvGrpSpPr/>
          <p:nvPr/>
        </p:nvGrpSpPr>
        <p:grpSpPr>
          <a:xfrm>
            <a:off x="814079" y="6340281"/>
            <a:ext cx="320634" cy="164428"/>
            <a:chOff x="4610450" y="3703750"/>
            <a:chExt cx="453050" cy="332175"/>
          </a:xfrm>
          <a:solidFill>
            <a:srgbClr val="002060"/>
          </a:solidFill>
        </p:grpSpPr>
        <p:sp>
          <p:nvSpPr>
            <p:cNvPr id="96" name="Google Shape;913;p46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7" name="Google Shape;914;p46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pic>
        <p:nvPicPr>
          <p:cNvPr id="56" name="Рисунок 5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16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1529172" y="1195754"/>
            <a:ext cx="4349931" cy="37806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 rot="10800000" flipV="1">
            <a:off x="623806" y="8376458"/>
            <a:ext cx="1311869" cy="32723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ahoma" pitchFamily="34" charset="0"/>
              </a:rPr>
              <a:t>«ФинГрам73»</a:t>
            </a:r>
            <a:endParaRPr lang="ru-RU" sz="1400" dirty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18167" y="8388510"/>
            <a:ext cx="1143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ahoma" pitchFamily="34" charset="0"/>
              </a:rPr>
              <a:t>Цфг73.рф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ahoma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04664" y="683568"/>
            <a:ext cx="6172200" cy="55107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СОДЕЙСТВИЕ ПОВЫШЕНИЮ УРОВНЯ ФИНАНСОВОЙ ГРАМОТНОСТИ НАСЕЛЕНИЯ</a:t>
            </a:r>
            <a:endParaRPr kumimoji="0" lang="ru-RU" sz="1400" b="1" i="0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pic>
        <p:nvPicPr>
          <p:cNvPr id="21" name="Рисунок 20" descr="https://fornote.net/wp-content/uploads/2018/04/vk.png"/>
          <p:cNvPicPr/>
          <p:nvPr/>
        </p:nvPicPr>
        <p:blipFill>
          <a:blip r:embed="rId2" cstate="print"/>
          <a:srcRect l="13292" r="13333"/>
          <a:stretch>
            <a:fillRect/>
          </a:stretch>
        </p:blipFill>
        <p:spPr bwMode="auto">
          <a:xfrm>
            <a:off x="1900053" y="8341958"/>
            <a:ext cx="403760" cy="3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qrcoder.ru/code/?https%3A%2F%2F%F6%F4%E373.%F0%F4%2F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042" y="8210417"/>
            <a:ext cx="1126962" cy="933583"/>
          </a:xfrm>
          <a:prstGeom prst="rect">
            <a:avLst/>
          </a:prstGeom>
          <a:noFill/>
        </p:spPr>
      </p:pic>
      <p:pic>
        <p:nvPicPr>
          <p:cNvPr id="5128" name="Picture 8" descr="http://qrcoder.ru/code/?https%3A%2F%2Fvk.com%2Ffingram73&amp;4&amp;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93133" y="8231865"/>
            <a:ext cx="1174462" cy="912136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404664" y="827584"/>
            <a:ext cx="6282047" cy="8071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25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lvl="0" algn="just"/>
            <a:r>
              <a:rPr lang="ru-RU" sz="125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Проведена региональная акция «Годовой марафон развития финансовой грамотности и налоговой культуры»</a:t>
            </a: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25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Создан механизм межведомственного взаимодействия</a:t>
            </a: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5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Реализован </a:t>
            </a:r>
            <a:r>
              <a:rPr lang="ru-RU" sz="1400" b="1" dirty="0" err="1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пилотный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проект «Почтальоны финансовой грамотности»</a:t>
            </a:r>
          </a:p>
          <a:p>
            <a:pPr algn="just"/>
            <a:endParaRPr lang="ru-RU" sz="5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Подготовлено 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– 48 волонтеров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Охват населения – 4 576 чел.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Количество консультаций 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– 2 639 ед</a:t>
            </a:r>
            <a:r>
              <a:rPr lang="ru-RU" sz="125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25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Подготовлено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238 консультантов-методистов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(Финансовый университет при Правительстве РФ)</a:t>
            </a:r>
          </a:p>
          <a:p>
            <a:pPr algn="just"/>
            <a:endParaRPr lang="ru-RU" sz="700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Создана 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цифровая платформа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Центра ФГ, позволяющая оказывать консультационно-методическую поддержку населению</a:t>
            </a:r>
          </a:p>
          <a:p>
            <a:pPr algn="just"/>
            <a:endParaRPr lang="ru-RU" sz="7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Опыт Ульяновской области представлен в ТОП-7 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регионов по развитию финансовой грамотности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на </a:t>
            </a:r>
            <a:r>
              <a:rPr lang="en-US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V 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Московском финансовом форуме</a:t>
            </a:r>
          </a:p>
          <a:p>
            <a:pPr algn="just"/>
            <a:endParaRPr lang="ru-RU" sz="8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2 региональные практики вошли в сборник лучших по итогам 2021 года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, подготовленный 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НИФИ Минфина России</a:t>
            </a:r>
          </a:p>
          <a:p>
            <a:pPr algn="just"/>
            <a:endParaRPr lang="ru-RU" sz="900" b="1" dirty="0" smtClean="0">
              <a:solidFill>
                <a:srgbClr val="00206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Центр развития налоговой культуры и финансовой2 грамотности</a:t>
            </a: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– региональный консультационно-методический центр в сотрудничестве </a:t>
            </a:r>
            <a:b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 </a:t>
            </a:r>
            <a:r>
              <a:rPr lang="ru-RU" sz="1400" b="1" dirty="0" smtClean="0">
                <a:solidFill>
                  <a:srgbClr val="00206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Финансовым университетом при Правительстве РФ</a:t>
            </a:r>
          </a:p>
          <a:p>
            <a:pPr algn="just"/>
            <a:endParaRPr lang="ru-RU" sz="125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25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ru-RU" sz="1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476672" y="1547664"/>
          <a:ext cx="6120679" cy="67231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994002"/>
                <a:gridCol w="2126677"/>
              </a:tblGrid>
              <a:tr h="206969"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r>
                        <a:rPr lang="en-US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/</a:t>
                      </a: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2021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</a:tr>
              <a:tr h="2174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Ежемесячный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о</a:t>
                      </a: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хват населения, чел.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47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081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</a:tr>
              <a:tr h="2279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Количество площадок,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ед.</a:t>
                      </a: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endParaRPr lang="ru-RU" sz="1100" dirty="0" smtClean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00"/>
                        </a:lnSpc>
                      </a:pP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</a:t>
                      </a:r>
                      <a:r>
                        <a:rPr lang="ru-RU" sz="110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593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T="42203" marB="42203"/>
                </a:tc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1295" y="2652763"/>
            <a:ext cx="3130679" cy="855025"/>
          </a:xfrm>
          <a:prstGeom prst="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Органы исполнительной власти, органы местного самоуправления. Организатор в муниципальном образовании</a:t>
            </a:r>
            <a:r>
              <a:rPr lang="ru-RU" sz="10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 –</a:t>
            </a:r>
          </a:p>
          <a:p>
            <a:r>
              <a:rPr lang="ru-RU" sz="10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администрация муниципального образования</a:t>
            </a:r>
            <a:endParaRPr lang="ru-RU" sz="10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3170" y="3507788"/>
            <a:ext cx="3130680" cy="833099"/>
          </a:xfrm>
          <a:prstGeom prst="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Clr>
                <a:schemeClr val="dk1"/>
              </a:buClr>
              <a:buSzPts val="1100"/>
            </a:pPr>
            <a:r>
              <a:rPr lang="ru-RU" sz="9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Федеральные структуры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sz="9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(Банк России, Роспотребнадзор, ФНС, Пенсионный фонд)</a:t>
            </a:r>
          </a:p>
          <a:p>
            <a:pPr>
              <a:buClr>
                <a:schemeClr val="dk1"/>
              </a:buClr>
              <a:buSzPts val="1100"/>
            </a:pPr>
            <a:endParaRPr lang="ru-RU" sz="900" b="1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  <a:cs typeface="Arial" pitchFamily="34" charset="0"/>
              <a:sym typeface="Barlow"/>
            </a:endParaRPr>
          </a:p>
          <a:p>
            <a:pPr>
              <a:buClr>
                <a:schemeClr val="dk1"/>
              </a:buClr>
              <a:buSzPts val="1100"/>
            </a:pPr>
            <a:r>
              <a:rPr lang="ru-RU" sz="9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Организации финансовой отрасли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ru-RU" sz="9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(кредитные и страховые организации, брокерские компании</a:t>
            </a:r>
            <a:r>
              <a:rPr lang="ru-RU" sz="800" dirty="0" smtClean="0">
                <a:solidFill>
                  <a:schemeClr val="tx1"/>
                </a:solidFill>
                <a:latin typeface="Arial" pitchFamily="34" charset="0"/>
                <a:ea typeface="Barlow"/>
                <a:cs typeface="Arial" pitchFamily="34" charset="0"/>
                <a:sym typeface="Barlow"/>
              </a:rPr>
              <a:t>)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621975" y="2652765"/>
            <a:ext cx="3016332" cy="862935"/>
          </a:xfrm>
          <a:prstGeom prst="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 algn="r">
              <a:buClr>
                <a:schemeClr val="dk1"/>
              </a:buClr>
              <a:buSzPts val="1100"/>
            </a:pPr>
            <a:r>
              <a:rPr lang="ru-RU" sz="85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Образовательные </a:t>
            </a:r>
            <a:r>
              <a:rPr lang="ru-RU" sz="8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(дошкольные, общеобразовательные, профессиональные и высшие образовательные организации) </a:t>
            </a:r>
          </a:p>
          <a:p>
            <a:pPr lvl="0" algn="r">
              <a:buClr>
                <a:schemeClr val="dk1"/>
              </a:buClr>
              <a:buSzPts val="1100"/>
            </a:pPr>
            <a:r>
              <a:rPr lang="ru-RU" sz="85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и социальные учреждения </a:t>
            </a:r>
            <a:r>
              <a:rPr lang="ru-RU" sz="85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(детские дома, социально-реабилитационные центры, АНО «Центр долголетия», Центр социального обслуживания «Исток», региональное отделение «Союз пенсионеров России»)</a:t>
            </a:r>
          </a:p>
          <a:p>
            <a:pPr algn="r"/>
            <a:endParaRPr lang="ru-RU" sz="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Picture 11" descr="https://sun9-63.userapi.com/impg/PFrlr2bKUs5TTdSzu9r5AOC9dy9Vn6_bb6sYDA/zGmABDKQw_4.jpg?size=1414x2000&amp;quality=96&amp;sign=92b4b931cdc0d502c25c81395406fb04&amp;type=album"/>
          <p:cNvPicPr>
            <a:picLocks noChangeAspect="1" noChangeArrowheads="1"/>
          </p:cNvPicPr>
          <p:nvPr/>
        </p:nvPicPr>
        <p:blipFill>
          <a:blip r:embed="rId5" cstate="print"/>
          <a:srcRect t="56735" b="20056"/>
          <a:stretch>
            <a:fillRect/>
          </a:stretch>
        </p:blipFill>
        <p:spPr bwMode="auto">
          <a:xfrm>
            <a:off x="3717032" y="4644008"/>
            <a:ext cx="2147609" cy="650792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>
            <a:off x="3621530" y="3515700"/>
            <a:ext cx="3009859" cy="825188"/>
          </a:xfrm>
          <a:prstGeom prst="rect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>
              <a:buClr>
                <a:schemeClr val="dk1"/>
              </a:buClr>
              <a:buSzPts val="1100"/>
            </a:pPr>
            <a:r>
              <a:rPr lang="ru-RU" sz="9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Крупные производственные предприятия </a:t>
            </a:r>
          </a:p>
          <a:p>
            <a:pPr lvl="0" algn="r">
              <a:buClr>
                <a:schemeClr val="dk1"/>
              </a:buClr>
              <a:buSzPts val="1100"/>
            </a:pPr>
            <a:r>
              <a:rPr lang="ru-RU" sz="9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и </a:t>
            </a:r>
            <a:r>
              <a:rPr lang="ru-RU" sz="900" b="1" dirty="0" err="1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бизнес-соообщества</a:t>
            </a:r>
            <a:endParaRPr lang="ru-RU" sz="900" b="1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  <a:cs typeface="Arial" pitchFamily="34" charset="0"/>
              <a:sym typeface="Barlow"/>
            </a:endParaRPr>
          </a:p>
          <a:p>
            <a:pPr algn="r">
              <a:buClr>
                <a:schemeClr val="dk1"/>
              </a:buClr>
              <a:buSzPts val="1100"/>
            </a:pPr>
            <a:r>
              <a:rPr lang="ru-RU" sz="900" b="1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Общественные организации</a:t>
            </a:r>
            <a:endParaRPr lang="ru-RU" sz="900" dirty="0" smtClean="0">
              <a:solidFill>
                <a:schemeClr val="tx1"/>
              </a:solidFill>
              <a:latin typeface="PT Astra Serif" pitchFamily="18" charset="-52"/>
              <a:ea typeface="PT Astra Serif" pitchFamily="18" charset="-52"/>
              <a:cs typeface="Arial" pitchFamily="34" charset="0"/>
              <a:sym typeface="Barlow"/>
            </a:endParaRPr>
          </a:p>
          <a:p>
            <a:pPr lvl="0" algn="r">
              <a:buClr>
                <a:schemeClr val="dk1"/>
              </a:buClr>
              <a:buSzPts val="1100"/>
            </a:pPr>
            <a:r>
              <a:rPr lang="ru-RU" sz="900" dirty="0" smtClean="0">
                <a:solidFill>
                  <a:schemeClr val="tx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  <a:sym typeface="Barlow"/>
              </a:rPr>
              <a:t>(Ульяновское отделение «Опора России», «Российский союз молодёжи», АНО «Профи-центр», АНО «Счастливый регион», движение волонтеров)</a:t>
            </a:r>
          </a:p>
        </p:txBody>
      </p:sp>
      <p:pic>
        <p:nvPicPr>
          <p:cNvPr id="5129" name="Picture 9" descr="C:\Users\u43\Desktop\Фирменный стиль Центра\Логотип\ЦФГ логотип 2.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357" y="8199455"/>
            <a:ext cx="748762" cy="691165"/>
          </a:xfrm>
          <a:prstGeom prst="rect">
            <a:avLst/>
          </a:prstGeom>
          <a:noFill/>
        </p:spPr>
      </p:pic>
      <p:grpSp>
        <p:nvGrpSpPr>
          <p:cNvPr id="2" name="Google Shape;487;p38"/>
          <p:cNvGrpSpPr/>
          <p:nvPr/>
        </p:nvGrpSpPr>
        <p:grpSpPr>
          <a:xfrm>
            <a:off x="155762" y="1130843"/>
            <a:ext cx="303750" cy="286433"/>
            <a:chOff x="1786339" y="1703401"/>
            <a:chExt cx="473400" cy="473400"/>
          </a:xfrm>
        </p:grpSpPr>
        <p:sp>
          <p:nvSpPr>
            <p:cNvPr id="45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6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ea typeface="Barlow"/>
                  <a:cs typeface="Barlow"/>
                  <a:sym typeface="Barlow"/>
                </a:rPr>
                <a:t>1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3" name="Google Shape;487;p38"/>
          <p:cNvGrpSpPr/>
          <p:nvPr/>
        </p:nvGrpSpPr>
        <p:grpSpPr>
          <a:xfrm>
            <a:off x="153783" y="2378666"/>
            <a:ext cx="303750" cy="286433"/>
            <a:chOff x="1786339" y="1703401"/>
            <a:chExt cx="473400" cy="473400"/>
          </a:xfrm>
        </p:grpSpPr>
        <p:sp>
          <p:nvSpPr>
            <p:cNvPr id="48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49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2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4" name="Google Shape;487;p38"/>
          <p:cNvGrpSpPr/>
          <p:nvPr/>
        </p:nvGrpSpPr>
        <p:grpSpPr>
          <a:xfrm>
            <a:off x="153782" y="4307949"/>
            <a:ext cx="303750" cy="286433"/>
            <a:chOff x="1786339" y="1703401"/>
            <a:chExt cx="473400" cy="473400"/>
          </a:xfrm>
        </p:grpSpPr>
        <p:sp>
          <p:nvSpPr>
            <p:cNvPr id="51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2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3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5" name="Google Shape;487;p38"/>
          <p:cNvGrpSpPr/>
          <p:nvPr/>
        </p:nvGrpSpPr>
        <p:grpSpPr>
          <a:xfrm>
            <a:off x="153783" y="5360285"/>
            <a:ext cx="303750" cy="286433"/>
            <a:chOff x="1786339" y="1703401"/>
            <a:chExt cx="473400" cy="473400"/>
          </a:xfrm>
        </p:grpSpPr>
        <p:sp>
          <p:nvSpPr>
            <p:cNvPr id="54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5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4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6" name="Google Shape;487;p38"/>
          <p:cNvGrpSpPr/>
          <p:nvPr/>
        </p:nvGrpSpPr>
        <p:grpSpPr>
          <a:xfrm>
            <a:off x="165658" y="5875492"/>
            <a:ext cx="303750" cy="286433"/>
            <a:chOff x="1786339" y="1703401"/>
            <a:chExt cx="473400" cy="473400"/>
          </a:xfrm>
        </p:grpSpPr>
        <p:sp>
          <p:nvSpPr>
            <p:cNvPr id="57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58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5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7" name="Google Shape;487;p38"/>
          <p:cNvGrpSpPr/>
          <p:nvPr/>
        </p:nvGrpSpPr>
        <p:grpSpPr>
          <a:xfrm>
            <a:off x="165658" y="6423584"/>
            <a:ext cx="303750" cy="286433"/>
            <a:chOff x="1786339" y="1703401"/>
            <a:chExt cx="473400" cy="473400"/>
          </a:xfrm>
        </p:grpSpPr>
        <p:sp>
          <p:nvSpPr>
            <p:cNvPr id="60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1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dirty="0" smtClean="0">
                  <a:ea typeface="Barlow"/>
                  <a:cs typeface="Barlow"/>
                  <a:sym typeface="Barlow"/>
                </a:rPr>
                <a:t>6</a:t>
              </a:r>
              <a:endParaRPr sz="600" dirty="0"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8" name="Google Shape;487;p38"/>
          <p:cNvGrpSpPr/>
          <p:nvPr/>
        </p:nvGrpSpPr>
        <p:grpSpPr>
          <a:xfrm>
            <a:off x="165658" y="6949753"/>
            <a:ext cx="303750" cy="286433"/>
            <a:chOff x="1786339" y="1703401"/>
            <a:chExt cx="473400" cy="473400"/>
          </a:xfrm>
        </p:grpSpPr>
        <p:sp>
          <p:nvSpPr>
            <p:cNvPr id="63" name="Google Shape;488;p38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4" name="Google Shape;489;p38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600" b="1" dirty="0" smtClean="0">
                  <a:ea typeface="Barlow"/>
                  <a:cs typeface="Barlow"/>
                  <a:sym typeface="Barlow"/>
                </a:rPr>
                <a:t>7</a:t>
              </a:r>
              <a:endParaRPr sz="600" b="1" dirty="0">
                <a:ea typeface="Barlow"/>
                <a:cs typeface="Barlow"/>
                <a:sym typeface="Barlow"/>
              </a:endParaRPr>
            </a:p>
          </p:txBody>
        </p:sp>
      </p:grpSp>
      <p:graphicFrame>
        <p:nvGraphicFramePr>
          <p:cNvPr id="67" name="Схема 66"/>
          <p:cNvGraphicFramePr/>
          <p:nvPr/>
        </p:nvGraphicFramePr>
        <p:xfrm>
          <a:off x="3345376" y="3356166"/>
          <a:ext cx="576064" cy="344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2" name="Рисунок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420888" y="245735"/>
            <a:ext cx="443711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55600"/>
            <a:r>
              <a:rPr lang="ru-RU" sz="1400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Открытость и общественное участие</a:t>
            </a:r>
            <a:endParaRPr lang="ru-RU" sz="1400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47746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32656" y="755576"/>
            <a:ext cx="6336704" cy="504056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</a:rPr>
              <a:t>ПОЛЕЗНАЯ ИНФОРМАЦИЯ В СЕТИ ИНТЕРНЕТ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10254" t="11719" r="69971" b="82422"/>
          <a:stretch>
            <a:fillRect/>
          </a:stretch>
        </p:blipFill>
        <p:spPr bwMode="auto">
          <a:xfrm>
            <a:off x="188640" y="1315023"/>
            <a:ext cx="1792846" cy="25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58938" y="1545921"/>
            <a:ext cx="187391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http://www.kremlin.ru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3125" t="21680" r="87353" b="64648"/>
          <a:stretch>
            <a:fillRect/>
          </a:stretch>
        </p:blipFill>
        <p:spPr bwMode="auto">
          <a:xfrm>
            <a:off x="188641" y="1954127"/>
            <a:ext cx="364171" cy="25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 l="11727" t="21679" r="54395" b="66160"/>
          <a:stretch>
            <a:fillRect/>
          </a:stretch>
        </p:blipFill>
        <p:spPr bwMode="auto">
          <a:xfrm>
            <a:off x="548681" y="1954127"/>
            <a:ext cx="1456687" cy="25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88640" y="2143235"/>
            <a:ext cx="20882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PT Astra Serif" pitchFamily="18" charset="-52"/>
                <a:ea typeface="PT Astra Serif" pitchFamily="18" charset="-52"/>
              </a:rPr>
              <a:t>http://www.duma.gov.ru</a:t>
            </a:r>
            <a:endParaRPr lang="ru-RU" sz="100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 l="732" t="15820" r="59717" b="72462"/>
          <a:stretch>
            <a:fillRect/>
          </a:stretch>
        </p:blipFill>
        <p:spPr bwMode="auto">
          <a:xfrm>
            <a:off x="188640" y="2444995"/>
            <a:ext cx="1764834" cy="25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76126" y="2644401"/>
            <a:ext cx="15127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http://ulgov.ru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7" cstate="print"/>
          <a:srcRect l="927" t="11914" r="30957" b="75391"/>
          <a:stretch>
            <a:fillRect/>
          </a:stretch>
        </p:blipFill>
        <p:spPr bwMode="auto">
          <a:xfrm>
            <a:off x="188640" y="2843808"/>
            <a:ext cx="1736820" cy="2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31516" y="3043215"/>
            <a:ext cx="15133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http://ufo.ulntc.ru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8" cstate="print"/>
          <a:srcRect l="2929" t="22461" r="87094" b="65820"/>
          <a:stretch>
            <a:fillRect/>
          </a:stretch>
        </p:blipFill>
        <p:spPr bwMode="auto">
          <a:xfrm>
            <a:off x="300512" y="3907312"/>
            <a:ext cx="392185" cy="27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9" cstate="print"/>
          <a:srcRect l="20703" t="49024" r="48535" b="27539"/>
          <a:stretch>
            <a:fillRect/>
          </a:stretch>
        </p:blipFill>
        <p:spPr bwMode="auto">
          <a:xfrm>
            <a:off x="836712" y="3907312"/>
            <a:ext cx="864096" cy="26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476126" y="4116902"/>
            <a:ext cx="15127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http://mo73.ru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10" cstate="print"/>
          <a:srcRect l="9521" t="11719" r="20166" b="72656"/>
          <a:stretch>
            <a:fillRect/>
          </a:stretch>
        </p:blipFill>
        <p:spPr bwMode="auto">
          <a:xfrm>
            <a:off x="188640" y="3350991"/>
            <a:ext cx="17368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116632" y="3555132"/>
            <a:ext cx="19442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http://www.med.ulgov.ru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60848" y="1315023"/>
            <a:ext cx="4653136" cy="5493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Бюджетные послания Федеральному собранию Российской Федерации, Указы Президента Российской Федерации </a:t>
            </a:r>
            <a:br>
              <a:rPr lang="ru-RU" sz="1100" dirty="0" smtClean="0">
                <a:latin typeface="PT Astra Serif" pitchFamily="18" charset="-52"/>
                <a:ea typeface="PT Astra Serif" pitchFamily="18" charset="-52"/>
              </a:rPr>
            </a:b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от 7 мая 2012 года, другие документы, поручения 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60848" y="1921582"/>
            <a:ext cx="4653136" cy="5493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Возможность получать информацию о ходе законодательного процесса и сами тексты законопроектов, законов и иных связанных с ними документов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60848" y="2844880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Об областном бюджете, бюджетной политике, государственном долге, иная информация 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60848" y="2489702"/>
            <a:ext cx="4653136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Информация о регион</a:t>
            </a:r>
            <a:r>
              <a:rPr lang="ru-RU" sz="1100" dirty="0" smtClean="0"/>
              <a:t>е</a:t>
            </a:r>
            <a:endParaRPr lang="ru-RU" sz="1050" dirty="0"/>
          </a:p>
        </p:txBody>
      </p:sp>
      <p:sp>
        <p:nvSpPr>
          <p:cNvPr id="32" name="TextBox 31"/>
          <p:cNvSpPr txBox="1"/>
          <p:nvPr/>
        </p:nvSpPr>
        <p:spPr>
          <a:xfrm>
            <a:off x="2060848" y="3309091"/>
            <a:ext cx="4653136" cy="5493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Информация о реализуемых госпрограммах, задачах и функциях Министерства здравоохранения, семьи и социального благополучия Ульяновской области 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60848" y="3907311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Информирование о достижениях в сфере образования Ульяновской области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11" cstate="print"/>
          <a:srcRect l="10449" t="12890" r="43408" b="70508"/>
          <a:stretch>
            <a:fillRect/>
          </a:stretch>
        </p:blipFill>
        <p:spPr bwMode="auto">
          <a:xfrm>
            <a:off x="188640" y="4434818"/>
            <a:ext cx="1728192" cy="31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483718" y="4654818"/>
            <a:ext cx="15051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http://bus.gov.ru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2" cstate="print"/>
          <a:srcRect l="2197" t="11719" r="51660" b="73633"/>
          <a:stretch>
            <a:fillRect/>
          </a:stretch>
        </p:blipFill>
        <p:spPr bwMode="auto">
          <a:xfrm>
            <a:off x="188640" y="4986411"/>
            <a:ext cx="1728192" cy="27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TextBox 36"/>
          <p:cNvSpPr txBox="1"/>
          <p:nvPr/>
        </p:nvSpPr>
        <p:spPr>
          <a:xfrm>
            <a:off x="260648" y="5230040"/>
            <a:ext cx="1584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http://budget.gov.ru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3" cstate="print"/>
          <a:srcRect t="19726" r="79297" b="73438"/>
          <a:stretch>
            <a:fillRect/>
          </a:stretch>
        </p:blipFill>
        <p:spPr bwMode="auto">
          <a:xfrm>
            <a:off x="741717" y="5487625"/>
            <a:ext cx="1309236" cy="21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3" cstate="print"/>
          <a:srcRect l="3125" t="11914" r="91748" b="83203"/>
          <a:stretch>
            <a:fillRect/>
          </a:stretch>
        </p:blipFill>
        <p:spPr bwMode="auto">
          <a:xfrm>
            <a:off x="251516" y="5506877"/>
            <a:ext cx="513188" cy="2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188640" y="5704568"/>
            <a:ext cx="19442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https://beta.gosuslugi.ru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14" cstate="print"/>
          <a:srcRect t="10937" r="41211" b="75391"/>
          <a:stretch>
            <a:fillRect/>
          </a:stretch>
        </p:blipFill>
        <p:spPr bwMode="auto">
          <a:xfrm>
            <a:off x="190940" y="5968755"/>
            <a:ext cx="1780561" cy="24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216024" y="6171708"/>
            <a:ext cx="2060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PT Astra Serif" pitchFamily="18" charset="-52"/>
                <a:ea typeface="PT Astra Serif" pitchFamily="18" charset="-52"/>
              </a:rPr>
              <a:t>http://www.gibdd.ru/r/73</a:t>
            </a:r>
            <a:endParaRPr lang="ru-RU" sz="100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15" cstate="print"/>
          <a:srcRect l="6054" t="13867" r="55127" b="71485"/>
          <a:stretch>
            <a:fillRect/>
          </a:stretch>
        </p:blipFill>
        <p:spPr bwMode="auto">
          <a:xfrm>
            <a:off x="190940" y="6426481"/>
            <a:ext cx="1780561" cy="315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116632" y="6692357"/>
            <a:ext cx="20162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http://www.zakupki.gov.ru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5" name="Picture 7"/>
          <p:cNvPicPr>
            <a:picLocks noChangeAspect="1" noChangeArrowheads="1"/>
          </p:cNvPicPr>
          <p:nvPr/>
        </p:nvPicPr>
        <p:blipFill>
          <a:blip r:embed="rId16" cstate="print"/>
          <a:srcRect t="16601" r="63379" b="68750"/>
          <a:stretch>
            <a:fillRect/>
          </a:stretch>
        </p:blipFill>
        <p:spPr bwMode="auto">
          <a:xfrm>
            <a:off x="190940" y="7049544"/>
            <a:ext cx="1780561" cy="2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265026" y="7248951"/>
            <a:ext cx="17238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https://www.nalog.ru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17" cstate="print"/>
          <a:srcRect l="46338" t="12890" r="13379" b="74415"/>
          <a:stretch>
            <a:fillRect/>
          </a:stretch>
        </p:blipFill>
        <p:spPr bwMode="auto">
          <a:xfrm>
            <a:off x="190940" y="7654413"/>
            <a:ext cx="1780561" cy="28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TextBox 47"/>
          <p:cNvSpPr txBox="1"/>
          <p:nvPr/>
        </p:nvSpPr>
        <p:spPr>
          <a:xfrm>
            <a:off x="476672" y="7878210"/>
            <a:ext cx="13092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http://uln.gks.ru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49" name="Picture 9"/>
          <p:cNvPicPr>
            <a:picLocks noChangeAspect="1" noChangeArrowheads="1"/>
          </p:cNvPicPr>
          <p:nvPr/>
        </p:nvPicPr>
        <p:blipFill>
          <a:blip r:embed="rId18" cstate="print"/>
          <a:srcRect l="3662" t="16601" r="49463" b="70704"/>
          <a:stretch>
            <a:fillRect/>
          </a:stretch>
        </p:blipFill>
        <p:spPr bwMode="auto">
          <a:xfrm>
            <a:off x="190940" y="8126345"/>
            <a:ext cx="1780561" cy="24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TextBox 49"/>
          <p:cNvSpPr txBox="1"/>
          <p:nvPr/>
        </p:nvSpPr>
        <p:spPr>
          <a:xfrm>
            <a:off x="404664" y="8325751"/>
            <a:ext cx="16561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latin typeface="PT Astra Serif" pitchFamily="18" charset="-52"/>
                <a:ea typeface="PT Astra Serif" pitchFamily="18" charset="-52"/>
              </a:rPr>
              <a:t>http://pravo.gov.ru</a:t>
            </a:r>
            <a:endParaRPr lang="ru-RU" sz="1050" b="1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60848" y="6426481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Реестр планов-графиков размещения заказов и планов закупок, единый реестр государственных и муниципальных контрактов, иная информация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060848" y="5968755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Проверка наличия неуплаченных штрафов по данным транспортного средства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60848" y="5517893"/>
            <a:ext cx="465313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Электронный портал государственных услуг для физических и юридических лиц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060848" y="4964165"/>
            <a:ext cx="4653136" cy="397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Возможность получения в режиме реального времени необходимой информации о бюджете и бюджетном процессе в Российской Федерации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060848" y="4350347"/>
            <a:ext cx="4653136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Информация по учреждениям, оказывающим определенную услугу  (выполняющим определенную работу) в разрезе регионов и видов деятельности учреждений</a:t>
            </a:r>
            <a:endParaRPr lang="ru-RU" sz="1100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060848" y="8126345"/>
            <a:ext cx="4653136" cy="4231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Официальное опубликование правовых данных</a:t>
            </a:r>
          </a:p>
          <a:p>
            <a:endParaRPr lang="ru-RU" sz="1050" dirty="0"/>
          </a:p>
        </p:txBody>
      </p:sp>
      <p:sp>
        <p:nvSpPr>
          <p:cNvPr id="57" name="TextBox 56"/>
          <p:cNvSpPr txBox="1"/>
          <p:nvPr/>
        </p:nvSpPr>
        <p:spPr>
          <a:xfrm>
            <a:off x="2060848" y="7654414"/>
            <a:ext cx="4653136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Официальная статистическая информация по Ульяновской облас</a:t>
            </a:r>
            <a:r>
              <a:rPr lang="ru-RU" sz="1100" dirty="0" smtClean="0"/>
              <a:t>ти  </a:t>
            </a:r>
            <a:endParaRPr lang="ru-RU" sz="1050" dirty="0"/>
          </a:p>
        </p:txBody>
      </p:sp>
      <p:sp>
        <p:nvSpPr>
          <p:cNvPr id="58" name="TextBox 57"/>
          <p:cNvSpPr txBox="1"/>
          <p:nvPr/>
        </p:nvSpPr>
        <p:spPr>
          <a:xfrm>
            <a:off x="2060848" y="7049545"/>
            <a:ext cx="4653136" cy="5770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PT Astra Serif" pitchFamily="18" charset="-52"/>
                <a:ea typeface="PT Astra Serif" pitchFamily="18" charset="-52"/>
              </a:rPr>
              <a:t>Личный кабинет налогоплательщика для физических/ юридических лиц- информация об объектах налогообложения, начисленных и уплаченных суммах, налоговой базе</a:t>
            </a:r>
            <a:endParaRPr lang="ru-RU" sz="1050" dirty="0">
              <a:latin typeface="PT Astra Serif" pitchFamily="18" charset="-52"/>
              <a:ea typeface="PT Astra Serif" pitchFamily="18" charset="-52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413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6672" y="899592"/>
            <a:ext cx="5985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ОСНОВНЫЕ НАПРАВЛЕНИЯ БЮДЖЕТНОЙ И НАЛОГОВОЙ ПОЛИТИКИ НА 2021-2023 ГОДЫ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6672" y="1835696"/>
            <a:ext cx="59046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Развитие доходной базы региона, обеспечение стабильности налоговых поступлений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Повышение эффективности бюджетных расходов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Совершенствование межбюджетных отношений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Сохранение безопасного уровня долговой нагрузки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dirty="0" smtClean="0">
              <a:latin typeface="PT Astra Serif" pitchFamily="18" charset="-52"/>
              <a:ea typeface="PT Astra Serif" pitchFamily="18" charset="-52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Повышение прозрачности и открытости бюджетного процесса</a:t>
            </a:r>
            <a:endParaRPr lang="ru-RU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8720" y="5940152"/>
            <a:ext cx="489654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Обеспечение сбалансированности </a:t>
            </a:r>
            <a:br>
              <a:rPr lang="ru-RU" b="1" dirty="0" smtClean="0">
                <a:latin typeface="PT Astra Serif" pitchFamily="18" charset="-52"/>
                <a:ea typeface="PT Astra Serif" pitchFamily="18" charset="-52"/>
              </a:rPr>
            </a:br>
            <a:r>
              <a:rPr lang="ru-RU" b="1" dirty="0" smtClean="0">
                <a:latin typeface="PT Astra Serif" pitchFamily="18" charset="-52"/>
                <a:ea typeface="PT Astra Serif" pitchFamily="18" charset="-52"/>
              </a:rPr>
              <a:t>и финансовой устойчивости бюджетной системы Ульяновской области</a:t>
            </a:r>
            <a:endParaRPr lang="ru-RU" b="1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852936" y="5364088"/>
            <a:ext cx="1152128" cy="504056"/>
          </a:xfrm>
          <a:prstGeom prst="downArrow">
            <a:avLst/>
          </a:prstGeom>
          <a:solidFill>
            <a:schemeClr val="tx2">
              <a:lumMod val="20000"/>
              <a:lumOff val="80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64704" y="5364088"/>
            <a:ext cx="525658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60648" y="755576"/>
            <a:ext cx="6336704" cy="492978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24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КОНТАКТНЫЕ</a:t>
            </a:r>
            <a:r>
              <a:rPr lang="ru-RU" sz="2400" b="1" dirty="0" smtClean="0">
                <a:solidFill>
                  <a:schemeClr val="accent1"/>
                </a:solidFill>
                <a:latin typeface="PT Astra Serif" pitchFamily="18" charset="-52"/>
                <a:ea typeface="PT Astra Serif" pitchFamily="18" charset="-52"/>
              </a:rPr>
              <a:t> ДАННЫЕ</a:t>
            </a:r>
            <a:endParaRPr lang="ru-RU" sz="2400" b="1" dirty="0" smtClean="0">
              <a:solidFill>
                <a:schemeClr val="accent1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60648" y="1493736"/>
            <a:ext cx="6336704" cy="7254728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Министерство финансов </a:t>
            </a:r>
            <a:br>
              <a:rPr lang="ru-RU" sz="24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Ульяновской области</a:t>
            </a:r>
            <a:endParaRPr lang="en-US" sz="24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endParaRPr lang="ru-RU" sz="24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Адрес</a:t>
            </a:r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: 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432970, </a:t>
            </a:r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г. Ульяновск, 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ул. Радищева, д. 1 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тел.  (8422) 73-51-09</a:t>
            </a:r>
          </a:p>
          <a:p>
            <a:pPr algn="ctr"/>
            <a:r>
              <a:rPr lang="ru-RU" sz="2000" dirty="0" err="1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эл.почта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: </a:t>
            </a:r>
            <a:r>
              <a:rPr lang="en-US" sz="2000" dirty="0" smtClean="0">
                <a:solidFill>
                  <a:srgbClr val="0070C0"/>
                </a:solidFill>
                <a:latin typeface="PT Astra Serif" pitchFamily="18" charset="-52"/>
                <a:ea typeface="PT Astra Serif" pitchFamily="18" charset="-52"/>
                <a:cs typeface="Arial" pitchFamily="34" charset="0"/>
              </a:rPr>
              <a:t>mail@ulminfin.ru</a:t>
            </a:r>
            <a:endParaRPr lang="ru-RU" sz="2000" dirty="0" smtClean="0">
              <a:solidFill>
                <a:srgbClr val="0070C0"/>
              </a:solidFill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Интернет сайт: </a:t>
            </a:r>
            <a:r>
              <a:rPr lang="en-US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http://ufo.ulntc.ru</a:t>
            </a:r>
            <a:endParaRPr lang="ru-RU" sz="20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endParaRPr lang="ru-RU" sz="20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Режим работы: </a:t>
            </a:r>
          </a:p>
          <a:p>
            <a:pPr algn="ctr"/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онедельник-пятница с 8.00 до 17.00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перерыв на обед с 13.00 до 14.00</a:t>
            </a:r>
          </a:p>
          <a:p>
            <a:pPr algn="ctr"/>
            <a:r>
              <a:rPr lang="ru-RU" sz="2000" dirty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с</a:t>
            </a: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уббота-воскресенье выходной</a:t>
            </a:r>
            <a:endParaRPr lang="ru-RU" sz="20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endParaRPr lang="ru-RU" sz="2000" dirty="0" smtClean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Приём граждан и организаций в Министерстве финансов Ульяновской области производится в здании «Дом советов» по адресу: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ул. Радищева, д.1, каб. 403 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каждый вторник с 16.00 до 17.00. </a:t>
            </a:r>
          </a:p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Приём осуществляется по предварительной записи по телефонам 73-51-09</a:t>
            </a:r>
            <a:endParaRPr lang="ru-RU" sz="20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179512"/>
            <a:ext cx="2713952" cy="5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0489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6672" y="899592"/>
            <a:ext cx="5985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Основные характеристики бюджета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03677464"/>
              </p:ext>
            </p:extLst>
          </p:nvPr>
        </p:nvGraphicFramePr>
        <p:xfrm>
          <a:off x="260648" y="1547663"/>
          <a:ext cx="6408713" cy="5893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080120"/>
                <a:gridCol w="936104"/>
                <a:gridCol w="1080120"/>
                <a:gridCol w="702362"/>
                <a:gridCol w="809807"/>
              </a:tblGrid>
              <a:tr h="792089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Показатели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8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Факт за 2020 год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8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План на 2021 год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800" dirty="0" smtClean="0">
                        <a:latin typeface="PT Astra Serif" pitchFamily="18" charset="-52"/>
                        <a:ea typeface="PT Astra Serif" pitchFamily="18" charset="-52"/>
                      </a:endParaRPr>
                    </a:p>
                    <a:p>
                      <a:pPr algn="ctr"/>
                      <a:r>
                        <a:rPr lang="ru-RU" sz="1600" smtClean="0">
                          <a:latin typeface="PT Astra Serif" pitchFamily="18" charset="-52"/>
                          <a:ea typeface="PT Astra Serif" pitchFamily="18" charset="-52"/>
                        </a:rPr>
                        <a:t>Факт за </a:t>
                      </a:r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2021 год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% исполнения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Темп роста, %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8653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Доходы бюджета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72 437,5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82 850,1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82 393,7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99,4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113,7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62158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Налоговые и неналоговые доходы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47 222,5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53 221,6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53 073,2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99,7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112,4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76247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Безвозмездные поступления, </a:t>
                      </a:r>
                      <a:b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в том числе: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25 215,0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29 628,5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29 320,5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99,0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116,3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2335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дотации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7 701,8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8 642,0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8 642,0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100,0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112,2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1769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субсидии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6 823,8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9 173,3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8 955,4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97,6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131,2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1769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субвенции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4 508,7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3 720,1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3 699,1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99,4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82,0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76247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иные межбюджетные трансферты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5 995,1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7 568,3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7 455,3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98,5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124,4</a:t>
                      </a:r>
                      <a:endParaRPr lang="ru-RU" sz="1600" i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8653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Расходы бюджета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81 521,6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90 722,3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89 863,3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99,1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PT Astra Serif" pitchFamily="18" charset="-52"/>
                          <a:ea typeface="PT Astra Serif" pitchFamily="18" charset="-52"/>
                        </a:rPr>
                        <a:t>110,2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5400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Дефицит (-), профицит (+)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-9 084,1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-7 872,2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PT Astra Serif" pitchFamily="18" charset="-52"/>
                          <a:ea typeface="PT Astra Serif" pitchFamily="18" charset="-52"/>
                        </a:rPr>
                        <a:t>-7 469,6</a:t>
                      </a:r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89240" y="1259632"/>
            <a:ext cx="792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PT Astra Serif" pitchFamily="18" charset="-52"/>
                <a:ea typeface="PT Astra Serif" pitchFamily="18" charset="-52"/>
              </a:rPr>
              <a:t>млн руб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Доходы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2656" y="1043609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НАЛОГОВЫЕ И НЕНАЛОГОВЫЕ ДОХОДЫ ОБЛАСТНОГО БЮДЖЕТА УЛЬЯНОВСКОЙ ОБЛАСТИ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3433428"/>
              </p:ext>
            </p:extLst>
          </p:nvPr>
        </p:nvGraphicFramePr>
        <p:xfrm>
          <a:off x="107504" y="1947654"/>
          <a:ext cx="6633864" cy="2912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6469"/>
                <a:gridCol w="1132222"/>
                <a:gridCol w="1072965"/>
                <a:gridCol w="994197"/>
                <a:gridCol w="878011"/>
              </a:tblGrid>
              <a:tr h="428988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 за 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2020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 за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2021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Отклонения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Темп </a:t>
                      </a:r>
                      <a:r>
                        <a:rPr lang="ru-RU" sz="1050" dirty="0" err="1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роста,%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47 222,6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53 073,2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5 850,6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112,4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46 190,9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51 777,3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5 586,4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112,1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Акцизы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18 142,8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18 993,6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850,8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104,7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НДФЛ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12 437,3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13 824,0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1 386,7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111,1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прибыль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8 945,8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11 628,2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2 682,4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имущество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2 904,4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970,5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66,1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102,3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8144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Налог, взимаемый в связи с применением УСНО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2 269,6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2 744,0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474,4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120,9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5992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Неналоговые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1 031,7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1 295,9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264,2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125,6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5446211"/>
              </p:ext>
            </p:extLst>
          </p:nvPr>
        </p:nvGraphicFramePr>
        <p:xfrm>
          <a:off x="116633" y="5220072"/>
          <a:ext cx="6624736" cy="2869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7440"/>
                <a:gridCol w="1124969"/>
                <a:gridCol w="1080118"/>
                <a:gridCol w="979210"/>
                <a:gridCol w="892999"/>
              </a:tblGrid>
              <a:tr h="446048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Показатель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План</a:t>
                      </a:r>
                      <a:r>
                        <a:rPr lang="ru-RU" sz="1050" baseline="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н</a:t>
                      </a:r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 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2021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Факт за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2021 год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Отклонения</a:t>
                      </a:r>
                      <a:endParaRPr lang="ru-RU" sz="105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Выполнение плана, %</a:t>
                      </a:r>
                      <a:endParaRPr lang="ru-RU" sz="1000" dirty="0"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53 221,6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53 073,2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-148,4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51 962,4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51 777,3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-185,2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99,6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87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Акцизы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19 369,2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18 993,6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-375,6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6184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НДФЛ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13 809,6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13 824,0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прибыль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11 542,8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11 628,2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85,3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имущество организаций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2 969,7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970,5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Налог, взимаемый в связи с применением УСНО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2 743,7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2 744,0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Неналоговые доходы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1 259,2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1 295,9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36,7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102,9</a:t>
                      </a:r>
                      <a:endParaRPr lang="ru-RU" sz="1200" i="1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445225" y="1619672"/>
            <a:ext cx="14127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err="1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млн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Arial" pitchFamily="34" charset="0"/>
              </a:rPr>
              <a:t> рублей</a:t>
            </a:r>
            <a:endParaRPr lang="ru-RU" sz="1200" dirty="0">
              <a:latin typeface="PT Astra Serif" pitchFamily="18" charset="-52"/>
              <a:ea typeface="PT Astra Serif" pitchFamily="18" charset="-52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Доходы областного бюджета Ульяновской области</a:t>
            </a:r>
            <a:endParaRPr lang="ru-RU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16068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КРУПНЕЙШИЕ НАЛОГОПЛАТЕЛЬЩИКИ УЛЬЯНОВСКОЙ ОБЛАСТИ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8576010"/>
              </p:ext>
            </p:extLst>
          </p:nvPr>
        </p:nvGraphicFramePr>
        <p:xfrm>
          <a:off x="188640" y="1907703"/>
          <a:ext cx="6408713" cy="479824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16224"/>
                <a:gridCol w="792088"/>
                <a:gridCol w="1080120"/>
                <a:gridCol w="720080"/>
                <a:gridCol w="1108927"/>
                <a:gridCol w="691274"/>
              </a:tblGrid>
              <a:tr h="439235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Наименование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gridSpan="5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Доля в налоговых доходах консолидированного бюджета Ульяновской 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области,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2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за 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2021 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год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2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Всего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прибыль организаций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НДФЛ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Налог на имущество организаций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Акцизы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4584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ООО «Завод  </a:t>
                      </a:r>
                      <a:r>
                        <a:rPr lang="ru-RU" sz="1400" u="none" strike="noStrike" dirty="0" err="1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Трёхсосенский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15,15%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0,10%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0,30%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0,01%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49,72%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АО «АБ </a:t>
                      </a:r>
                      <a:r>
                        <a:rPr lang="ru-RU" sz="1400" u="none" strike="noStrike" dirty="0" err="1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ИнБев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 Эфес»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7,05%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0,42%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0,18%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1,15%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22,63%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ООО 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«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АПК»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6,45%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0,01%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0,06%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21,25%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АО «Альфа-Банк»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2,09%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9,79%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0,45%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0,17%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ООО </a:t>
                      </a:r>
                      <a:r>
                        <a:rPr lang="ru-RU" sz="1400" u="none" strike="noStrike" dirty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«</a:t>
                      </a:r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Альфа Люкс»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1,85%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0,01%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6,07%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ПАО Сбербанк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1,69%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7,36%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0,62%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0,35%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ООО «Марс»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1,47%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6,53%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0,39%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0,95%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АО «Авиастар-СП»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1,15%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2,70%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4,56%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ООО «УАЗ»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1,03%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1,71%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1,61%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1,66%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АО «УМЗ»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1,03%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2,80%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1,55%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Arial" pitchFamily="34" charset="0"/>
                        </a:rPr>
                        <a:t>0,00%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Arial" pitchFamily="34" charset="0"/>
                      </a:endParaRPr>
                    </a:p>
                  </a:txBody>
                  <a:tcPr marL="6576" marR="6576" marT="6576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6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0648" y="899592"/>
            <a:ext cx="659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ДИНАМИКА И СТРУКТУРА РАСХОДОВ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 ОБЛАСТНОГО БЮДЖЕТА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13349032"/>
              </p:ext>
            </p:extLst>
          </p:nvPr>
        </p:nvGraphicFramePr>
        <p:xfrm>
          <a:off x="332656" y="1475656"/>
          <a:ext cx="6254452" cy="721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864096"/>
                <a:gridCol w="864096"/>
                <a:gridCol w="792088"/>
                <a:gridCol w="720080"/>
                <a:gridCol w="709836"/>
              </a:tblGrid>
              <a:tr h="57606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Факт за 2020 </a:t>
                      </a:r>
                      <a:r>
                        <a:rPr lang="ru-RU" sz="1100" dirty="0" smtClean="0">
                          <a:latin typeface="PT Astra Serif" pitchFamily="18" charset="-52"/>
                          <a:ea typeface="PT Astra Serif" pitchFamily="18" charset="-52"/>
                        </a:rPr>
                        <a:t>год</a:t>
                      </a:r>
                      <a:endParaRPr lang="ru-RU" sz="105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План на 2021 год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Факт за 2021 год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% </a:t>
                      </a:r>
                      <a:r>
                        <a:rPr lang="ru-RU" sz="1200" dirty="0" err="1" smtClean="0">
                          <a:latin typeface="PT Astra Serif" pitchFamily="18" charset="-52"/>
                          <a:ea typeface="PT Astra Serif" pitchFamily="18" charset="-52"/>
                        </a:rPr>
                        <a:t>испол-нения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</a:rPr>
                        <a:t>Темп роста, %</a:t>
                      </a:r>
                      <a:endParaRPr lang="ru-RU" sz="1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Общегосударственные вопросы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3456,0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3893,6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3825,7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98,3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110,7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4838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Национальная оборона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21,1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22,5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21,7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96,6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103,1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65472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Национальная безопасность</a:t>
                      </a:r>
                      <a:r>
                        <a:rPr lang="ru-RU" sz="13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и правоохранительная деятельность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833,2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950,2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944,1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113,3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0279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Национальная экономика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14736,3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16997,9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16727,1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98,4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113,5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Жилищно-коммунальное хозяйство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2910,2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4106,3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4038,5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98,3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138,8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28059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Охрана окружающей</a:t>
                      </a:r>
                      <a:r>
                        <a:rPr lang="ru-RU" sz="13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среды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542,6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901,4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901,2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100,0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166,1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2293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Образование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15765,3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17930,9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17757,3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99,0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112,6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9837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Культура, кинематография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2095,7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2546,5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2545,2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121,4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28059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Здравоохранение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11320,2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11431,7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11309,7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98,9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9837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Социальная политика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22341,6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23772,4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23679,6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106,0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Физическая культура и спорт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2546,6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2267,4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2253,4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88,5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Средства массовой информации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247,7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251,6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251,6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100,0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101,5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65472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Обслуживание </a:t>
                      </a:r>
                      <a:r>
                        <a:rPr lang="ru-RU" sz="1300" dirty="0" err="1" smtClean="0">
                          <a:latin typeface="PT Astra Serif" pitchFamily="18" charset="-52"/>
                          <a:ea typeface="PT Astra Serif" pitchFamily="18" charset="-52"/>
                        </a:rPr>
                        <a:t>государст-венного</a:t>
                      </a:r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 и муниципального долга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987,9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1746,4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1707,1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97,7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172,8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46766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Межбюджетные трансферты общего характера</a:t>
                      </a:r>
                      <a:endParaRPr lang="ru-RU" sz="13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3717,2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3903,5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3901,1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104,9</a:t>
                      </a:r>
                      <a:endParaRPr lang="ru-RU" sz="14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  <a:tr h="39837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PT Astra Serif" pitchFamily="18" charset="-52"/>
                          <a:ea typeface="PT Astra Serif" pitchFamily="18" charset="-52"/>
                        </a:rPr>
                        <a:t>ИТОГО РАСХОДОВ</a:t>
                      </a:r>
                      <a:endParaRPr lang="ru-RU" sz="13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81521,6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90722,3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89863,3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99,1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PT Astra Serif" pitchFamily="18" charset="-52"/>
                          <a:ea typeface="PT Astra Serif" pitchFamily="18" charset="-52"/>
                        </a:rPr>
                        <a:t>110,2</a:t>
                      </a:r>
                      <a:endParaRPr lang="ru-RU" sz="1400" b="1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9" y="323528"/>
            <a:ext cx="2713952" cy="5295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3" y="251521"/>
            <a:ext cx="386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1E43A1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Расходы областного бюджета Ульяновской области</a:t>
            </a:r>
            <a:endParaRPr lang="ru-RU" sz="1400" b="1" dirty="0">
              <a:solidFill>
                <a:srgbClr val="1E43A1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1043608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PT Astra Serif" pitchFamily="18" charset="-52"/>
                <a:ea typeface="PT Astra Serif" pitchFamily="18" charset="-52"/>
                <a:cs typeface="Arial" panose="020B0604020202020204" pitchFamily="34" charset="0"/>
              </a:rPr>
              <a:t>СТРУКТУРА РАСХОДОВ ОБЛАСТНОГО БЮДЖЕТА</a:t>
            </a:r>
            <a:endParaRPr lang="ru-RU" b="1" dirty="0">
              <a:solidFill>
                <a:schemeClr val="tx2"/>
              </a:solidFill>
              <a:latin typeface="PT Astra Serif" pitchFamily="18" charset="-52"/>
              <a:ea typeface="PT Astra Serif" pitchFamily="18" charset="-5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85184" y="1403648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млн руб.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980728" y="6732240"/>
          <a:ext cx="5112568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188640" y="1835696"/>
          <a:ext cx="6408712" cy="4927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6700</TotalTime>
  <Words>7119</Words>
  <Application>Microsoft Office PowerPoint</Application>
  <PresentationFormat>Экран (4:3)</PresentationFormat>
  <Paragraphs>1797</Paragraphs>
  <Slides>40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Тема Office</vt:lpstr>
      <vt:lpstr>Лист Microsoft Office Excel 97-2003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Непрограммные направления деятельности  Территориального фонда обязательного медицинского страхования Ульяновской области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ПРОФИЦИТ / ДЕФИЦИТ ОБЛАСТНОГО БЮДЖЕТА  И ГОСУДАРСТВЕННЫЙ ДОЛГ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u64</dc:creator>
  <cp:lastModifiedBy>U82</cp:lastModifiedBy>
  <cp:revision>584</cp:revision>
  <cp:lastPrinted>2021-04-22T12:50:57Z</cp:lastPrinted>
  <dcterms:created xsi:type="dcterms:W3CDTF">2021-04-21T04:22:44Z</dcterms:created>
  <dcterms:modified xsi:type="dcterms:W3CDTF">2022-05-11T08:00:29Z</dcterms:modified>
</cp:coreProperties>
</file>