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charts/style15.xml" ContentType="application/vnd.ms-office.chartstyl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charts/colors6.xml" ContentType="application/vnd.ms-office.chartcolorstyl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charts/chart13.xml" ContentType="application/vnd.openxmlformats-officedocument.drawingml.chart+xml"/>
  <Override PartName="/ppt/notesSlides/notesSlide16.xml" ContentType="application/vnd.openxmlformats-officedocument.presentationml.notesSlide+xml"/>
  <Override PartName="/ppt/charts/colors2.xml" ContentType="application/vnd.ms-office.chartcolorstyl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charts/chart7.xml" ContentType="application/vnd.openxmlformats-officedocument.drawingml.chart+xml"/>
  <Override PartName="/ppt/notesSlides/notesSlide12.xml" ContentType="application/vnd.openxmlformats-officedocument.presentationml.notesSlide+xml"/>
  <Override PartName="/ppt/charts/style9.xml" ContentType="application/vnd.ms-office.chartstyle+xml"/>
  <Default Extension="xlsx" ContentType="application/vnd.openxmlformats-officedocument.spreadsheetml.sheet"/>
  <Override PartName="/ppt/charts/chart3.xml" ContentType="application/vnd.openxmlformats-officedocument.drawingml.chart+xml"/>
  <Override PartName="/ppt/diagrams/layout1.xml" ContentType="application/vnd.openxmlformats-officedocument.drawingml.diagramLayout+xml"/>
  <Override PartName="/ppt/notesSlides/notesSlide7.xml" ContentType="application/vnd.openxmlformats-officedocument.presentationml.notesSlide+xml"/>
  <Override PartName="/ppt/charts/style5.xml" ContentType="application/vnd.ms-office.chartstyl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charts/style1.xml" ContentType="application/vnd.ms-office.chart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notesSlides/notesSlide19.xml" ContentType="application/vnd.openxmlformats-officedocument.presentationml.notesSlide+xml"/>
  <Override PartName="/ppt/charts/colors7.xml" ContentType="application/vnd.ms-office.chartcolor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charts/chart16.xml" ContentType="application/vnd.openxmlformats-officedocument.drawingml.chart+xml"/>
  <Override PartName="/ppt/notesSlides/notesSlide17.xml" ContentType="application/vnd.openxmlformats-officedocument.presentationml.notesSlide+xml"/>
  <Override PartName="/ppt/charts/colors5.xml" ContentType="application/vnd.ms-office.chartcolorstyle+xml"/>
  <Override PartName="/ppt/charts/style10.xml" ContentType="application/vnd.ms-office.chartstyle+xml"/>
  <Override PartName="/ppt/charts/colors15.xml" ContentType="application/vnd.ms-office.chartcolor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charts/chart14.xml" ContentType="application/vnd.openxmlformats-officedocument.drawingml.char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charts/colors3.xml" ContentType="application/vnd.ms-office.chartcolorstyle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charts/chart8.xml" ContentType="application/vnd.openxmlformats-officedocument.drawingml.chart+xml"/>
  <Override PartName="/ppt/charts/chart12.xml" ContentType="application/vnd.openxmlformats-officedocument.drawingml.char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charts/colors1.xml" ContentType="application/vnd.ms-office.chartcolorstyle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10.xml" ContentType="application/vnd.openxmlformats-officedocument.drawingml.char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Default Extension="vml" ContentType="application/vnd.openxmlformats-officedocument.vmlDrawing"/>
  <Default Extension="gif" ContentType="image/gif"/>
  <Override PartName="/ppt/charts/style8.xml" ContentType="application/vnd.ms-office.chartstyle+xml"/>
  <Override PartName="/ppt/charts/chart4.xml" ContentType="application/vnd.openxmlformats-officedocument.drawingml.chart+xml"/>
  <Override PartName="/ppt/notesSlides/notesSlide6.xml" ContentType="application/vnd.openxmlformats-officedocument.presentationml.notesSlide+xml"/>
  <Override PartName="/ppt/charts/style6.xml" ContentType="application/vnd.ms-office.chartstyl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charts/style4.xml" ContentType="application/vnd.ms-office.chartstyle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charts/colors8.xml" ContentType="application/vnd.ms-office.chartcolorstyle+xml"/>
  <Override PartName="/ppt/charts/style2.xml" ContentType="application/vnd.ms-office.chartstyl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notesSlides/notesSlide18.xml" ContentType="application/vnd.openxmlformats-officedocument.presentationml.notesSlide+xml"/>
  <Default Extension="xls" ContentType="application/vnd.ms-excel"/>
  <Override PartName="/ppt/charts/colors4.xml" ContentType="application/vnd.ms-office.chartcolorstyl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charts/chart15.xml" ContentType="application/vnd.openxmlformats-officedocument.drawingml.chart+xml"/>
  <Override PartName="/ppt/notesSlides/notesSlide25.xml" ContentType="application/vnd.openxmlformats-officedocument.presentationml.notesSlide+xml"/>
  <Override PartName="/ppt/charts/colors14.xml" ContentType="application/vnd.ms-office.chartcolorstyl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charts/colors10.xml" ContentType="application/vnd.ms-office.chartcolorstyle+xml"/>
  <Override PartName="/ppt/charts/style7.xml" ContentType="application/vnd.ms-office.chartstyle+xml"/>
  <Override PartName="/ppt/charts/chart5.xml" ContentType="application/vnd.openxmlformats-officedocument.drawingml.chart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charts/style3.xml" ContentType="application/vnd.ms-office.chartstyl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notesSlides/notesSlide1.xml" ContentType="application/vnd.openxmlformats-officedocument.presentationml.notesSlide+xml"/>
  <Override PartName="/ppt/charts/colors9.xml" ContentType="application/vnd.ms-office.chartcolorstyle+xml"/>
  <Override PartName="/ppt/charts/style14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4" r:id="rId1"/>
  </p:sldMasterIdLst>
  <p:notesMasterIdLst>
    <p:notesMasterId r:id="rId46"/>
  </p:notesMasterIdLst>
  <p:handoutMasterIdLst>
    <p:handoutMasterId r:id="rId47"/>
  </p:handoutMasterIdLst>
  <p:sldIdLst>
    <p:sldId id="269" r:id="rId2"/>
    <p:sldId id="268" r:id="rId3"/>
    <p:sldId id="336" r:id="rId4"/>
    <p:sldId id="262" r:id="rId5"/>
    <p:sldId id="271" r:id="rId6"/>
    <p:sldId id="257" r:id="rId7"/>
    <p:sldId id="270" r:id="rId8"/>
    <p:sldId id="330" r:id="rId9"/>
    <p:sldId id="341" r:id="rId10"/>
    <p:sldId id="342" r:id="rId11"/>
    <p:sldId id="339" r:id="rId12"/>
    <p:sldId id="340" r:id="rId13"/>
    <p:sldId id="317" r:id="rId14"/>
    <p:sldId id="315" r:id="rId15"/>
    <p:sldId id="343" r:id="rId16"/>
    <p:sldId id="348" r:id="rId17"/>
    <p:sldId id="349" r:id="rId18"/>
    <p:sldId id="350" r:id="rId19"/>
    <p:sldId id="351" r:id="rId20"/>
    <p:sldId id="352" r:id="rId21"/>
    <p:sldId id="353" r:id="rId22"/>
    <p:sldId id="354" r:id="rId23"/>
    <p:sldId id="355" r:id="rId24"/>
    <p:sldId id="356" r:id="rId25"/>
    <p:sldId id="357" r:id="rId26"/>
    <p:sldId id="358" r:id="rId27"/>
    <p:sldId id="359" r:id="rId28"/>
    <p:sldId id="360" r:id="rId29"/>
    <p:sldId id="361" r:id="rId30"/>
    <p:sldId id="362" r:id="rId31"/>
    <p:sldId id="363" r:id="rId32"/>
    <p:sldId id="364" r:id="rId33"/>
    <p:sldId id="365" r:id="rId34"/>
    <p:sldId id="366" r:id="rId35"/>
    <p:sldId id="367" r:id="rId36"/>
    <p:sldId id="368" r:id="rId37"/>
    <p:sldId id="369" r:id="rId38"/>
    <p:sldId id="370" r:id="rId39"/>
    <p:sldId id="346" r:id="rId40"/>
    <p:sldId id="347" r:id="rId41"/>
    <p:sldId id="345" r:id="rId42"/>
    <p:sldId id="344" r:id="rId43"/>
    <p:sldId id="371" r:id="rId44"/>
    <p:sldId id="276" r:id="rId45"/>
  </p:sldIdLst>
  <p:sldSz cx="6858000" cy="9906000" type="A4"/>
  <p:notesSz cx="6794500" cy="99314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12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282828"/>
    <a:srgbClr val="FFFFFF"/>
    <a:srgbClr val="A1DAF8"/>
    <a:srgbClr val="F2A36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69012ECD-51FC-41F1-AA8D-1B2483CD663E}" styleName="Светлый стиль 2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Средний стиль 1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203" autoAdjust="0"/>
  </p:normalViewPr>
  <p:slideViewPr>
    <p:cSldViewPr snapToGrid="0">
      <p:cViewPr>
        <p:scale>
          <a:sx n="80" d="100"/>
          <a:sy n="80" d="100"/>
        </p:scale>
        <p:origin x="-2131" y="77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handoutMaster" Target="handoutMasters/handout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3" Type="http://schemas.microsoft.com/office/2011/relationships/chartStyle" Target="style10.xml"/><Relationship Id="rId2" Type="http://schemas.microsoft.com/office/2011/relationships/chartColorStyle" Target="colors10.xml"/><Relationship Id="rId1" Type="http://schemas.openxmlformats.org/officeDocument/2006/relationships/package" Target="../embeddings/_____Microsoft_Office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3.xlsx"/></Relationships>
</file>

<file path=ppt/charts/_rels/chart14.xml.rels><?xml version="1.0" encoding="UTF-8" standalone="yes"?>
<Relationships xmlns="http://schemas.openxmlformats.org/package/2006/relationships"><Relationship Id="rId3" Type="http://schemas.microsoft.com/office/2011/relationships/chartStyle" Target="style14.xml"/><Relationship Id="rId2" Type="http://schemas.microsoft.com/office/2011/relationships/chartColorStyle" Target="colors14.xml"/><Relationship Id="rId1" Type="http://schemas.openxmlformats.org/officeDocument/2006/relationships/package" Target="../embeddings/_____Microsoft_Office_Excel14.xlsx"/></Relationships>
</file>

<file path=ppt/charts/_rels/chart15.xml.rels><?xml version="1.0" encoding="UTF-8" standalone="yes"?>
<Relationships xmlns="http://schemas.openxmlformats.org/package/2006/relationships"><Relationship Id="rId3" Type="http://schemas.microsoft.com/office/2011/relationships/chartStyle" Target="style15.xml"/><Relationship Id="rId2" Type="http://schemas.microsoft.com/office/2011/relationships/chartColorStyle" Target="colors15.xml"/><Relationship Id="rId1" Type="http://schemas.openxmlformats.org/officeDocument/2006/relationships/package" Target="../embeddings/_____Microsoft_Office_Excel15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6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Style" Target="style5.xml"/><Relationship Id="rId2" Type="http://schemas.microsoft.com/office/2011/relationships/chartColorStyle" Target="colors5.xml"/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3" Type="http://schemas.microsoft.com/office/2011/relationships/chartStyle" Target="style6.xml"/><Relationship Id="rId2" Type="http://schemas.microsoft.com/office/2011/relationships/chartColorStyle" Target="colors6.xml"/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3" Type="http://schemas.microsoft.com/office/2011/relationships/chartStyle" Target="style7.xml"/><Relationship Id="rId2" Type="http://schemas.microsoft.com/office/2011/relationships/chartColorStyle" Target="colors7.xml"/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3" Type="http://schemas.microsoft.com/office/2011/relationships/chartStyle" Target="style8.xml"/><Relationship Id="rId2" Type="http://schemas.microsoft.com/office/2011/relationships/chartColorStyle" Target="colors8.xml"/><Relationship Id="rId1" Type="http://schemas.openxmlformats.org/officeDocument/2006/relationships/package" Target="../embeddings/_____Microsoft_Office_Excel8.xlsx"/></Relationships>
</file>

<file path=ppt/charts/_rels/chart9.xml.rels><?xml version="1.0" encoding="UTF-8" standalone="yes"?>
<Relationships xmlns="http://schemas.openxmlformats.org/package/2006/relationships"><Relationship Id="rId3" Type="http://schemas.microsoft.com/office/2011/relationships/chartStyle" Target="style9.xml"/><Relationship Id="rId2" Type="http://schemas.microsoft.com/office/2011/relationships/chartColorStyle" Target="colors9.xml"/><Relationship Id="rId1" Type="http://schemas.openxmlformats.org/officeDocument/2006/relationships/package" Target="../embeddings/____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60" b="1" i="0" u="none" strike="noStrike" kern="1200" cap="all" spc="150" baseline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ru-RU"/>
        </a:p>
      </c:txPr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Среднегодовая численность населения области, тыс.чел.</c:v>
                </c:pt>
              </c:strCache>
            </c:strRef>
          </c:tx>
          <c:spPr>
            <a:pattFill prst="narHorz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1"/>
              </a:innerShdw>
            </a:effectLst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5"/>
                <c:pt idx="0">
                  <c:v>2020 
(факт)</c:v>
                </c:pt>
                <c:pt idx="1">
                  <c:v>2021 (оценка)</c:v>
                </c:pt>
                <c:pt idx="2">
                  <c:v>2022 (прогноз)</c:v>
                </c:pt>
                <c:pt idx="3">
                  <c:v>2023 (прогноз)</c:v>
                </c:pt>
                <c:pt idx="4">
                  <c:v>2024 (прогноз)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1224.0999999999999</c:v>
                </c:pt>
                <c:pt idx="1">
                  <c:v>1218.4000000000001</c:v>
                </c:pt>
                <c:pt idx="2">
                  <c:v>1210.4000000000001</c:v>
                </c:pt>
                <c:pt idx="3">
                  <c:v>1201.8</c:v>
                </c:pt>
                <c:pt idx="4">
                  <c:v>1193</c:v>
                </c:pt>
              </c:numCache>
            </c:numRef>
          </c:val>
        </c:ser>
        <c:gapWidth val="164"/>
        <c:overlap val="-22"/>
        <c:axId val="84723200"/>
        <c:axId val="84724736"/>
      </c:barChart>
      <c:catAx>
        <c:axId val="84723200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19050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84724736"/>
        <c:crosses val="autoZero"/>
        <c:auto val="1"/>
        <c:lblAlgn val="ctr"/>
        <c:lblOffset val="100"/>
      </c:catAx>
      <c:valAx>
        <c:axId val="84724736"/>
        <c:scaling>
          <c:orientation val="minMax"/>
        </c:scaling>
        <c:delete val="1"/>
        <c:axPos val="l"/>
        <c:numFmt formatCode="General" sourceLinked="1"/>
        <c:majorTickMark val="none"/>
        <c:tickLblPos val="none"/>
        <c:crossAx val="847232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 sz="800">
          <a:latin typeface="Arial" panose="020B0604020202020204" pitchFamily="34" charset="0"/>
          <a:cs typeface="Arial" panose="020B0604020202020204" pitchFamily="34" charset="0"/>
        </a:defRPr>
      </a:pPr>
      <a:endParaRPr lang="ru-RU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0"/>
          <c:y val="0.35782016073198802"/>
          <c:w val="1"/>
          <c:h val="0.37297346739811954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 всего</c:v>
                </c:pt>
              </c:strCache>
            </c:strRef>
          </c:tx>
          <c:spPr>
            <a:ln w="28575" cap="flat">
              <a:solidFill>
                <a:schemeClr val="accent1"/>
              </a:solidFill>
              <a:prstDash val="sysDot"/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0070C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dLblPos val="t"/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</c:numCache>
            </c:numRef>
          </c:cat>
          <c:val>
            <c:numRef>
              <c:f>Лист1!$B$2:$B$5</c:f>
              <c:numCache>
                <c:formatCode>#,##0.0</c:formatCode>
                <c:ptCount val="4"/>
                <c:pt idx="0">
                  <c:v>64566</c:v>
                </c:pt>
                <c:pt idx="1">
                  <c:v>72923.600000000006</c:v>
                </c:pt>
                <c:pt idx="2">
                  <c:v>75291.899999999994</c:v>
                </c:pt>
                <c:pt idx="3">
                  <c:v>75792.7</c:v>
                </c:pt>
              </c:numCache>
            </c:numRef>
          </c:val>
        </c:ser>
        <c:marker val="1"/>
        <c:axId val="109307776"/>
        <c:axId val="109309312"/>
      </c:lineChart>
      <c:catAx>
        <c:axId val="109307776"/>
        <c:scaling>
          <c:orientation val="minMax"/>
        </c:scaling>
        <c:delete val="1"/>
        <c:axPos val="b"/>
        <c:numFmt formatCode="General" sourceLinked="1"/>
        <c:majorTickMark val="none"/>
        <c:tickLblPos val="none"/>
        <c:crossAx val="109309312"/>
        <c:crosses val="autoZero"/>
        <c:auto val="1"/>
        <c:lblAlgn val="ctr"/>
        <c:lblOffset val="100"/>
      </c:catAx>
      <c:valAx>
        <c:axId val="109309312"/>
        <c:scaling>
          <c:orientation val="minMax"/>
        </c:scaling>
        <c:delete val="1"/>
        <c:axPos val="l"/>
        <c:numFmt formatCode="#,##0.0" sourceLinked="1"/>
        <c:majorTickMark val="none"/>
        <c:tickLblPos val="none"/>
        <c:crossAx val="109307776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b"/>
      <c:layout>
        <c:manualLayout>
          <c:xMode val="edge"/>
          <c:yMode val="edge"/>
          <c:x val="0.68424025694832202"/>
          <c:y val="4.7203429491379463E-2"/>
          <c:w val="0.31356649168853962"/>
          <c:h val="0.13012023803136841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0.1515528647891797"/>
          <c:y val="0.11305433648757902"/>
          <c:w val="0.42823133371858124"/>
          <c:h val="0.77389132702484376"/>
        </c:manualLayout>
      </c:layout>
      <c:barChart>
        <c:barDir val="bar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Lbls>
            <c:dLbl>
              <c:idx val="0"/>
              <c:layout>
                <c:manualLayout>
                  <c:x val="0.40015210581019378"/>
                  <c:y val="-9.4210858741103781E-17"/>
                </c:manualLayout>
              </c:layout>
              <c:dLblPos val="ctr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.42163096476248801"/>
                  <c:y val="0"/>
                </c:manualLayout>
              </c:layout>
              <c:dLblPos val="ctr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0.43959514514921227"/>
                  <c:y val="1.027766695341629E-2"/>
                </c:manualLayout>
              </c:layout>
              <c:dLblPos val="ctr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dLblPos val="inEnd"/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2022</c:v>
                </c:pt>
                <c:pt idx="1">
                  <c:v>2021</c:v>
                </c:pt>
                <c:pt idx="2">
                  <c:v>2020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852.8</c:v>
                </c:pt>
                <c:pt idx="1">
                  <c:v>731.2</c:v>
                </c:pt>
                <c:pt idx="2">
                  <c:v>638.70000000000005</c:v>
                </c:pt>
              </c:numCache>
            </c:numRef>
          </c:val>
        </c:ser>
        <c:overlap val="100"/>
        <c:axId val="128185472"/>
        <c:axId val="128187008"/>
      </c:barChart>
      <c:catAx>
        <c:axId val="128185472"/>
        <c:scaling>
          <c:orientation val="minMax"/>
        </c:scaling>
        <c:axPos val="l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128187008"/>
        <c:crosses val="autoZero"/>
        <c:auto val="1"/>
        <c:lblAlgn val="ctr"/>
        <c:lblOffset val="100"/>
      </c:catAx>
      <c:valAx>
        <c:axId val="128187008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one"/>
        <c:crossAx val="1281854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1515528647891797"/>
          <c:y val="0.11305433648757902"/>
          <c:w val="0.81775099388201811"/>
          <c:h val="0.77389132702484376"/>
        </c:manualLayout>
      </c:layout>
      <c:barChart>
        <c:barDir val="bar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Lbls>
            <c:dLbl>
              <c:idx val="0"/>
              <c:layout>
                <c:manualLayout>
                  <c:x val="0.62884597535791364"/>
                  <c:y val="-2.055614317194699E-2"/>
                </c:manualLayout>
              </c:layout>
              <c:dLblPos val="ctr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.41167091096828096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930</a:t>
                    </a:r>
                    <a:r>
                      <a:rPr lang="ru-RU" dirty="0" smtClean="0"/>
                      <a:t>,0</a:t>
                    </a:r>
                    <a:endParaRPr lang="en-US" dirty="0"/>
                  </a:p>
                </c:rich>
              </c:tx>
              <c:dLblPos val="ctr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0.50026587310795001"/>
                  <c:y val="0"/>
                </c:manualLayout>
              </c:layout>
              <c:dLblPos val="ctr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dLblPos val="inEnd"/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2022</c:v>
                </c:pt>
                <c:pt idx="1">
                  <c:v>2021</c:v>
                </c:pt>
                <c:pt idx="2">
                  <c:v>2020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925.8</c:v>
                </c:pt>
                <c:pt idx="1">
                  <c:v>930</c:v>
                </c:pt>
                <c:pt idx="2">
                  <c:v>928.2</c:v>
                </c:pt>
              </c:numCache>
            </c:numRef>
          </c:val>
        </c:ser>
        <c:overlap val="100"/>
        <c:axId val="128231680"/>
        <c:axId val="128245760"/>
      </c:barChart>
      <c:catAx>
        <c:axId val="128231680"/>
        <c:scaling>
          <c:orientation val="minMax"/>
        </c:scaling>
        <c:axPos val="l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128245760"/>
        <c:crosses val="autoZero"/>
        <c:auto val="1"/>
        <c:lblAlgn val="ctr"/>
        <c:lblOffset val="100"/>
      </c:catAx>
      <c:valAx>
        <c:axId val="128245760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one"/>
        <c:crossAx val="128231680"/>
        <c:crosses val="autoZero"/>
        <c:crossBetween val="between"/>
      </c:valAx>
      <c:spPr>
        <a:solidFill>
          <a:schemeClr val="bg1"/>
        </a:solidFill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1515528647891797"/>
          <c:y val="0.11305433648757902"/>
          <c:w val="0.2914476906970348"/>
          <c:h val="0.77389132702484376"/>
        </c:manualLayout>
      </c:layout>
      <c:barChart>
        <c:barDir val="bar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Lbls>
            <c:dLbl>
              <c:idx val="0"/>
              <c:layout>
                <c:manualLayout>
                  <c:x val="0.29657013413097638"/>
                  <c:y val="-9.4210858741103781E-17"/>
                </c:manualLayout>
              </c:layout>
              <c:dLblPos val="ctr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.21830335174891646"/>
                  <c:y val="-1.0277666953416297E-2"/>
                </c:manualLayout>
              </c:layout>
              <c:dLblPos val="ctr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0.40123144458061305"/>
                  <c:y val="0"/>
                </c:manualLayout>
              </c:layout>
              <c:dLblPos val="ctr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dLblPos val="inEnd"/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2022</c:v>
                </c:pt>
                <c:pt idx="1">
                  <c:v>2021</c:v>
                </c:pt>
                <c:pt idx="2">
                  <c:v>2020</c:v>
                </c:pt>
              </c:numCache>
            </c:numRef>
          </c:cat>
          <c:val>
            <c:numRef>
              <c:f>Лист1!$B$2:$B$4</c:f>
              <c:numCache>
                <c:formatCode>0.0</c:formatCode>
                <c:ptCount val="3"/>
                <c:pt idx="0">
                  <c:v>34.700000000000003</c:v>
                </c:pt>
                <c:pt idx="1">
                  <c:v>34.6</c:v>
                </c:pt>
                <c:pt idx="2">
                  <c:v>36.300000000000004</c:v>
                </c:pt>
              </c:numCache>
            </c:numRef>
          </c:val>
        </c:ser>
        <c:overlap val="100"/>
        <c:axId val="128285696"/>
        <c:axId val="128291584"/>
      </c:barChart>
      <c:catAx>
        <c:axId val="128285696"/>
        <c:scaling>
          <c:orientation val="minMax"/>
        </c:scaling>
        <c:axPos val="l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128291584"/>
        <c:crosses val="autoZero"/>
        <c:auto val="1"/>
        <c:lblAlgn val="ctr"/>
        <c:lblOffset val="100"/>
      </c:catAx>
      <c:valAx>
        <c:axId val="128291584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tickLblPos val="none"/>
        <c:crossAx val="1282856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3"/>
  <c:chart>
    <c:title>
      <c:tx>
        <c:rich>
          <a:bodyPr rot="0" spcFirstLastPara="1" vertOverflow="ellipsis" vert="horz" wrap="square" anchor="ctr" anchorCtr="1"/>
          <a:lstStyle/>
          <a:p>
            <a:pPr>
              <a:defRPr sz="900" b="0" i="1" u="none" strike="noStrike" kern="1200" cap="none" spc="150" baseline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ru-RU" sz="900" b="0" i="1" cap="none" dirty="0" smtClean="0"/>
              <a:t>млн рублей</a:t>
            </a:r>
            <a:endParaRPr lang="ru-RU" sz="900" b="0" i="1" cap="none" dirty="0"/>
          </a:p>
        </c:rich>
      </c:tx>
      <c:layout>
        <c:manualLayout>
          <c:xMode val="edge"/>
          <c:yMode val="edge"/>
          <c:x val="0.88035000954061349"/>
          <c:y val="7.0828444283880191E-3"/>
        </c:manualLayout>
      </c:layout>
      <c:spPr>
        <a:noFill/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0.41725278183906955"/>
          <c:y val="6.2320131218536419E-2"/>
          <c:w val="0.51144443540328299"/>
          <c:h val="0.90949473292880845"/>
        </c:manualLayout>
      </c:layout>
      <c:bar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pattFill prst="narVert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1"/>
              </a:innerShdw>
            </a:effectLst>
          </c:spPr>
          <c:dLbls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smtClean="0"/>
                      <a:t>2 128,7</a:t>
                    </a:r>
                    <a:endParaRPr lang="en-US"/>
                  </a:p>
                </c:rich>
              </c:tx>
              <c:dLblPos val="outEnd"/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en-US" smtClean="0"/>
                      <a:t>2 254,1</a:t>
                    </a:r>
                    <a:endParaRPr lang="en-US"/>
                  </a:p>
                </c:rich>
              </c:tx>
              <c:dLblPos val="outEnd"/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/>
              <c:tx>
                <c:rich>
                  <a:bodyPr/>
                  <a:lstStyle/>
                  <a:p>
                    <a:r>
                      <a:rPr lang="en-US" smtClean="0"/>
                      <a:t>2 256,5</a:t>
                    </a:r>
                    <a:endParaRPr lang="en-US"/>
                  </a:p>
                </c:rich>
              </c:tx>
              <c:dLblPos val="outEnd"/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layout/>
              <c:tx>
                <c:rich>
                  <a:bodyPr/>
                  <a:lstStyle/>
                  <a:p>
                    <a:r>
                      <a:rPr lang="en-US" smtClean="0"/>
                      <a:t>2 945,7</a:t>
                    </a:r>
                    <a:endParaRPr lang="en-US"/>
                  </a:p>
                </c:rich>
              </c:tx>
              <c:dLblPos val="outEnd"/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8"/>
              <c:layout/>
              <c:tx>
                <c:rich>
                  <a:bodyPr/>
                  <a:lstStyle/>
                  <a:p>
                    <a:r>
                      <a:rPr lang="en-US" smtClean="0"/>
                      <a:t>3 460,0</a:t>
                    </a:r>
                    <a:endParaRPr lang="en-US"/>
                  </a:p>
                </c:rich>
              </c:tx>
              <c:dLblPos val="outEnd"/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9"/>
              <c:layout/>
              <c:tx>
                <c:rich>
                  <a:bodyPr/>
                  <a:lstStyle/>
                  <a:p>
                    <a:r>
                      <a:rPr lang="en-US" smtClean="0"/>
                      <a:t>3 716,2</a:t>
                    </a:r>
                    <a:endParaRPr lang="en-US"/>
                  </a:p>
                </c:rich>
              </c:tx>
              <c:dLblPos val="outEnd"/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0"/>
              <c:layout/>
              <c:tx>
                <c:rich>
                  <a:bodyPr/>
                  <a:lstStyle/>
                  <a:p>
                    <a:r>
                      <a:rPr lang="en-US" smtClean="0"/>
                      <a:t>6 958,4</a:t>
                    </a:r>
                    <a:endParaRPr lang="en-US"/>
                  </a:p>
                </c:rich>
              </c:tx>
              <c:dLblPos val="outEnd"/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1"/>
              <c:layout/>
              <c:tx>
                <c:rich>
                  <a:bodyPr/>
                  <a:lstStyle/>
                  <a:p>
                    <a:r>
                      <a:rPr lang="en-US" smtClean="0"/>
                      <a:t>11 849,3</a:t>
                    </a:r>
                    <a:endParaRPr lang="en-US"/>
                  </a:p>
                </c:rich>
              </c:tx>
              <c:dLblPos val="outEnd"/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2"/>
              <c:layout/>
              <c:tx>
                <c:rich>
                  <a:bodyPr/>
                  <a:lstStyle/>
                  <a:p>
                    <a:r>
                      <a:rPr lang="en-US" smtClean="0"/>
                      <a:t>15 374,0</a:t>
                    </a:r>
                    <a:endParaRPr lang="en-US"/>
                  </a:p>
                </c:rich>
              </c:tx>
              <c:dLblPos val="outEnd"/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3"/>
              <c:layout>
                <c:manualLayout>
                  <c:x val="0"/>
                  <c:y val="-1.8855405250740186E-7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 18 499,0</a:t>
                    </a:r>
                    <a:endParaRPr lang="en-US" dirty="0"/>
                  </a:p>
                </c:rich>
              </c:tx>
              <c:dLblPos val="outEnd"/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Лист1!$A$2:$A$15</c:f>
              <c:strCache>
                <c:ptCount val="14"/>
                <c:pt idx="0">
                  <c:v>Национальная оборона</c:v>
                </c:pt>
                <c:pt idx="1">
                  <c:v>Средства массовой информации</c:v>
                </c:pt>
                <c:pt idx="2">
                  <c:v>Национальная безопасность и 
правоохранительная деятельность</c:v>
                </c:pt>
                <c:pt idx="3">
                  <c:v>Охрана окружающей среды</c:v>
                </c:pt>
                <c:pt idx="4">
                  <c:v>Культура, кинематография</c:v>
                </c:pt>
                <c:pt idx="5">
                  <c:v>Физическая культура и спорт</c:v>
                </c:pt>
                <c:pt idx="6">
                  <c:v>Обслуживание государственного
 (муниципального) долга</c:v>
                </c:pt>
                <c:pt idx="7">
                  <c:v>Жилищно-коммунальное хозяйство</c:v>
                </c:pt>
                <c:pt idx="8">
                  <c:v>Общегосударственные вопросы</c:v>
                </c:pt>
                <c:pt idx="9">
                  <c:v>Межбюджетные трансферты 
общего характера</c:v>
                </c:pt>
                <c:pt idx="10">
                  <c:v>Здравоохранение</c:v>
                </c:pt>
                <c:pt idx="11">
                  <c:v>Национальная экономика</c:v>
                </c:pt>
                <c:pt idx="12">
                  <c:v>Образование</c:v>
                </c:pt>
                <c:pt idx="13">
                  <c:v>Социальная политика</c:v>
                </c:pt>
              </c:strCache>
            </c:strRef>
          </c:cat>
          <c:val>
            <c:numRef>
              <c:f>Лист1!$B$2:$B$15</c:f>
              <c:numCache>
                <c:formatCode>General</c:formatCode>
                <c:ptCount val="14"/>
                <c:pt idx="0">
                  <c:v>22.7</c:v>
                </c:pt>
                <c:pt idx="1">
                  <c:v>248.7</c:v>
                </c:pt>
                <c:pt idx="2">
                  <c:v>843.5</c:v>
                </c:pt>
                <c:pt idx="3">
                  <c:v>892.1</c:v>
                </c:pt>
                <c:pt idx="4">
                  <c:v>1538.7</c:v>
                </c:pt>
                <c:pt idx="5">
                  <c:v>1732</c:v>
                </c:pt>
                <c:pt idx="6">
                  <c:v>2250.1999999999998</c:v>
                </c:pt>
                <c:pt idx="7">
                  <c:v>3005</c:v>
                </c:pt>
                <c:pt idx="8">
                  <c:v>3526.3</c:v>
                </c:pt>
                <c:pt idx="9" formatCode="0.0">
                  <c:v>3658.6</c:v>
                </c:pt>
                <c:pt idx="10">
                  <c:v>7008.7</c:v>
                </c:pt>
                <c:pt idx="11" formatCode="0.0">
                  <c:v>13197.8</c:v>
                </c:pt>
                <c:pt idx="12">
                  <c:v>15659.7</c:v>
                </c:pt>
                <c:pt idx="13" formatCode="0.0">
                  <c:v>24364.400000000001</c:v>
                </c:pt>
              </c:numCache>
            </c:numRef>
          </c:val>
        </c:ser>
        <c:dLbls>
          <c:showVal val="1"/>
        </c:dLbls>
        <c:gapWidth val="227"/>
        <c:overlap val="-48"/>
        <c:axId val="135351296"/>
        <c:axId val="135377664"/>
      </c:barChart>
      <c:catAx>
        <c:axId val="135351296"/>
        <c:scaling>
          <c:orientation val="minMax"/>
        </c:scaling>
        <c:axPos val="l"/>
        <c:numFmt formatCode="General" sourceLinked="0"/>
        <c:majorTickMark val="none"/>
        <c:tickLblPos val="nextTo"/>
        <c:spPr>
          <a:noFill/>
          <a:ln w="19050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135377664"/>
        <c:crosses val="autoZero"/>
        <c:auto val="1"/>
        <c:lblAlgn val="ctr"/>
        <c:lblOffset val="100"/>
      </c:catAx>
      <c:valAx>
        <c:axId val="135377664"/>
        <c:scaling>
          <c:orientation val="minMax"/>
        </c:scaling>
        <c:axPos val="b"/>
        <c:numFmt formatCode="General" sourceLinked="1"/>
        <c:maj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1353512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>
          <a:latin typeface="Arial" panose="020B0604020202020204" pitchFamily="34" charset="0"/>
          <a:cs typeface="Arial" panose="020B0604020202020204" pitchFamily="34" charset="0"/>
        </a:defRPr>
      </a:pPr>
      <a:endParaRPr lang="ru-RU"/>
    </a:p>
  </c:txPr>
  <c:externalData r:id="rId1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23786656514659241"/>
          <c:y val="7.6797535805509132E-2"/>
          <c:w val="0.46478255022044812"/>
          <c:h val="0.90619122686824705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dPt>
            <c:idx val="0"/>
            <c:spPr>
              <a:solidFill>
                <a:schemeClr val="accent1"/>
              </a:solidFill>
              <a:ln>
                <a:noFill/>
              </a:ln>
              <a:effectLst/>
            </c:spPr>
          </c:dPt>
          <c:dPt>
            <c:idx val="1"/>
            <c:spPr>
              <a:solidFill>
                <a:schemeClr val="accent2"/>
              </a:solidFill>
              <a:ln>
                <a:noFill/>
              </a:ln>
              <a:effectLst/>
            </c:spPr>
          </c:dPt>
          <c:dPt>
            <c:idx val="2"/>
            <c:spPr>
              <a:solidFill>
                <a:schemeClr val="accent3"/>
              </a:solidFill>
              <a:ln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4.5434023946763324E-2"/>
                  <c:y val="-0.11445231407442696"/>
                </c:manualLayout>
              </c:layout>
              <c:showCatName val="1"/>
              <c:showPercent val="1"/>
              <c:extLst>
                <c:ext xmlns:c15="http://schemas.microsoft.com/office/drawing/2012/chart" uri="{CE6537A1-D6FC-4f65-9D91-7224C49458BB}">
                  <c15:layout>
                    <c:manualLayout>
                      <c:w val="0.23887694606277277"/>
                      <c:h val="0.56206713045385703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-3.3476217345595389E-3"/>
                  <c:y val="6.2935443304645233E-2"/>
                </c:manualLayout>
              </c:layout>
              <c:showCatName val="1"/>
              <c:showPercent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7.9187197102729923E-2"/>
                  <c:y val="8.1428254577465303E-2"/>
                </c:manualLayout>
              </c:layout>
              <c:showCatName val="1"/>
              <c:showPercent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5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CatName val="1"/>
            <c:showPercent val="1"/>
            <c:showLeaderLines val="1"/>
            <c:leaderLines>
              <c:spPr>
                <a:ln w="6350" cap="flat" cmpd="sng" algn="ctr">
                  <a:solidFill>
                    <a:schemeClr val="tx1"/>
                  </a:solidFill>
                  <a:prstDash val="solid"/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образование, 
культура,
кинематография,
здравоохранение,
социальная 
политика,
физ.культура 
и спорт </c:v>
                </c:pt>
                <c:pt idx="1">
                  <c:v>национальная экономика</c:v>
                </c:pt>
                <c:pt idx="2">
                  <c:v>прочие расходы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53962.1</c:v>
                </c:pt>
                <c:pt idx="1">
                  <c:v>13197.8</c:v>
                </c:pt>
                <c:pt idx="2">
                  <c:v>10788.5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zero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 sz="1100">
          <a:latin typeface="Arial" panose="020B0604020202020204" pitchFamily="34" charset="0"/>
          <a:cs typeface="Arial" panose="020B0604020202020204" pitchFamily="34" charset="0"/>
        </a:defRPr>
      </a:pPr>
      <a:endParaRPr lang="ru-RU"/>
    </a:p>
  </c:txPr>
  <c:externalData r:id="rId1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1.8366319865127281E-2"/>
          <c:y val="5.5495884128089817E-3"/>
          <c:w val="0.97143016909869051"/>
          <c:h val="0.70725571542060195"/>
        </c:manualLayout>
      </c:layout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Иные МБТ 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/>
          </c:spPr>
          <c:dLbls>
            <c:dLbl>
              <c:idx val="3"/>
              <c:layout>
                <c:manualLayout>
                  <c:x val="0"/>
                  <c:y val="-5.5495884128089817E-3"/>
                </c:manualLayout>
              </c:layout>
              <c:dLblPos val="ctr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0"/>
                  <c:y val="-8.3243826192134704E-3"/>
                </c:manualLayout>
              </c:layout>
              <c:dLblPos val="ctr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0"/>
                  <c:y val="-5.5495884128089817E-3"/>
                </c:manualLayout>
              </c:layout>
              <c:dLblPos val="ctr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6"/>
                <c:pt idx="0">
                  <c:v>2019 (факт)</c:v>
                </c:pt>
                <c:pt idx="1">
                  <c:v>2020 (факт)</c:v>
                </c:pt>
                <c:pt idx="2">
                  <c:v>2021 (закон)</c:v>
                </c:pt>
                <c:pt idx="3">
                  <c:v>2022</c:v>
                </c:pt>
                <c:pt idx="4">
                  <c:v>2023</c:v>
                </c:pt>
                <c:pt idx="5">
                  <c:v>2024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1014.7</c:v>
                </c:pt>
                <c:pt idx="1">
                  <c:v>639.9</c:v>
                </c:pt>
                <c:pt idx="2">
                  <c:v>40.4</c:v>
                </c:pt>
                <c:pt idx="3">
                  <c:v>737</c:v>
                </c:pt>
                <c:pt idx="4">
                  <c:v>665.2</c:v>
                </c:pt>
                <c:pt idx="5">
                  <c:v>150.9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Субсидии на решение вопросов местного значения</c:v>
                </c:pt>
              </c:strCache>
            </c:strRef>
          </c:tx>
          <c:spPr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/>
          </c:spPr>
          <c:dLbls>
            <c:dLbl>
              <c:idx val="3"/>
              <c:layout>
                <c:manualLayout>
                  <c:x val="0"/>
                  <c:y val="-9.7273383653374429E-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4.0814044144727403E-3"/>
                  <c:y val="-9.7273383653373683E-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2.0407022072363706E-3"/>
                  <c:y val="-1.2969784487116581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7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6"/>
                <c:pt idx="0">
                  <c:v>2019 (факт)</c:v>
                </c:pt>
                <c:pt idx="1">
                  <c:v>2020 (факт)</c:v>
                </c:pt>
                <c:pt idx="2">
                  <c:v>2021 (закон)</c:v>
                </c:pt>
                <c:pt idx="3">
                  <c:v>2022</c:v>
                </c:pt>
                <c:pt idx="4">
                  <c:v>2023</c:v>
                </c:pt>
                <c:pt idx="5">
                  <c:v>2024</c:v>
                </c:pt>
              </c:strCache>
            </c:strRef>
          </c:cat>
          <c:val>
            <c:numRef>
              <c:f>Лист1!$C$2:$C$7</c:f>
              <c:numCache>
                <c:formatCode>General</c:formatCode>
                <c:ptCount val="6"/>
                <c:pt idx="0">
                  <c:v>4151.2</c:v>
                </c:pt>
                <c:pt idx="1">
                  <c:v>5539.1</c:v>
                </c:pt>
                <c:pt idx="2">
                  <c:v>5407.5</c:v>
                </c:pt>
                <c:pt idx="3">
                  <c:v>5139.5</c:v>
                </c:pt>
                <c:pt idx="4">
                  <c:v>6405.1</c:v>
                </c:pt>
                <c:pt idx="5">
                  <c:v>4968.6000000000004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Субвенции на общее и дошкольное образование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7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6"/>
                <c:pt idx="0">
                  <c:v>2019 (факт)</c:v>
                </c:pt>
                <c:pt idx="1">
                  <c:v>2020 (факт)</c:v>
                </c:pt>
                <c:pt idx="2">
                  <c:v>2021 (закон)</c:v>
                </c:pt>
                <c:pt idx="3">
                  <c:v>2022</c:v>
                </c:pt>
                <c:pt idx="4">
                  <c:v>2023</c:v>
                </c:pt>
                <c:pt idx="5">
                  <c:v>2024</c:v>
                </c:pt>
              </c:strCache>
            </c:strRef>
          </c:cat>
          <c:val>
            <c:numRef>
              <c:f>Лист1!$D$2:$D$7</c:f>
              <c:numCache>
                <c:formatCode>General</c:formatCode>
                <c:ptCount val="6"/>
                <c:pt idx="0">
                  <c:v>9021.1</c:v>
                </c:pt>
                <c:pt idx="1">
                  <c:v>9871.7999999999884</c:v>
                </c:pt>
                <c:pt idx="2">
                  <c:v>5791.8</c:v>
                </c:pt>
                <c:pt idx="3">
                  <c:v>10168.799999999988</c:v>
                </c:pt>
                <c:pt idx="4">
                  <c:v>10664.3</c:v>
                </c:pt>
                <c:pt idx="5">
                  <c:v>10863.8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Субвенции на осуществление государственных полномочий</c:v>
                </c:pt>
              </c:strCache>
            </c:strRef>
          </c:tx>
          <c:spPr>
            <a:solidFill>
              <a:srgbClr val="FFCC99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7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6"/>
                <c:pt idx="0">
                  <c:v>2019 (факт)</c:v>
                </c:pt>
                <c:pt idx="1">
                  <c:v>2020 (факт)</c:v>
                </c:pt>
                <c:pt idx="2">
                  <c:v>2021 (закон)</c:v>
                </c:pt>
                <c:pt idx="3">
                  <c:v>2022</c:v>
                </c:pt>
                <c:pt idx="4">
                  <c:v>2023</c:v>
                </c:pt>
                <c:pt idx="5">
                  <c:v>2024</c:v>
                </c:pt>
              </c:strCache>
            </c:strRef>
          </c:cat>
          <c:val>
            <c:numRef>
              <c:f>Лист1!$E$2:$E$7</c:f>
              <c:numCache>
                <c:formatCode>General</c:formatCode>
                <c:ptCount val="6"/>
                <c:pt idx="0" formatCode="0.0">
                  <c:v>1470.2</c:v>
                </c:pt>
                <c:pt idx="1">
                  <c:v>1288.8</c:v>
                </c:pt>
                <c:pt idx="2">
                  <c:v>1438.8</c:v>
                </c:pt>
                <c:pt idx="3">
                  <c:v>1248.0999999999999</c:v>
                </c:pt>
                <c:pt idx="4">
                  <c:v>1119.3</c:v>
                </c:pt>
                <c:pt idx="5">
                  <c:v>1119.7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Дотации </c:v>
                </c:pt>
              </c:strCache>
            </c:strRef>
          </c:tx>
          <c:spPr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7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6"/>
                <c:pt idx="0">
                  <c:v>2019 (факт)</c:v>
                </c:pt>
                <c:pt idx="1">
                  <c:v>2020 (факт)</c:v>
                </c:pt>
                <c:pt idx="2">
                  <c:v>2021 (закон)</c:v>
                </c:pt>
                <c:pt idx="3">
                  <c:v>2022</c:v>
                </c:pt>
                <c:pt idx="4">
                  <c:v>2023</c:v>
                </c:pt>
                <c:pt idx="5">
                  <c:v>2024</c:v>
                </c:pt>
              </c:strCache>
            </c:strRef>
          </c:cat>
          <c:val>
            <c:numRef>
              <c:f>Лист1!$F$2:$F$7</c:f>
              <c:numCache>
                <c:formatCode>General</c:formatCode>
                <c:ptCount val="6"/>
                <c:pt idx="0">
                  <c:v>2313.6999999999998</c:v>
                </c:pt>
                <c:pt idx="1">
                  <c:v>3254.3</c:v>
                </c:pt>
                <c:pt idx="2">
                  <c:v>3195.6</c:v>
                </c:pt>
                <c:pt idx="3">
                  <c:v>3269.8</c:v>
                </c:pt>
                <c:pt idx="4">
                  <c:v>3222.4</c:v>
                </c:pt>
                <c:pt idx="5">
                  <c:v>2967.7</c:v>
                </c:pt>
              </c:numCache>
            </c:numRef>
          </c:val>
        </c:ser>
        <c:overlap val="100"/>
        <c:axId val="135473024"/>
        <c:axId val="135474560"/>
      </c:barChart>
      <c:catAx>
        <c:axId val="135473024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135474560"/>
        <c:crosses val="autoZero"/>
        <c:auto val="1"/>
        <c:lblAlgn val="ctr"/>
        <c:lblOffset val="100"/>
      </c:catAx>
      <c:valAx>
        <c:axId val="135474560"/>
        <c:scaling>
          <c:orientation val="minMax"/>
        </c:scaling>
        <c:delete val="1"/>
        <c:axPos val="l"/>
        <c:numFmt formatCode="General" sourceLinked="1"/>
        <c:majorTickMark val="none"/>
        <c:tickLblPos val="none"/>
        <c:crossAx val="1354730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 sz="700" b="1">
          <a:latin typeface="Arial" panose="020B0604020202020204" pitchFamily="34" charset="0"/>
          <a:cs typeface="Arial" panose="020B0604020202020204" pitchFamily="34" charset="0"/>
        </a:defRPr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4"/>
  <c:chart>
    <c:title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60" b="1" i="0" u="none" strike="noStrike" kern="1200" cap="all" spc="150" baseline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ru-RU"/>
        </a:p>
      </c:txPr>
    </c:title>
    <c:plotArea>
      <c:layout>
        <c:manualLayout>
          <c:layoutTarget val="inner"/>
          <c:xMode val="edge"/>
          <c:yMode val="edge"/>
          <c:x val="6.9323167521400914E-2"/>
          <c:y val="0.23654734655175577"/>
          <c:w val="0.86379501979213491"/>
          <c:h val="0.56809035856079892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Зарегистрированные безработные граждане, тыс.чел.</c:v>
                </c:pt>
              </c:strCache>
            </c:strRef>
          </c:tx>
          <c:spPr>
            <a:pattFill prst="narHorz">
              <a:fgClr>
                <a:schemeClr val="accent2"/>
              </a:fgClr>
              <a:bgClr>
                <a:schemeClr val="accent2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2"/>
              </a:innerShdw>
            </a:effectLst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5"/>
                <c:pt idx="0">
                  <c:v>2020 
(факт)</c:v>
                </c:pt>
                <c:pt idx="1">
                  <c:v>2021 (оценка)</c:v>
                </c:pt>
                <c:pt idx="2">
                  <c:v>2022 (прогноз)</c:v>
                </c:pt>
                <c:pt idx="3">
                  <c:v>2023 (прогноз)</c:v>
                </c:pt>
                <c:pt idx="4">
                  <c:v>2024 (прогноз)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23.7</c:v>
                </c:pt>
                <c:pt idx="1">
                  <c:v>3.6</c:v>
                </c:pt>
                <c:pt idx="2">
                  <c:v>3.3</c:v>
                </c:pt>
                <c:pt idx="3">
                  <c:v>3.1</c:v>
                </c:pt>
                <c:pt idx="4">
                  <c:v>2.9</c:v>
                </c:pt>
              </c:numCache>
            </c:numRef>
          </c:val>
        </c:ser>
        <c:gapWidth val="164"/>
        <c:overlap val="-22"/>
        <c:axId val="89268224"/>
        <c:axId val="89269760"/>
      </c:barChart>
      <c:catAx>
        <c:axId val="89268224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19050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89269760"/>
        <c:crosses val="autoZero"/>
        <c:auto val="1"/>
        <c:lblAlgn val="ctr"/>
        <c:lblOffset val="100"/>
      </c:catAx>
      <c:valAx>
        <c:axId val="89269760"/>
        <c:scaling>
          <c:orientation val="minMax"/>
        </c:scaling>
        <c:delete val="1"/>
        <c:axPos val="l"/>
        <c:numFmt formatCode="General" sourceLinked="1"/>
        <c:majorTickMark val="none"/>
        <c:tickLblPos val="none"/>
        <c:crossAx val="892682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 sz="800">
          <a:latin typeface="Arial" panose="020B0604020202020204" pitchFamily="34" charset="0"/>
          <a:cs typeface="Arial" panose="020B0604020202020204" pitchFamily="34" charset="0"/>
        </a:defRPr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4"/>
  <c:chart>
    <c:title>
      <c:layout>
        <c:manualLayout>
          <c:xMode val="edge"/>
          <c:yMode val="edge"/>
          <c:x val="0.10446797262970813"/>
          <c:y val="5.6223050565329336E-2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60" b="1" i="0" u="none" strike="noStrike" kern="1200" cap="all" spc="150" baseline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ru-RU"/>
        </a:p>
      </c:txPr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Прожиточный минимум, руб. в месяц</c:v>
                </c:pt>
              </c:strCache>
            </c:strRef>
          </c:tx>
          <c:spPr>
            <a:pattFill prst="narHorz">
              <a:fgClr>
                <a:schemeClr val="accent2"/>
              </a:fgClr>
              <a:bgClr>
                <a:schemeClr val="accent2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2"/>
              </a:innerShdw>
            </a:effectLst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5"/>
                <c:pt idx="0">
                  <c:v>2020 (факт)</c:v>
                </c:pt>
                <c:pt idx="1">
                  <c:v>2021 (оценка)</c:v>
                </c:pt>
                <c:pt idx="2">
                  <c:v>2022 (прогноз)</c:v>
                </c:pt>
                <c:pt idx="3">
                  <c:v>2023 (прогноз)</c:v>
                </c:pt>
                <c:pt idx="4">
                  <c:v>2024 (прогноз)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10387</c:v>
                </c:pt>
                <c:pt idx="1">
                  <c:v>10642</c:v>
                </c:pt>
                <c:pt idx="2">
                  <c:v>11068</c:v>
                </c:pt>
                <c:pt idx="3">
                  <c:v>11511</c:v>
                </c:pt>
                <c:pt idx="4">
                  <c:v>11971</c:v>
                </c:pt>
              </c:numCache>
            </c:numRef>
          </c:val>
        </c:ser>
        <c:gapWidth val="164"/>
        <c:overlap val="-22"/>
        <c:axId val="94962816"/>
        <c:axId val="94964352"/>
      </c:barChart>
      <c:catAx>
        <c:axId val="94962816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19050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94964352"/>
        <c:crosses val="autoZero"/>
        <c:auto val="1"/>
        <c:lblAlgn val="ctr"/>
        <c:lblOffset val="100"/>
      </c:catAx>
      <c:valAx>
        <c:axId val="94964352"/>
        <c:scaling>
          <c:orientation val="minMax"/>
        </c:scaling>
        <c:delete val="1"/>
        <c:axPos val="l"/>
        <c:numFmt formatCode="General" sourceLinked="1"/>
        <c:majorTickMark val="none"/>
        <c:tickLblPos val="none"/>
        <c:crossAx val="949628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 sz="800">
          <a:latin typeface="Arial" panose="020B0604020202020204" pitchFamily="34" charset="0"/>
          <a:cs typeface="Arial" panose="020B0604020202020204" pitchFamily="34" charset="0"/>
        </a:defRPr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8"/>
  <c:chart>
    <c:title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60" b="1" i="0" u="none" strike="noStrike" kern="1200" cap="all" spc="150" baseline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ru-RU"/>
        </a:p>
      </c:txPr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Среднемесячная заработная плата, руб.</c:v>
                </c:pt>
              </c:strCache>
            </c:strRef>
          </c:tx>
          <c:spPr>
            <a:pattFill prst="narHorz">
              <a:fgClr>
                <a:schemeClr val="accent6"/>
              </a:fgClr>
              <a:bgClr>
                <a:schemeClr val="accent6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6"/>
              </a:innerShdw>
            </a:effectLst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5"/>
                <c:pt idx="0">
                  <c:v>2020 
(факт)</c:v>
                </c:pt>
                <c:pt idx="1">
                  <c:v>2021 (оценка)</c:v>
                </c:pt>
                <c:pt idx="2">
                  <c:v>2022 (прогноз)</c:v>
                </c:pt>
                <c:pt idx="3">
                  <c:v>2023 (прогноз)</c:v>
                </c:pt>
                <c:pt idx="4">
                  <c:v>2024 (прогноз)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32504</c:v>
                </c:pt>
                <c:pt idx="1">
                  <c:v>34909</c:v>
                </c:pt>
                <c:pt idx="2">
                  <c:v>37073</c:v>
                </c:pt>
                <c:pt idx="3">
                  <c:v>39520</c:v>
                </c:pt>
                <c:pt idx="4">
                  <c:v>42128</c:v>
                </c:pt>
              </c:numCache>
            </c:numRef>
          </c:val>
        </c:ser>
        <c:gapWidth val="164"/>
        <c:overlap val="-22"/>
        <c:axId val="96807168"/>
        <c:axId val="96808960"/>
      </c:barChart>
      <c:catAx>
        <c:axId val="96807168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19050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96808960"/>
        <c:crosses val="autoZero"/>
        <c:auto val="1"/>
        <c:lblAlgn val="ctr"/>
        <c:lblOffset val="100"/>
      </c:catAx>
      <c:valAx>
        <c:axId val="96808960"/>
        <c:scaling>
          <c:orientation val="minMax"/>
        </c:scaling>
        <c:delete val="1"/>
        <c:axPos val="l"/>
        <c:numFmt formatCode="General" sourceLinked="1"/>
        <c:majorTickMark val="none"/>
        <c:tickLblPos val="none"/>
        <c:crossAx val="968071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 sz="800">
          <a:latin typeface="Arial" panose="020B0604020202020204" pitchFamily="34" charset="0"/>
          <a:cs typeface="Arial" panose="020B0604020202020204" pitchFamily="34" charset="0"/>
        </a:defRPr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5"/>
  <c:chart>
    <c:title>
      <c:layout>
        <c:manualLayout>
          <c:xMode val="edge"/>
          <c:yMode val="edge"/>
          <c:x val="0.12253557038685858"/>
          <c:y val="6.689414827037686E-2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60" b="1" i="0" u="none" strike="noStrike" kern="1200" cap="all" spc="150" baseline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ru-RU"/>
        </a:p>
      </c:txPr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Валовой региональный продукт, млн.руб.</c:v>
                </c:pt>
              </c:strCache>
            </c:strRef>
          </c:tx>
          <c:spPr>
            <a:pattFill prst="narHorz">
              <a:fgClr>
                <a:schemeClr val="accent3"/>
              </a:fgClr>
              <a:bgClr>
                <a:schemeClr val="accent3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3"/>
              </a:innerShdw>
            </a:effectLst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5"/>
                <c:pt idx="0">
                  <c:v>2020 (факт)</c:v>
                </c:pt>
                <c:pt idx="1">
                  <c:v>2021 (оценка)</c:v>
                </c:pt>
                <c:pt idx="2">
                  <c:v>2022 (прогноз)</c:v>
                </c:pt>
                <c:pt idx="3">
                  <c:v>2023 (прогноз)</c:v>
                </c:pt>
                <c:pt idx="4">
                  <c:v>2024 (прогноз)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407708.85</c:v>
                </c:pt>
                <c:pt idx="1">
                  <c:v>419532.4</c:v>
                </c:pt>
                <c:pt idx="2">
                  <c:v>432957.4</c:v>
                </c:pt>
                <c:pt idx="3">
                  <c:v>445946.2</c:v>
                </c:pt>
                <c:pt idx="4">
                  <c:v>459324.5</c:v>
                </c:pt>
              </c:numCache>
            </c:numRef>
          </c:val>
        </c:ser>
        <c:gapWidth val="164"/>
        <c:overlap val="-22"/>
        <c:axId val="96828800"/>
        <c:axId val="96838784"/>
      </c:barChart>
      <c:catAx>
        <c:axId val="96828800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19050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96838784"/>
        <c:crosses val="autoZero"/>
        <c:auto val="1"/>
        <c:lblAlgn val="ctr"/>
        <c:lblOffset val="100"/>
      </c:catAx>
      <c:valAx>
        <c:axId val="96838784"/>
        <c:scaling>
          <c:orientation val="minMax"/>
        </c:scaling>
        <c:delete val="1"/>
        <c:axPos val="l"/>
        <c:numFmt formatCode="General" sourceLinked="1"/>
        <c:majorTickMark val="none"/>
        <c:tickLblPos val="none"/>
        <c:crossAx val="968288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 sz="800">
          <a:latin typeface="Arial" panose="020B0604020202020204" pitchFamily="34" charset="0"/>
          <a:cs typeface="Arial" panose="020B0604020202020204" pitchFamily="34" charset="0"/>
        </a:defRPr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3"/>
  <c:chart>
    <c:title>
      <c:tx>
        <c:rich>
          <a:bodyPr rot="0" spcFirstLastPara="1" vertOverflow="ellipsis" vert="horz" wrap="square" anchor="ctr" anchorCtr="1"/>
          <a:lstStyle/>
          <a:p>
            <a:pPr>
              <a:defRPr sz="960" b="1" i="0" u="none" strike="noStrike" kern="1200" cap="all" spc="150" baseline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ru-RU" dirty="0"/>
              <a:t>Индекс потребительских цен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(к декабрю прошлого года), </a:t>
            </a:r>
            <a:r>
              <a:rPr lang="ru-RU" dirty="0"/>
              <a:t>%</a:t>
            </a:r>
          </a:p>
        </c:rich>
      </c:tx>
      <c:layout>
        <c:manualLayout>
          <c:xMode val="edge"/>
          <c:yMode val="edge"/>
          <c:x val="0.16688206562399538"/>
          <c:y val="0"/>
        </c:manualLayout>
      </c:layout>
      <c:spPr>
        <a:noFill/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0.10646998030536435"/>
          <c:y val="0.29987388265030795"/>
          <c:w val="0.86379501979213491"/>
          <c:h val="0.54022458893379499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Индекс потребительских цен (к декабрю прошлого года), %</c:v>
                </c:pt>
              </c:strCache>
            </c:strRef>
          </c:tx>
          <c:spPr>
            <a:pattFill prst="narHorz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1"/>
              </a:innerShdw>
            </a:effectLst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5"/>
                <c:pt idx="0">
                  <c:v>2020 (факт)</c:v>
                </c:pt>
                <c:pt idx="1">
                  <c:v>2021 (оценка)</c:v>
                </c:pt>
                <c:pt idx="2">
                  <c:v>2022 (прогноз)</c:v>
                </c:pt>
                <c:pt idx="3">
                  <c:v>2023 (прогноз)</c:v>
                </c:pt>
                <c:pt idx="4">
                  <c:v>2024 (прогноз)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105.72</c:v>
                </c:pt>
                <c:pt idx="1">
                  <c:v>105.5</c:v>
                </c:pt>
                <c:pt idx="2">
                  <c:v>104.1</c:v>
                </c:pt>
                <c:pt idx="3">
                  <c:v>104.1</c:v>
                </c:pt>
                <c:pt idx="4">
                  <c:v>104</c:v>
                </c:pt>
              </c:numCache>
            </c:numRef>
          </c:val>
        </c:ser>
        <c:gapWidth val="164"/>
        <c:overlap val="-22"/>
        <c:axId val="96916224"/>
        <c:axId val="96917760"/>
      </c:barChart>
      <c:catAx>
        <c:axId val="96916224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19050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96917760"/>
        <c:crosses val="autoZero"/>
        <c:auto val="1"/>
        <c:lblAlgn val="ctr"/>
        <c:lblOffset val="100"/>
      </c:catAx>
      <c:valAx>
        <c:axId val="96917760"/>
        <c:scaling>
          <c:orientation val="minMax"/>
        </c:scaling>
        <c:delete val="1"/>
        <c:axPos val="l"/>
        <c:numFmt formatCode="General" sourceLinked="1"/>
        <c:majorTickMark val="none"/>
        <c:tickLblPos val="none"/>
        <c:crossAx val="969162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 sz="800">
          <a:latin typeface="Arial" panose="020B0604020202020204" pitchFamily="34" charset="0"/>
          <a:cs typeface="Arial" panose="020B0604020202020204" pitchFamily="34" charset="0"/>
        </a:defRPr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8"/>
  <c:chart>
    <c:title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60" b="1" i="0" u="none" strike="noStrike" kern="1200" cap="all" spc="150" baseline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ru-RU"/>
        </a:p>
      </c:txPr>
    </c:title>
    <c:plotArea>
      <c:layout>
        <c:manualLayout>
          <c:layoutTarget val="inner"/>
          <c:xMode val="edge"/>
          <c:yMode val="edge"/>
          <c:x val="6.8102490103933211E-2"/>
          <c:y val="0.35159955790961356"/>
          <c:w val="0.86379501979213491"/>
          <c:h val="0.47267736460981957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Ввод в действие жилых домов, тыс.кв.м. общей площади</c:v>
                </c:pt>
              </c:strCache>
            </c:strRef>
          </c:tx>
          <c:spPr>
            <a:pattFill prst="narHorz">
              <a:fgClr>
                <a:schemeClr val="accent6"/>
              </a:fgClr>
              <a:bgClr>
                <a:schemeClr val="accent6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6"/>
              </a:innerShdw>
            </a:effectLst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5"/>
                <c:pt idx="0">
                  <c:v>2020 (факт)</c:v>
                </c:pt>
                <c:pt idx="1">
                  <c:v>2021 (оценка)</c:v>
                </c:pt>
                <c:pt idx="2">
                  <c:v>2022 (прогноз)</c:v>
                </c:pt>
                <c:pt idx="3">
                  <c:v>2023 (прогноз)</c:v>
                </c:pt>
                <c:pt idx="4">
                  <c:v>2024 (прогноз)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1034.2</c:v>
                </c:pt>
                <c:pt idx="1">
                  <c:v>818</c:v>
                </c:pt>
                <c:pt idx="2">
                  <c:v>800</c:v>
                </c:pt>
                <c:pt idx="3">
                  <c:v>780</c:v>
                </c:pt>
                <c:pt idx="4">
                  <c:v>795</c:v>
                </c:pt>
              </c:numCache>
            </c:numRef>
          </c:val>
        </c:ser>
        <c:gapWidth val="164"/>
        <c:overlap val="-22"/>
        <c:axId val="96503680"/>
        <c:axId val="96505216"/>
      </c:barChart>
      <c:catAx>
        <c:axId val="96503680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19050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96505216"/>
        <c:crosses val="autoZero"/>
        <c:auto val="1"/>
        <c:lblAlgn val="ctr"/>
        <c:lblOffset val="100"/>
      </c:catAx>
      <c:valAx>
        <c:axId val="96505216"/>
        <c:scaling>
          <c:orientation val="minMax"/>
        </c:scaling>
        <c:delete val="1"/>
        <c:axPos val="l"/>
        <c:numFmt formatCode="General" sourceLinked="1"/>
        <c:majorTickMark val="none"/>
        <c:tickLblPos val="none"/>
        <c:crossAx val="965036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 sz="800">
          <a:latin typeface="Arial" panose="020B0604020202020204" pitchFamily="34" charset="0"/>
          <a:cs typeface="Arial" panose="020B0604020202020204" pitchFamily="34" charset="0"/>
        </a:defRPr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5"/>
  <c:chart>
    <c:title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60" b="1" i="0" u="none" strike="noStrike" kern="1200" cap="all" spc="150" baseline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ru-RU"/>
        </a:p>
      </c:txPr>
    </c:title>
    <c:plotArea>
      <c:layout>
        <c:manualLayout>
          <c:layoutTarget val="inner"/>
          <c:xMode val="edge"/>
          <c:yMode val="edge"/>
          <c:x val="6.8102490103933211E-2"/>
          <c:y val="0.35159955790961356"/>
          <c:w val="0.86379501979213491"/>
          <c:h val="0.47267736460981957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Индекс промышленного производства, в % к предыдущему году</c:v>
                </c:pt>
              </c:strCache>
            </c:strRef>
          </c:tx>
          <c:spPr>
            <a:pattFill prst="narHorz">
              <a:fgClr>
                <a:schemeClr val="accent3"/>
              </a:fgClr>
              <a:bgClr>
                <a:schemeClr val="accent3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3"/>
              </a:innerShdw>
            </a:effectLst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5"/>
                <c:pt idx="0">
                  <c:v>2020 (факт)</c:v>
                </c:pt>
                <c:pt idx="1">
                  <c:v>2021 (оценка)</c:v>
                </c:pt>
                <c:pt idx="2">
                  <c:v>2022 (прогноз)</c:v>
                </c:pt>
                <c:pt idx="3">
                  <c:v>2023 (прогноз)</c:v>
                </c:pt>
                <c:pt idx="4">
                  <c:v>2024 (прогноз)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96.9</c:v>
                </c:pt>
                <c:pt idx="1">
                  <c:v>102</c:v>
                </c:pt>
                <c:pt idx="2">
                  <c:v>103.4</c:v>
                </c:pt>
                <c:pt idx="3">
                  <c:v>102.9</c:v>
                </c:pt>
                <c:pt idx="4">
                  <c:v>102.8</c:v>
                </c:pt>
              </c:numCache>
            </c:numRef>
          </c:val>
        </c:ser>
        <c:gapWidth val="164"/>
        <c:overlap val="-22"/>
        <c:axId val="96517120"/>
        <c:axId val="98251520"/>
      </c:barChart>
      <c:catAx>
        <c:axId val="96517120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19050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98251520"/>
        <c:crosses val="autoZero"/>
        <c:auto val="1"/>
        <c:lblAlgn val="ctr"/>
        <c:lblOffset val="100"/>
      </c:catAx>
      <c:valAx>
        <c:axId val="98251520"/>
        <c:scaling>
          <c:orientation val="minMax"/>
        </c:scaling>
        <c:delete val="1"/>
        <c:axPos val="l"/>
        <c:numFmt formatCode="General" sourceLinked="1"/>
        <c:majorTickMark val="none"/>
        <c:tickLblPos val="none"/>
        <c:crossAx val="965171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 sz="800">
          <a:latin typeface="Arial" panose="020B0604020202020204" pitchFamily="34" charset="0"/>
          <a:cs typeface="Arial" panose="020B0604020202020204" pitchFamily="34" charset="0"/>
        </a:defRPr>
      </a:pPr>
      <a:endParaRPr lang="ru-RU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3.8090470234532941E-4"/>
          <c:y val="5.6836353287164396E-2"/>
          <c:w val="0.99889873289054465"/>
          <c:h val="0.56631565632609326"/>
        </c:manualLayout>
      </c:layout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и неналоговые доходы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Pt>
            <c:idx val="0"/>
            <c:spPr>
              <a:solidFill>
                <a:schemeClr val="accent5"/>
              </a:solidFill>
              <a:ln>
                <a:noFill/>
              </a:ln>
              <a:effectLst/>
            </c:spPr>
          </c:dPt>
          <c:dPt>
            <c:idx val="1"/>
            <c:spPr>
              <a:solidFill>
                <a:schemeClr val="accent5"/>
              </a:solidFill>
              <a:ln>
                <a:noFill/>
              </a:ln>
              <a:effectLst/>
            </c:spPr>
          </c:dPt>
          <c:dPt>
            <c:idx val="2"/>
            <c:spPr>
              <a:solidFill>
                <a:schemeClr val="accent5"/>
              </a:solidFill>
              <a:ln>
                <a:noFill/>
              </a:ln>
              <a:effectLst/>
            </c:spPr>
          </c:dPt>
          <c:dPt>
            <c:idx val="3"/>
            <c:spPr>
              <a:solidFill>
                <a:schemeClr val="accent5"/>
              </a:solidFill>
              <a:ln>
                <a:noFill/>
              </a:ln>
              <a:effectLst/>
            </c:spPr>
          </c:dPt>
          <c:dLbls>
            <c:dLbl>
              <c:idx val="2"/>
              <c:layout/>
              <c:tx>
                <c:rich>
                  <a:bodyPr/>
                  <a:lstStyle/>
                  <a:p>
                    <a:r>
                      <a:rPr lang="en-US"/>
                      <a:t>57 </a:t>
                    </a:r>
                    <a:r>
                      <a:rPr lang="en-US" smtClean="0"/>
                      <a:t>309,</a:t>
                    </a:r>
                    <a:r>
                      <a:rPr lang="ru-RU" smtClean="0"/>
                      <a:t>7</a:t>
                    </a:r>
                    <a:endParaRPr lang="en-US" dirty="0"/>
                  </a:p>
                </c:rich>
              </c:tx>
              <c:showVal val="1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50" b="0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2021 
(первонач.)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</c:strCache>
            </c:strRef>
          </c:cat>
          <c:val>
            <c:numRef>
              <c:f>Лист1!$B$2:$B$5</c:f>
              <c:numCache>
                <c:formatCode>#,##0.0</c:formatCode>
                <c:ptCount val="4"/>
                <c:pt idx="0">
                  <c:v>49074.9</c:v>
                </c:pt>
                <c:pt idx="1">
                  <c:v>54904.2</c:v>
                </c:pt>
                <c:pt idx="2">
                  <c:v>57309.599999999999</c:v>
                </c:pt>
                <c:pt idx="3">
                  <c:v>60387.7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Безвозмездные поступления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5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2021 
(первонач.)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</c:strCache>
            </c:strRef>
          </c:cat>
          <c:val>
            <c:numRef>
              <c:f>Лист1!$C$2:$C$5</c:f>
              <c:numCache>
                <c:formatCode>#,##0.0</c:formatCode>
                <c:ptCount val="4"/>
                <c:pt idx="0">
                  <c:v>15491.1</c:v>
                </c:pt>
                <c:pt idx="1">
                  <c:v>18019.400000000001</c:v>
                </c:pt>
                <c:pt idx="2">
                  <c:v>17982.2</c:v>
                </c:pt>
                <c:pt idx="3">
                  <c:v>15405</c:v>
                </c:pt>
              </c:numCache>
            </c:numRef>
          </c:val>
        </c:ser>
        <c:overlap val="100"/>
        <c:axId val="109257472"/>
        <c:axId val="109259008"/>
      </c:barChart>
      <c:catAx>
        <c:axId val="109257472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109259008"/>
        <c:crosses val="autoZero"/>
        <c:auto val="1"/>
        <c:lblAlgn val="ctr"/>
        <c:lblOffset val="100"/>
      </c:catAx>
      <c:valAx>
        <c:axId val="109259008"/>
        <c:scaling>
          <c:orientation val="minMax"/>
        </c:scaling>
        <c:delete val="1"/>
        <c:axPos val="l"/>
        <c:numFmt formatCode="#,##0.0" sourceLinked="1"/>
        <c:majorTickMark val="none"/>
        <c:tickLblPos val="none"/>
        <c:crossAx val="1092574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5.2996042379519312E-2"/>
          <c:y val="0.76488152590583769"/>
          <c:w val="0.89999994564328345"/>
          <c:h val="5.4875152100240361E-2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 sz="105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pPr>
      <a:endParaRPr lang="ru-RU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withinLinear" id="15">
  <a:schemeClr val="accent2"/>
</cs:colorStyle>
</file>

<file path=ppt/charts/colors3.xml><?xml version="1.0" encoding="utf-8"?>
<cs:colorStyle xmlns:cs="http://schemas.microsoft.com/office/drawing/2012/chartStyle" xmlns:a="http://schemas.openxmlformats.org/drawingml/2006/main" meth="withinLinear" id="15">
  <a:schemeClr val="accent2"/>
</cs:colorStyle>
</file>

<file path=ppt/charts/colors4.xml><?xml version="1.0" encoding="utf-8"?>
<cs:colorStyle xmlns:cs="http://schemas.microsoft.com/office/drawing/2012/chartStyle" xmlns:a="http://schemas.openxmlformats.org/drawingml/2006/main" meth="withinLinear" id="19">
  <a:schemeClr val="accent6"/>
</cs:colorStyle>
</file>

<file path=ppt/charts/colors5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colors6.xml><?xml version="1.0" encoding="utf-8"?>
<cs:colorStyle xmlns:cs="http://schemas.microsoft.com/office/drawing/2012/chartStyle" xmlns:a="http://schemas.openxmlformats.org/drawingml/2006/main" meth="withinLinearReversed" id="21">
  <a:schemeClr val="accent1"/>
</cs:colorStyle>
</file>

<file path=ppt/charts/colors7.xml><?xml version="1.0" encoding="utf-8"?>
<cs:colorStyle xmlns:cs="http://schemas.microsoft.com/office/drawing/2012/chartStyle" xmlns:a="http://schemas.openxmlformats.org/drawingml/2006/main" meth="withinLinear" id="19">
  <a:schemeClr val="accent6"/>
</cs:colorStyle>
</file>

<file path=ppt/charts/colors8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9050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>
      <cs:styleClr val="auto"/>
    </cs:effectRef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tx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2200" b="1" kern="1200" cap="all" spc="1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10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1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9050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>
      <cs:styleClr val="auto"/>
    </cs:effectRef>
    <cs:fontRef idx="minor">
      <a:schemeClr val="dk1"/>
    </cs:fontRef>
    <cs:spPr>
      <a:pattFill prst="narVert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pattFill prst="narVert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tx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2200" b="1" kern="1200" cap="all" spc="1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15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9050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>
      <cs:styleClr val="auto"/>
    </cs:effectRef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tx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2200" b="1" kern="1200" cap="all" spc="1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0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9050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>
      <cs:styleClr val="auto"/>
    </cs:effectRef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tx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2200" b="1" kern="1200" cap="all" spc="1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0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9050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>
      <cs:styleClr val="auto"/>
    </cs:effectRef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tx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2200" b="1" kern="1200" cap="all" spc="1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0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9050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>
      <cs:styleClr val="auto"/>
    </cs:effectRef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tx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2200" b="1" kern="1200" cap="all" spc="1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20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9050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>
      <cs:styleClr val="auto"/>
    </cs:effectRef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tx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2200" b="1" kern="1200" cap="all" spc="1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7.xml><?xml version="1.0" encoding="utf-8"?>
<cs:chartStyle xmlns:cs="http://schemas.microsoft.com/office/drawing/2012/chartStyle" xmlns:a="http://schemas.openxmlformats.org/drawingml/2006/main" id="20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9050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>
      <cs:styleClr val="auto"/>
    </cs:effectRef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tx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2200" b="1" kern="1200" cap="all" spc="1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8.xml><?xml version="1.0" encoding="utf-8"?>
<cs:chartStyle xmlns:cs="http://schemas.microsoft.com/office/drawing/2012/chartStyle" xmlns:a="http://schemas.openxmlformats.org/drawingml/2006/main" id="20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9050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>
      <cs:styleClr val="auto"/>
    </cs:effectRef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tx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2200" b="1" kern="1200" cap="all" spc="1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9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1391C72-A797-4D74-8860-A44183E176B6}" type="doc">
      <dgm:prSet loTypeId="urn:microsoft.com/office/officeart/2008/layout/AlternatingHexagons" loCatId="list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D90ECC0-A276-47D3-9AB9-DF1AD1D57A50}">
      <dgm:prSet phldrT="[Текст]" custT="1"/>
      <dgm:spPr/>
      <dgm:t>
        <a:bodyPr/>
        <a:lstStyle/>
        <a:p>
          <a:r>
            <a:rPr lang="ru-RU" sz="1250" dirty="0" smtClean="0">
              <a:latin typeface="Arial" panose="020B0604020202020204" pitchFamily="34" charset="0"/>
              <a:cs typeface="Arial" panose="020B0604020202020204" pitchFamily="34" charset="0"/>
            </a:rPr>
            <a:t>Повышение эффективности бюджетных расходов</a:t>
          </a:r>
          <a:endParaRPr lang="ru-RU" sz="125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93A28F5-A70D-4ACF-BEFA-2AB3E7708D1F}" type="parTrans" cxnId="{B2DBD5E3-53EA-4999-813F-26A3F90B5616}">
      <dgm:prSet/>
      <dgm:spPr/>
      <dgm:t>
        <a:bodyPr/>
        <a:lstStyle/>
        <a:p>
          <a:endParaRPr lang="ru-RU" sz="125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EF2FA1F-41A1-4A52-9590-28E02D69EDC5}" type="sibTrans" cxnId="{B2DBD5E3-53EA-4999-813F-26A3F90B5616}">
      <dgm:prSet custT="1"/>
      <dgm:spPr/>
      <dgm:t>
        <a:bodyPr/>
        <a:lstStyle/>
        <a:p>
          <a:r>
            <a:rPr lang="ru-RU" sz="1250" dirty="0" smtClean="0">
              <a:latin typeface="Arial" panose="020B0604020202020204" pitchFamily="34" charset="0"/>
              <a:cs typeface="Arial" panose="020B0604020202020204" pitchFamily="34" charset="0"/>
            </a:rPr>
            <a:t>Развитие доходной базы</a:t>
          </a:r>
          <a:endParaRPr lang="ru-RU" sz="125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9A44CB2-8C5D-464F-B7C4-D576BF1D755A}">
      <dgm:prSet phldrT="[Текст]" custT="1"/>
      <dgm:spPr/>
      <dgm:t>
        <a:bodyPr/>
        <a:lstStyle/>
        <a:p>
          <a:r>
            <a:rPr lang="ru-RU" sz="1250" dirty="0" smtClean="0">
              <a:latin typeface="Arial" panose="020B0604020202020204" pitchFamily="34" charset="0"/>
              <a:cs typeface="Arial" panose="020B0604020202020204" pitchFamily="34" charset="0"/>
            </a:rPr>
            <a:t>Сокращение долговых обязательств и расходов на </a:t>
          </a:r>
          <a:r>
            <a:rPr lang="ru-RU" sz="1250" dirty="0" err="1" smtClean="0">
              <a:latin typeface="Arial" panose="020B0604020202020204" pitchFamily="34" charset="0"/>
              <a:cs typeface="Arial" panose="020B0604020202020204" pitchFamily="34" charset="0"/>
            </a:rPr>
            <a:t>обслужи-вание</a:t>
          </a:r>
          <a:r>
            <a:rPr lang="ru-RU" sz="125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ru-RU" sz="1250" dirty="0" err="1" smtClean="0">
              <a:latin typeface="Arial" panose="020B0604020202020204" pitchFamily="34" charset="0"/>
              <a:cs typeface="Arial" panose="020B0604020202020204" pitchFamily="34" charset="0"/>
            </a:rPr>
            <a:t>государственого</a:t>
          </a:r>
          <a:r>
            <a:rPr lang="ru-RU" sz="1250" dirty="0" smtClean="0">
              <a:latin typeface="Arial" panose="020B0604020202020204" pitchFamily="34" charset="0"/>
              <a:cs typeface="Arial" panose="020B0604020202020204" pitchFamily="34" charset="0"/>
            </a:rPr>
            <a:t> долга</a:t>
          </a:r>
          <a:endParaRPr lang="ru-RU" sz="125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D7B47F6-C27D-447C-B27D-7A857B22D154}" type="parTrans" cxnId="{03F23C53-B3CF-493E-9A46-02CD45323021}">
      <dgm:prSet/>
      <dgm:spPr/>
      <dgm:t>
        <a:bodyPr/>
        <a:lstStyle/>
        <a:p>
          <a:endParaRPr lang="ru-RU" sz="125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6ED050F-50FF-45E2-A31F-DCF61186B7E7}" type="sibTrans" cxnId="{03F23C53-B3CF-493E-9A46-02CD45323021}">
      <dgm:prSet custT="1"/>
      <dgm:spPr/>
      <dgm:t>
        <a:bodyPr/>
        <a:lstStyle/>
        <a:p>
          <a:r>
            <a:rPr lang="ru-RU" sz="1250" dirty="0" smtClean="0">
              <a:latin typeface="Arial" panose="020B0604020202020204" pitchFamily="34" charset="0"/>
              <a:cs typeface="Arial" panose="020B0604020202020204" pitchFamily="34" charset="0"/>
            </a:rPr>
            <a:t>Повышение прозрачности и открытости бюджетного процесса</a:t>
          </a:r>
          <a:endParaRPr lang="ru-RU" sz="125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CA20755-E46A-4274-9523-9B1710F9EE5A}">
      <dgm:prSet phldrT="[Текст]"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ru-RU" sz="1250" dirty="0" smtClean="0">
              <a:latin typeface="Arial" panose="020B0604020202020204" pitchFamily="34" charset="0"/>
              <a:cs typeface="Arial" panose="020B0604020202020204" pitchFamily="34" charset="0"/>
            </a:rPr>
            <a:t>Обеспечение сбалансированности и финансовой устойчивости бюджетной системы региона</a:t>
          </a:r>
          <a:endParaRPr lang="ru-RU" sz="125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451FABA-170F-4ABD-AC25-494A10F9CB0B}" type="sibTrans" cxnId="{0FABE54F-D6BA-461A-8601-961902D2B481}">
      <dgm:prSet custT="1"/>
      <dgm:spPr/>
      <dgm:t>
        <a:bodyPr/>
        <a:lstStyle/>
        <a:p>
          <a:r>
            <a:rPr lang="ru-RU" sz="1250" dirty="0" err="1" smtClean="0">
              <a:latin typeface="Arial" panose="020B0604020202020204" pitchFamily="34" charset="0"/>
              <a:cs typeface="Arial" panose="020B0604020202020204" pitchFamily="34" charset="0"/>
            </a:rPr>
            <a:t>Совершенство-вание</a:t>
          </a:r>
          <a:r>
            <a:rPr lang="ru-RU" sz="1250" dirty="0" smtClean="0">
              <a:latin typeface="Arial" panose="020B0604020202020204" pitchFamily="34" charset="0"/>
              <a:cs typeface="Arial" panose="020B0604020202020204" pitchFamily="34" charset="0"/>
            </a:rPr>
            <a:t> межбюджетных отношений</a:t>
          </a:r>
          <a:endParaRPr lang="ru-RU" sz="125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830E824-DACD-4DA8-B7A7-999FC8CB5BE3}" type="parTrans" cxnId="{0FABE54F-D6BA-461A-8601-961902D2B481}">
      <dgm:prSet/>
      <dgm:spPr/>
      <dgm:t>
        <a:bodyPr/>
        <a:lstStyle/>
        <a:p>
          <a:endParaRPr lang="ru-RU" sz="125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3629BC4-CE61-42ED-906F-AE38017154AF}" type="pres">
      <dgm:prSet presAssocID="{C1391C72-A797-4D74-8860-A44183E176B6}" presName="Name0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5A543274-4600-4A22-A6A3-50FE22F0AD44}" type="pres">
      <dgm:prSet presAssocID="{BD90ECC0-A276-47D3-9AB9-DF1AD1D57A50}" presName="composite" presStyleCnt="0"/>
      <dgm:spPr/>
      <dgm:t>
        <a:bodyPr/>
        <a:lstStyle/>
        <a:p>
          <a:endParaRPr lang="ru-RU"/>
        </a:p>
      </dgm:t>
    </dgm:pt>
    <dgm:pt modelId="{C20A4401-A976-406D-A7D2-E2A4F3CE23CF}" type="pres">
      <dgm:prSet presAssocID="{BD90ECC0-A276-47D3-9AB9-DF1AD1D57A50}" presName="Parent1" presStyleLbl="node1" presStyleIdx="0" presStyleCnt="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F92784-F9AF-4D43-AAAB-7703CD24ECF5}" type="pres">
      <dgm:prSet presAssocID="{BD90ECC0-A276-47D3-9AB9-DF1AD1D57A50}" presName="Childtext1" presStyleLbl="revTx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2D36918-5784-488E-BA4E-2B6C0206EBA8}" type="pres">
      <dgm:prSet presAssocID="{BD90ECC0-A276-47D3-9AB9-DF1AD1D57A50}" presName="BalanceSpacing" presStyleCnt="0"/>
      <dgm:spPr/>
      <dgm:t>
        <a:bodyPr/>
        <a:lstStyle/>
        <a:p>
          <a:endParaRPr lang="ru-RU"/>
        </a:p>
      </dgm:t>
    </dgm:pt>
    <dgm:pt modelId="{489E6201-7895-4AF6-B775-BCA2980E258A}" type="pres">
      <dgm:prSet presAssocID="{BD90ECC0-A276-47D3-9AB9-DF1AD1D57A50}" presName="BalanceSpacing1" presStyleCnt="0"/>
      <dgm:spPr/>
      <dgm:t>
        <a:bodyPr/>
        <a:lstStyle/>
        <a:p>
          <a:endParaRPr lang="ru-RU"/>
        </a:p>
      </dgm:t>
    </dgm:pt>
    <dgm:pt modelId="{66379F6F-A36B-4D46-B04C-8189457A9C92}" type="pres">
      <dgm:prSet presAssocID="{3EF2FA1F-41A1-4A52-9590-28E02D69EDC5}" presName="Accent1Text" presStyleLbl="node1" presStyleIdx="1" presStyleCnt="6"/>
      <dgm:spPr/>
      <dgm:t>
        <a:bodyPr/>
        <a:lstStyle/>
        <a:p>
          <a:endParaRPr lang="ru-RU"/>
        </a:p>
      </dgm:t>
    </dgm:pt>
    <dgm:pt modelId="{2AC2902A-15E2-4B3A-BB9D-DC795FAD48D7}" type="pres">
      <dgm:prSet presAssocID="{3EF2FA1F-41A1-4A52-9590-28E02D69EDC5}" presName="spaceBetweenRectangles" presStyleCnt="0"/>
      <dgm:spPr/>
      <dgm:t>
        <a:bodyPr/>
        <a:lstStyle/>
        <a:p>
          <a:endParaRPr lang="ru-RU"/>
        </a:p>
      </dgm:t>
    </dgm:pt>
    <dgm:pt modelId="{025025E9-3ABD-4660-8508-550AAEC1DED9}" type="pres">
      <dgm:prSet presAssocID="{FCA20755-E46A-4274-9523-9B1710F9EE5A}" presName="composite" presStyleCnt="0"/>
      <dgm:spPr/>
      <dgm:t>
        <a:bodyPr/>
        <a:lstStyle/>
        <a:p>
          <a:endParaRPr lang="ru-RU"/>
        </a:p>
      </dgm:t>
    </dgm:pt>
    <dgm:pt modelId="{AC21A538-BACC-4F39-BB9B-A67EF1054A49}" type="pres">
      <dgm:prSet presAssocID="{FCA20755-E46A-4274-9523-9B1710F9EE5A}" presName="Parent1" presStyleLbl="node1" presStyleIdx="2" presStyleCnt="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06DFC0-AB00-4A1E-9684-49061198794B}" type="pres">
      <dgm:prSet presAssocID="{FCA20755-E46A-4274-9523-9B1710F9EE5A}" presName="Childtext1" presStyleLbl="revTx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271F46-CEE1-451F-BCEE-81AED10E9002}" type="pres">
      <dgm:prSet presAssocID="{FCA20755-E46A-4274-9523-9B1710F9EE5A}" presName="BalanceSpacing" presStyleCnt="0"/>
      <dgm:spPr/>
      <dgm:t>
        <a:bodyPr/>
        <a:lstStyle/>
        <a:p>
          <a:endParaRPr lang="ru-RU"/>
        </a:p>
      </dgm:t>
    </dgm:pt>
    <dgm:pt modelId="{5F533DCD-F446-47E0-9921-783606899021}" type="pres">
      <dgm:prSet presAssocID="{FCA20755-E46A-4274-9523-9B1710F9EE5A}" presName="BalanceSpacing1" presStyleCnt="0"/>
      <dgm:spPr/>
      <dgm:t>
        <a:bodyPr/>
        <a:lstStyle/>
        <a:p>
          <a:endParaRPr lang="ru-RU"/>
        </a:p>
      </dgm:t>
    </dgm:pt>
    <dgm:pt modelId="{4301FF7D-E331-4277-9404-E16D2F3D3390}" type="pres">
      <dgm:prSet presAssocID="{D451FABA-170F-4ABD-AC25-494A10F9CB0B}" presName="Accent1Text" presStyleLbl="node1" presStyleIdx="3" presStyleCnt="6" custScaleX="107181" custScaleY="98277"/>
      <dgm:spPr/>
      <dgm:t>
        <a:bodyPr/>
        <a:lstStyle/>
        <a:p>
          <a:endParaRPr lang="ru-RU"/>
        </a:p>
      </dgm:t>
    </dgm:pt>
    <dgm:pt modelId="{D968DA77-C3AD-4971-BE3B-DD1343D285EE}" type="pres">
      <dgm:prSet presAssocID="{D451FABA-170F-4ABD-AC25-494A10F9CB0B}" presName="spaceBetweenRectangles" presStyleCnt="0"/>
      <dgm:spPr/>
      <dgm:t>
        <a:bodyPr/>
        <a:lstStyle/>
        <a:p>
          <a:endParaRPr lang="ru-RU"/>
        </a:p>
      </dgm:t>
    </dgm:pt>
    <dgm:pt modelId="{E5BB15C4-837C-42AC-8ADA-FBB31243D78A}" type="pres">
      <dgm:prSet presAssocID="{99A44CB2-8C5D-464F-B7C4-D576BF1D755A}" presName="composite" presStyleCnt="0"/>
      <dgm:spPr/>
      <dgm:t>
        <a:bodyPr/>
        <a:lstStyle/>
        <a:p>
          <a:endParaRPr lang="ru-RU"/>
        </a:p>
      </dgm:t>
    </dgm:pt>
    <dgm:pt modelId="{5E3A3CFB-6551-4F55-AA2B-63EC8E2F449A}" type="pres">
      <dgm:prSet presAssocID="{99A44CB2-8C5D-464F-B7C4-D576BF1D755A}" presName="Parent1" presStyleLbl="node1" presStyleIdx="4" presStyleCnt="6" custScaleX="102351" custScaleY="9689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F43F559-4DC8-428A-B2D5-C7AE2D8A7474}" type="pres">
      <dgm:prSet presAssocID="{99A44CB2-8C5D-464F-B7C4-D576BF1D755A}" presName="Childtext1" presStyleLbl="revTx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0BEA67-2907-44E3-8940-2315FAF4B528}" type="pres">
      <dgm:prSet presAssocID="{99A44CB2-8C5D-464F-B7C4-D576BF1D755A}" presName="BalanceSpacing" presStyleCnt="0"/>
      <dgm:spPr/>
      <dgm:t>
        <a:bodyPr/>
        <a:lstStyle/>
        <a:p>
          <a:endParaRPr lang="ru-RU"/>
        </a:p>
      </dgm:t>
    </dgm:pt>
    <dgm:pt modelId="{104CA797-505E-4D0C-BEBB-059F5F607CCB}" type="pres">
      <dgm:prSet presAssocID="{99A44CB2-8C5D-464F-B7C4-D576BF1D755A}" presName="BalanceSpacing1" presStyleCnt="0"/>
      <dgm:spPr/>
      <dgm:t>
        <a:bodyPr/>
        <a:lstStyle/>
        <a:p>
          <a:endParaRPr lang="ru-RU"/>
        </a:p>
      </dgm:t>
    </dgm:pt>
    <dgm:pt modelId="{45407F91-351C-4043-9060-9CDECD2340E1}" type="pres">
      <dgm:prSet presAssocID="{C6ED050F-50FF-45E2-A31F-DCF61186B7E7}" presName="Accent1Text" presStyleLbl="node1" presStyleIdx="5" presStyleCnt="6"/>
      <dgm:spPr/>
      <dgm:t>
        <a:bodyPr/>
        <a:lstStyle/>
        <a:p>
          <a:endParaRPr lang="ru-RU"/>
        </a:p>
      </dgm:t>
    </dgm:pt>
  </dgm:ptLst>
  <dgm:cxnLst>
    <dgm:cxn modelId="{03F23C53-B3CF-493E-9A46-02CD45323021}" srcId="{C1391C72-A797-4D74-8860-A44183E176B6}" destId="{99A44CB2-8C5D-464F-B7C4-D576BF1D755A}" srcOrd="2" destOrd="0" parTransId="{BD7B47F6-C27D-447C-B27D-7A857B22D154}" sibTransId="{C6ED050F-50FF-45E2-A31F-DCF61186B7E7}"/>
    <dgm:cxn modelId="{B2DBD5E3-53EA-4999-813F-26A3F90B5616}" srcId="{C1391C72-A797-4D74-8860-A44183E176B6}" destId="{BD90ECC0-A276-47D3-9AB9-DF1AD1D57A50}" srcOrd="0" destOrd="0" parTransId="{193A28F5-A70D-4ACF-BEFA-2AB3E7708D1F}" sibTransId="{3EF2FA1F-41A1-4A52-9590-28E02D69EDC5}"/>
    <dgm:cxn modelId="{E78C37FE-4011-4AA4-9763-A22BBF06E630}" type="presOf" srcId="{BD90ECC0-A276-47D3-9AB9-DF1AD1D57A50}" destId="{C20A4401-A976-406D-A7D2-E2A4F3CE23CF}" srcOrd="0" destOrd="0" presId="urn:microsoft.com/office/officeart/2008/layout/AlternatingHexagons"/>
    <dgm:cxn modelId="{85BA5501-A3CD-4AEC-BC58-0E84FF361225}" type="presOf" srcId="{99A44CB2-8C5D-464F-B7C4-D576BF1D755A}" destId="{5E3A3CFB-6551-4F55-AA2B-63EC8E2F449A}" srcOrd="0" destOrd="0" presId="urn:microsoft.com/office/officeart/2008/layout/AlternatingHexagons"/>
    <dgm:cxn modelId="{7209BE44-DD92-4397-8A18-AE0397FFEC51}" type="presOf" srcId="{3EF2FA1F-41A1-4A52-9590-28E02D69EDC5}" destId="{66379F6F-A36B-4D46-B04C-8189457A9C92}" srcOrd="0" destOrd="0" presId="urn:microsoft.com/office/officeart/2008/layout/AlternatingHexagons"/>
    <dgm:cxn modelId="{002D9914-9EB0-4D16-A8B0-89E26A89F61F}" type="presOf" srcId="{FCA20755-E46A-4274-9523-9B1710F9EE5A}" destId="{AC21A538-BACC-4F39-BB9B-A67EF1054A49}" srcOrd="0" destOrd="0" presId="urn:microsoft.com/office/officeart/2008/layout/AlternatingHexagons"/>
    <dgm:cxn modelId="{D655DC57-8D3F-42DA-9D5D-067C0BDDA9FA}" type="presOf" srcId="{C6ED050F-50FF-45E2-A31F-DCF61186B7E7}" destId="{45407F91-351C-4043-9060-9CDECD2340E1}" srcOrd="0" destOrd="0" presId="urn:microsoft.com/office/officeart/2008/layout/AlternatingHexagons"/>
    <dgm:cxn modelId="{4AA06806-30DE-4CD1-864A-2E7F7B732358}" type="presOf" srcId="{D451FABA-170F-4ABD-AC25-494A10F9CB0B}" destId="{4301FF7D-E331-4277-9404-E16D2F3D3390}" srcOrd="0" destOrd="0" presId="urn:microsoft.com/office/officeart/2008/layout/AlternatingHexagons"/>
    <dgm:cxn modelId="{0FABE54F-D6BA-461A-8601-961902D2B481}" srcId="{C1391C72-A797-4D74-8860-A44183E176B6}" destId="{FCA20755-E46A-4274-9523-9B1710F9EE5A}" srcOrd="1" destOrd="0" parTransId="{2830E824-DACD-4DA8-B7A7-999FC8CB5BE3}" sibTransId="{D451FABA-170F-4ABD-AC25-494A10F9CB0B}"/>
    <dgm:cxn modelId="{E6EB19EA-CC30-423B-BC0E-FE1DAC5B19CE}" type="presOf" srcId="{C1391C72-A797-4D74-8860-A44183E176B6}" destId="{93629BC4-CE61-42ED-906F-AE38017154AF}" srcOrd="0" destOrd="0" presId="urn:microsoft.com/office/officeart/2008/layout/AlternatingHexagons"/>
    <dgm:cxn modelId="{284B6488-88CD-4435-AE22-C2CA0DE884ED}" type="presParOf" srcId="{93629BC4-CE61-42ED-906F-AE38017154AF}" destId="{5A543274-4600-4A22-A6A3-50FE22F0AD44}" srcOrd="0" destOrd="0" presId="urn:microsoft.com/office/officeart/2008/layout/AlternatingHexagons"/>
    <dgm:cxn modelId="{366961F2-6700-4CAB-993D-B47621EFB88F}" type="presParOf" srcId="{5A543274-4600-4A22-A6A3-50FE22F0AD44}" destId="{C20A4401-A976-406D-A7D2-E2A4F3CE23CF}" srcOrd="0" destOrd="0" presId="urn:microsoft.com/office/officeart/2008/layout/AlternatingHexagons"/>
    <dgm:cxn modelId="{429A817D-29D6-4961-BAA6-0122D392C1D8}" type="presParOf" srcId="{5A543274-4600-4A22-A6A3-50FE22F0AD44}" destId="{3AF92784-F9AF-4D43-AAAB-7703CD24ECF5}" srcOrd="1" destOrd="0" presId="urn:microsoft.com/office/officeart/2008/layout/AlternatingHexagons"/>
    <dgm:cxn modelId="{EE5345B7-894A-482B-9EAF-F22BF2080158}" type="presParOf" srcId="{5A543274-4600-4A22-A6A3-50FE22F0AD44}" destId="{E2D36918-5784-488E-BA4E-2B6C0206EBA8}" srcOrd="2" destOrd="0" presId="urn:microsoft.com/office/officeart/2008/layout/AlternatingHexagons"/>
    <dgm:cxn modelId="{95DDDD17-9475-4C0E-A2C4-D3FB3A09F79A}" type="presParOf" srcId="{5A543274-4600-4A22-A6A3-50FE22F0AD44}" destId="{489E6201-7895-4AF6-B775-BCA2980E258A}" srcOrd="3" destOrd="0" presId="urn:microsoft.com/office/officeart/2008/layout/AlternatingHexagons"/>
    <dgm:cxn modelId="{0DCE6872-B2D4-4C8B-84DB-98CE347971A8}" type="presParOf" srcId="{5A543274-4600-4A22-A6A3-50FE22F0AD44}" destId="{66379F6F-A36B-4D46-B04C-8189457A9C92}" srcOrd="4" destOrd="0" presId="urn:microsoft.com/office/officeart/2008/layout/AlternatingHexagons"/>
    <dgm:cxn modelId="{E695F417-D69C-4516-AEE8-0A5D849EBD51}" type="presParOf" srcId="{93629BC4-CE61-42ED-906F-AE38017154AF}" destId="{2AC2902A-15E2-4B3A-BB9D-DC795FAD48D7}" srcOrd="1" destOrd="0" presId="urn:microsoft.com/office/officeart/2008/layout/AlternatingHexagons"/>
    <dgm:cxn modelId="{6023511F-3AC7-47E7-B92D-8812CFBA93B1}" type="presParOf" srcId="{93629BC4-CE61-42ED-906F-AE38017154AF}" destId="{025025E9-3ABD-4660-8508-550AAEC1DED9}" srcOrd="2" destOrd="0" presId="urn:microsoft.com/office/officeart/2008/layout/AlternatingHexagons"/>
    <dgm:cxn modelId="{7700B4DA-DB7C-4E0A-9F9E-CFEA52B0D664}" type="presParOf" srcId="{025025E9-3ABD-4660-8508-550AAEC1DED9}" destId="{AC21A538-BACC-4F39-BB9B-A67EF1054A49}" srcOrd="0" destOrd="0" presId="urn:microsoft.com/office/officeart/2008/layout/AlternatingHexagons"/>
    <dgm:cxn modelId="{004BA013-B918-43A8-B059-8706F4001C74}" type="presParOf" srcId="{025025E9-3ABD-4660-8508-550AAEC1DED9}" destId="{B006DFC0-AB00-4A1E-9684-49061198794B}" srcOrd="1" destOrd="0" presId="urn:microsoft.com/office/officeart/2008/layout/AlternatingHexagons"/>
    <dgm:cxn modelId="{2FFED357-8BCA-42D6-B08A-A3FCE678A2B1}" type="presParOf" srcId="{025025E9-3ABD-4660-8508-550AAEC1DED9}" destId="{93271F46-CEE1-451F-BCEE-81AED10E9002}" srcOrd="2" destOrd="0" presId="urn:microsoft.com/office/officeart/2008/layout/AlternatingHexagons"/>
    <dgm:cxn modelId="{8BBF9551-7E6E-44A8-ADC2-8A57AD35C502}" type="presParOf" srcId="{025025E9-3ABD-4660-8508-550AAEC1DED9}" destId="{5F533DCD-F446-47E0-9921-783606899021}" srcOrd="3" destOrd="0" presId="urn:microsoft.com/office/officeart/2008/layout/AlternatingHexagons"/>
    <dgm:cxn modelId="{6ECC0AA5-1ADA-416E-8C81-1685250A3F4D}" type="presParOf" srcId="{025025E9-3ABD-4660-8508-550AAEC1DED9}" destId="{4301FF7D-E331-4277-9404-E16D2F3D3390}" srcOrd="4" destOrd="0" presId="urn:microsoft.com/office/officeart/2008/layout/AlternatingHexagons"/>
    <dgm:cxn modelId="{D413CA73-88F2-4D07-8D76-52490CB3632F}" type="presParOf" srcId="{93629BC4-CE61-42ED-906F-AE38017154AF}" destId="{D968DA77-C3AD-4971-BE3B-DD1343D285EE}" srcOrd="3" destOrd="0" presId="urn:microsoft.com/office/officeart/2008/layout/AlternatingHexagons"/>
    <dgm:cxn modelId="{F7C4D530-47A1-4240-B11B-7577E38A640A}" type="presParOf" srcId="{93629BC4-CE61-42ED-906F-AE38017154AF}" destId="{E5BB15C4-837C-42AC-8ADA-FBB31243D78A}" srcOrd="4" destOrd="0" presId="urn:microsoft.com/office/officeart/2008/layout/AlternatingHexagons"/>
    <dgm:cxn modelId="{E039B996-351F-4571-BA4C-723B3EE5C8D4}" type="presParOf" srcId="{E5BB15C4-837C-42AC-8ADA-FBB31243D78A}" destId="{5E3A3CFB-6551-4F55-AA2B-63EC8E2F449A}" srcOrd="0" destOrd="0" presId="urn:microsoft.com/office/officeart/2008/layout/AlternatingHexagons"/>
    <dgm:cxn modelId="{EA3D6AEA-CD6E-4BBC-B919-2101AB429C29}" type="presParOf" srcId="{E5BB15C4-837C-42AC-8ADA-FBB31243D78A}" destId="{DF43F559-4DC8-428A-B2D5-C7AE2D8A7474}" srcOrd="1" destOrd="0" presId="urn:microsoft.com/office/officeart/2008/layout/AlternatingHexagons"/>
    <dgm:cxn modelId="{802382D9-192E-4BDC-9210-C36CAEB6ACBE}" type="presParOf" srcId="{E5BB15C4-837C-42AC-8ADA-FBB31243D78A}" destId="{4F0BEA67-2907-44E3-8940-2315FAF4B528}" srcOrd="2" destOrd="0" presId="urn:microsoft.com/office/officeart/2008/layout/AlternatingHexagons"/>
    <dgm:cxn modelId="{BA3C36DA-9AB5-4A33-81FF-5C4438A99280}" type="presParOf" srcId="{E5BB15C4-837C-42AC-8ADA-FBB31243D78A}" destId="{104CA797-505E-4D0C-BEBB-059F5F607CCB}" srcOrd="3" destOrd="0" presId="urn:microsoft.com/office/officeart/2008/layout/AlternatingHexagons"/>
    <dgm:cxn modelId="{39AA272C-106F-49EB-9AFB-66F49DA88012}" type="presParOf" srcId="{E5BB15C4-837C-42AC-8ADA-FBB31243D78A}" destId="{45407F91-351C-4043-9060-9CDECD2340E1}" srcOrd="4" destOrd="0" presId="urn:microsoft.com/office/officeart/2008/layout/AlternatingHexagons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20A4401-A976-406D-A7D2-E2A4F3CE23CF}">
      <dsp:nvSpPr>
        <dsp:cNvPr id="0" name=""/>
        <dsp:cNvSpPr/>
      </dsp:nvSpPr>
      <dsp:spPr>
        <a:xfrm rot="5400000">
          <a:off x="2834834" y="332250"/>
          <a:ext cx="1859688" cy="1617929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556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50" kern="1200" dirty="0" smtClean="0">
              <a:latin typeface="Arial" panose="020B0604020202020204" pitchFamily="34" charset="0"/>
              <a:cs typeface="Arial" panose="020B0604020202020204" pitchFamily="34" charset="0"/>
            </a:rPr>
            <a:t>Повышение эффективности бюджетных расходов</a:t>
          </a:r>
          <a:endParaRPr lang="ru-RU" sz="125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5400000">
        <a:off x="2834834" y="332250"/>
        <a:ext cx="1859688" cy="1617929"/>
      </dsp:txXfrm>
    </dsp:sp>
    <dsp:sp modelId="{3AF92784-F9AF-4D43-AAAB-7703CD24ECF5}">
      <dsp:nvSpPr>
        <dsp:cNvPr id="0" name=""/>
        <dsp:cNvSpPr/>
      </dsp:nvSpPr>
      <dsp:spPr>
        <a:xfrm>
          <a:off x="4622739" y="583308"/>
          <a:ext cx="2075412" cy="111581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6379F6F-A36B-4D46-B04C-8189457A9C92}">
      <dsp:nvSpPr>
        <dsp:cNvPr id="0" name=""/>
        <dsp:cNvSpPr/>
      </dsp:nvSpPr>
      <dsp:spPr>
        <a:xfrm rot="5400000">
          <a:off x="1087470" y="332250"/>
          <a:ext cx="1859688" cy="1617929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556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50" kern="1200" dirty="0" smtClean="0">
              <a:latin typeface="Arial" panose="020B0604020202020204" pitchFamily="34" charset="0"/>
              <a:cs typeface="Arial" panose="020B0604020202020204" pitchFamily="34" charset="0"/>
            </a:rPr>
            <a:t>Развитие доходной базы</a:t>
          </a:r>
          <a:endParaRPr lang="ru-RU" sz="125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5400000">
        <a:off x="1087470" y="332250"/>
        <a:ext cx="1859688" cy="1617929"/>
      </dsp:txXfrm>
    </dsp:sp>
    <dsp:sp modelId="{AC21A538-BACC-4F39-BB9B-A67EF1054A49}">
      <dsp:nvSpPr>
        <dsp:cNvPr id="0" name=""/>
        <dsp:cNvSpPr/>
      </dsp:nvSpPr>
      <dsp:spPr>
        <a:xfrm rot="5400000">
          <a:off x="1957805" y="1910754"/>
          <a:ext cx="1859688" cy="1617929"/>
        </a:xfrm>
        <a:prstGeom prst="hexagon">
          <a:avLst>
            <a:gd name="adj" fmla="val 25000"/>
            <a:gd name="vf" fmla="val 115470"/>
          </a:avLst>
        </a:prstGeom>
        <a:solidFill>
          <a:schemeClr val="accent6">
            <a:lumMod val="7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556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50" kern="1200" dirty="0" smtClean="0">
              <a:latin typeface="Arial" panose="020B0604020202020204" pitchFamily="34" charset="0"/>
              <a:cs typeface="Arial" panose="020B0604020202020204" pitchFamily="34" charset="0"/>
            </a:rPr>
            <a:t>Обеспечение сбалансированности и финансовой устойчивости бюджетной системы региона</a:t>
          </a:r>
          <a:endParaRPr lang="ru-RU" sz="125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5400000">
        <a:off x="1957805" y="1910754"/>
        <a:ext cx="1859688" cy="1617929"/>
      </dsp:txXfrm>
    </dsp:sp>
    <dsp:sp modelId="{B006DFC0-AB00-4A1E-9684-49061198794B}">
      <dsp:nvSpPr>
        <dsp:cNvPr id="0" name=""/>
        <dsp:cNvSpPr/>
      </dsp:nvSpPr>
      <dsp:spPr>
        <a:xfrm>
          <a:off x="3272" y="2161812"/>
          <a:ext cx="2008463" cy="111581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301FF7D-E331-4277-9404-E16D2F3D3390}">
      <dsp:nvSpPr>
        <dsp:cNvPr id="0" name=""/>
        <dsp:cNvSpPr/>
      </dsp:nvSpPr>
      <dsp:spPr>
        <a:xfrm rot="5400000">
          <a:off x="3721189" y="1852662"/>
          <a:ext cx="1827646" cy="1734112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556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5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Совершенство-вание</a:t>
          </a:r>
          <a:r>
            <a:rPr lang="ru-RU" sz="1250" kern="1200" dirty="0" smtClean="0">
              <a:latin typeface="Arial" panose="020B0604020202020204" pitchFamily="34" charset="0"/>
              <a:cs typeface="Arial" panose="020B0604020202020204" pitchFamily="34" charset="0"/>
            </a:rPr>
            <a:t> межбюджетных отношений</a:t>
          </a:r>
          <a:endParaRPr lang="ru-RU" sz="125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5400000">
        <a:off x="3721189" y="1852662"/>
        <a:ext cx="1827646" cy="1734112"/>
      </dsp:txXfrm>
    </dsp:sp>
    <dsp:sp modelId="{5E3A3CFB-6551-4F55-AA2B-63EC8E2F449A}">
      <dsp:nvSpPr>
        <dsp:cNvPr id="0" name=""/>
        <dsp:cNvSpPr/>
      </dsp:nvSpPr>
      <dsp:spPr>
        <a:xfrm rot="5400000">
          <a:off x="2863696" y="3470239"/>
          <a:ext cx="1801964" cy="1655966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556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50" kern="1200" dirty="0" smtClean="0">
              <a:latin typeface="Arial" panose="020B0604020202020204" pitchFamily="34" charset="0"/>
              <a:cs typeface="Arial" panose="020B0604020202020204" pitchFamily="34" charset="0"/>
            </a:rPr>
            <a:t>Сокращение долговых обязательств и расходов на </a:t>
          </a:r>
          <a:r>
            <a:rPr lang="ru-RU" sz="125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обслужи-вание</a:t>
          </a:r>
          <a:r>
            <a:rPr lang="ru-RU" sz="125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ru-RU" sz="125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государственого</a:t>
          </a:r>
          <a:r>
            <a:rPr lang="ru-RU" sz="1250" kern="1200" dirty="0" smtClean="0">
              <a:latin typeface="Arial" panose="020B0604020202020204" pitchFamily="34" charset="0"/>
              <a:cs typeface="Arial" panose="020B0604020202020204" pitchFamily="34" charset="0"/>
            </a:rPr>
            <a:t> долга</a:t>
          </a:r>
          <a:endParaRPr lang="ru-RU" sz="125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5400000">
        <a:off x="2863696" y="3470239"/>
        <a:ext cx="1801964" cy="1655966"/>
      </dsp:txXfrm>
    </dsp:sp>
    <dsp:sp modelId="{DF43F559-4DC8-428A-B2D5-C7AE2D8A7474}">
      <dsp:nvSpPr>
        <dsp:cNvPr id="0" name=""/>
        <dsp:cNvSpPr/>
      </dsp:nvSpPr>
      <dsp:spPr>
        <a:xfrm>
          <a:off x="4622739" y="3740316"/>
          <a:ext cx="2075412" cy="111581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5407F91-351C-4043-9060-9CDECD2340E1}">
      <dsp:nvSpPr>
        <dsp:cNvPr id="0" name=""/>
        <dsp:cNvSpPr/>
      </dsp:nvSpPr>
      <dsp:spPr>
        <a:xfrm rot="5400000">
          <a:off x="1087470" y="3489258"/>
          <a:ext cx="1859688" cy="1617929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556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50" kern="1200" dirty="0" smtClean="0">
              <a:latin typeface="Arial" panose="020B0604020202020204" pitchFamily="34" charset="0"/>
              <a:cs typeface="Arial" panose="020B0604020202020204" pitchFamily="34" charset="0"/>
            </a:rPr>
            <a:t>Повышение прозрачности и открытости бюджетного процесса</a:t>
          </a:r>
          <a:endParaRPr lang="ru-RU" sz="125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5400000">
        <a:off x="1087470" y="3489258"/>
        <a:ext cx="1859688" cy="161792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image" Target="../media/image65.png"/><Relationship Id="rId4" Type="http://schemas.openxmlformats.org/officeDocument/2006/relationships/image" Target="../media/image68.png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image" Target="../media/image69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024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7890" y="0"/>
            <a:ext cx="2945024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55E87C-1D1A-40D8-BDB0-BD07B1ADED60}" type="datetimeFigureOut">
              <a:rPr lang="ru-RU" smtClean="0"/>
              <a:pPr/>
              <a:t>29.10.2021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34274"/>
            <a:ext cx="2945024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7890" y="9434274"/>
            <a:ext cx="2945024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E40F20-0E64-4D45-BDA8-57894479E7F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75898499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4283" cy="49829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8646" y="1"/>
            <a:ext cx="2944283" cy="49829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D3E1F5-87B3-49FF-98DB-98F90EC694BA}" type="datetimeFigureOut">
              <a:rPr lang="ru-RU" smtClean="0"/>
              <a:pPr/>
              <a:t>29.10.2021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238375" y="1241425"/>
            <a:ext cx="2317750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79487"/>
            <a:ext cx="5435600" cy="391048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33108"/>
            <a:ext cx="2944283" cy="49829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8646" y="9433108"/>
            <a:ext cx="2944283" cy="49829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210AE3-041C-4B83-8EFC-D7B3D0E732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8497960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1210AE3-041C-4B83-8EFC-D7B3D0E7322B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0918205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150DBC-87C8-4E20-A9F0-23020B9840B9}" type="slidenum">
              <a:rPr lang="ru-RU" smtClean="0"/>
              <a:pPr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1523675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150DBC-87C8-4E20-A9F0-23020B9840B9}" type="slidenum">
              <a:rPr lang="ru-RU" smtClean="0"/>
              <a:pPr/>
              <a:t>24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45507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150DBC-87C8-4E20-A9F0-23020B9840B9}" type="slidenum">
              <a:rPr lang="ru-RU" smtClean="0"/>
              <a:pPr/>
              <a:t>25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4890522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150DBC-87C8-4E20-A9F0-23020B9840B9}" type="slidenum">
              <a:rPr lang="ru-RU" smtClean="0"/>
              <a:pPr/>
              <a:t>26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8693225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150DBC-87C8-4E20-A9F0-23020B9840B9}" type="slidenum">
              <a:rPr lang="ru-RU" smtClean="0"/>
              <a:pPr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4803402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150DBC-87C8-4E20-A9F0-23020B9840B9}" type="slidenum">
              <a:rPr lang="ru-RU" smtClean="0"/>
              <a:pPr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5687997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108802" y="744896"/>
            <a:ext cx="2576896" cy="372447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150DBC-87C8-4E20-A9F0-23020B9840B9}" type="slidenum">
              <a:rPr lang="ru-RU" smtClean="0"/>
              <a:pPr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3729503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150DBC-87C8-4E20-A9F0-23020B9840B9}" type="slidenum">
              <a:rPr lang="ru-RU" smtClean="0"/>
              <a:pPr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8773525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150DBC-87C8-4E20-A9F0-23020B9840B9}" type="slidenum">
              <a:rPr lang="ru-RU" smtClean="0"/>
              <a:pPr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9657811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150DBC-87C8-4E20-A9F0-23020B9840B9}" type="slidenum">
              <a:rPr lang="ru-RU" smtClean="0"/>
              <a:pPr/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072129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210AE3-041C-4B83-8EFC-D7B3D0E7322B}" type="slidenum">
              <a:rPr lang="ru-RU" smtClean="0"/>
              <a:pPr/>
              <a:t>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6043346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150DBC-87C8-4E20-A9F0-23020B9840B9}" type="slidenum">
              <a:rPr lang="ru-RU" smtClean="0"/>
              <a:pPr/>
              <a:t>33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205779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150DBC-87C8-4E20-A9F0-23020B9840B9}" type="slidenum">
              <a:rPr lang="ru-RU" smtClean="0"/>
              <a:pPr/>
              <a:t>34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2337378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150DBC-87C8-4E20-A9F0-23020B9840B9}" type="slidenum">
              <a:rPr lang="ru-RU" smtClean="0"/>
              <a:pPr/>
              <a:t>35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1736915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150DBC-87C8-4E20-A9F0-23020B9840B9}" type="slidenum">
              <a:rPr lang="ru-RU" smtClean="0"/>
              <a:pPr/>
              <a:t>36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5541697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150DBC-87C8-4E20-A9F0-23020B9840B9}" type="slidenum">
              <a:rPr lang="ru-RU" smtClean="0"/>
              <a:pPr/>
              <a:t>37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1523675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150DBC-87C8-4E20-A9F0-23020B9840B9}" type="slidenum">
              <a:rPr lang="ru-RU" smtClean="0"/>
              <a:pPr/>
              <a:t>38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5005983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12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A2F67E0-ACD2-45B8-AE99-1D7929A2047D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40</a:t>
            </a:fld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1210AE3-041C-4B83-8EFC-D7B3D0E7322B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502253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210AE3-041C-4B83-8EFC-D7B3D0E7322B}" type="slidenum">
              <a:rPr lang="ru-RU" smtClean="0"/>
              <a:pPr/>
              <a:t>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244045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150DBC-87C8-4E20-A9F0-23020B9840B9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764788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150DBC-87C8-4E20-A9F0-23020B9840B9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561908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150DBC-87C8-4E20-A9F0-23020B9840B9}" type="slidenum">
              <a:rPr lang="ru-RU" smtClean="0"/>
              <a:pPr/>
              <a:t>20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798311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2108200" y="744538"/>
            <a:ext cx="2578100" cy="372427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4100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D36AA7B2-4024-4F0F-9C67-9085895880FC}" type="slidenum">
              <a:rPr lang="ru-RU" altLang="ru-RU">
                <a:latin typeface="Calibri" panose="020F0502020204030204" pitchFamily="34" charset="0"/>
              </a:rPr>
              <a:pPr eaLnBrk="1" hangingPunct="1"/>
              <a:t>21</a:t>
            </a:fld>
            <a:endParaRPr lang="ru-RU" altLang="ru-RU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8769809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108200" y="744538"/>
            <a:ext cx="2578100" cy="37242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150DBC-87C8-4E20-A9F0-23020B9840B9}" type="slidenum">
              <a:rPr lang="ru-RU" smtClean="0"/>
              <a:pPr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561908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50" y="1621191"/>
            <a:ext cx="5143500" cy="3448756"/>
          </a:xfrm>
        </p:spPr>
        <p:txBody>
          <a:bodyPr anchor="b"/>
          <a:lstStyle>
            <a:lvl1pPr algn="ctr">
              <a:defRPr sz="3375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3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ADDD2-9649-488F-9E12-678C6C10EC45}" type="datetime1">
              <a:rPr lang="ru-RU" smtClean="0"/>
              <a:pPr/>
              <a:t>29.10.2021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1DBBC-7370-4555-B932-A6F39E7743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971642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012F13-1B6C-4F20-B2D6-8919C0A3A9D5}" type="datetime1">
              <a:rPr lang="ru-RU" smtClean="0"/>
              <a:pPr/>
              <a:t>29.10.2021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1DBBC-7370-4555-B932-A6F39E7743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742276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07756" y="527403"/>
            <a:ext cx="1478756" cy="839487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71487" y="527403"/>
            <a:ext cx="4350544" cy="839487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46CCE-A477-44F7-AC8D-C6BA84BE5775}" type="datetime1">
              <a:rPr lang="ru-RU" smtClean="0"/>
              <a:pPr/>
              <a:t>29.10.2021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1DBBC-7370-4555-B932-A6F39E7743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176456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1154C-F40C-49E7-B304-FAC0D8ED26A6}" type="datetime1">
              <a:rPr lang="ru-RU" smtClean="0"/>
              <a:pPr/>
              <a:t>29.10.2021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1DBBC-7370-4555-B932-A6F39E7743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206421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916" y="2469622"/>
            <a:ext cx="5915025" cy="4120620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7916" y="6629225"/>
            <a:ext cx="5915025" cy="2166937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3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AEE07-8114-419F-863F-6B3DC8944801}" type="datetime1">
              <a:rPr lang="ru-RU" smtClean="0"/>
              <a:pPr/>
              <a:t>29.10.2021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1DBBC-7370-4555-B932-A6F39E7743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094239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630C2-9125-4EB9-A189-F7B5A2588673}" type="datetime1">
              <a:rPr lang="ru-RU" smtClean="0"/>
              <a:pPr/>
              <a:t>29.10.2021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1DBBC-7370-4555-B932-A6F39E7743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669073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2381" y="527404"/>
            <a:ext cx="5915025" cy="191470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A50516-7BA4-452C-B41F-2B9526576DC0}" type="datetime1">
              <a:rPr lang="ru-RU" smtClean="0"/>
              <a:pPr/>
              <a:t>29.10.2021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1DBBC-7370-4555-B932-A6F39E7743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373627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FECD0-AF7F-43BD-81F6-E9EE2351B117}" type="datetime1">
              <a:rPr lang="ru-RU" smtClean="0"/>
              <a:pPr/>
              <a:t>29.10.2021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1DBBC-7370-4555-B932-A6F39E7743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424471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6F812-8093-4A13-9B5E-67ADF4A41623}" type="datetime1">
              <a:rPr lang="ru-RU" smtClean="0"/>
              <a:pPr/>
              <a:t>29.10.2021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1DBBC-7370-4555-B932-A6F39E7743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90023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3" cy="23114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15543" y="1426281"/>
            <a:ext cx="3471863" cy="7039681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3" cy="5505627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69CDC-D417-4567-9B60-57050F8CCF8B}" type="datetime1">
              <a:rPr lang="ru-RU" smtClean="0"/>
              <a:pPr/>
              <a:t>29.10.2021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1DBBC-7370-4555-B932-A6F39E7743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377724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3" cy="23114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915543" y="1426281"/>
            <a:ext cx="3471863" cy="7039681"/>
          </a:xfrm>
        </p:spPr>
        <p:txBody>
          <a:bodyPr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3" cy="5505627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CC40A-1B2C-43AF-BF86-155414A6FD35}" type="datetime1">
              <a:rPr lang="ru-RU" smtClean="0"/>
              <a:pPr/>
              <a:t>29.10.2021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1DBBC-7370-4555-B932-A6F39E7743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548656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1488" y="527404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71488" y="9181395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2F16E7-F213-4ECC-8283-54945F8ED144}" type="datetime1">
              <a:rPr lang="ru-RU" smtClean="0"/>
              <a:pPr/>
              <a:t>29.10.2021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271713" y="9181395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843463" y="9181395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01DBBC-7370-4555-B932-A6F39E7743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048894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 ftr="0" dt="0"/>
  <p:txStyles>
    <p:titleStyle>
      <a:lvl1pPr algn="l" defTabSz="514350" rtl="0" eaLnBrk="1" latinLnBrk="0" hangingPunct="1">
        <a:lnSpc>
          <a:spcPct val="90000"/>
        </a:lnSpc>
        <a:spcBef>
          <a:spcPct val="0"/>
        </a:spcBef>
        <a:buNone/>
        <a:defRPr sz="24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8588" indent="-128588" algn="l" defTabSz="51435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1pPr>
      <a:lvl2pPr marL="3857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429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3pPr>
      <a:lvl4pPr marL="9001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1572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3.xml"/><Relationship Id="rId4" Type="http://schemas.openxmlformats.org/officeDocument/2006/relationships/chart" Target="../charts/char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13" Type="http://schemas.openxmlformats.org/officeDocument/2006/relationships/image" Target="../media/image21.png"/><Relationship Id="rId3" Type="http://schemas.openxmlformats.org/officeDocument/2006/relationships/image" Target="../media/image11.jpeg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11" Type="http://schemas.openxmlformats.org/officeDocument/2006/relationships/image" Target="../media/image19.jpeg"/><Relationship Id="rId5" Type="http://schemas.openxmlformats.org/officeDocument/2006/relationships/image" Target="../media/image13.jpe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jpeg"/><Relationship Id="rId1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.jpeg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9.jpeg"/><Relationship Id="rId4" Type="http://schemas.openxmlformats.org/officeDocument/2006/relationships/image" Target="../media/image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820C08CC99714A296B5D7CECA7ADE0715FF6E2966B673EAB07D44A548D11E7BB297A6CB67EB40B1511BB729D45C00F57AFDEAC25C8E0DE65aFuAN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3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8.jpeg"/><Relationship Id="rId5" Type="http://schemas.openxmlformats.org/officeDocument/2006/relationships/image" Target="../media/image3.jpeg"/><Relationship Id="rId4" Type="http://schemas.openxmlformats.org/officeDocument/2006/relationships/image" Target="../media/image4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.jpeg"/><Relationship Id="rId4" Type="http://schemas.openxmlformats.org/officeDocument/2006/relationships/image" Target="../media/image52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.jpeg"/><Relationship Id="rId4" Type="http://schemas.openxmlformats.org/officeDocument/2006/relationships/image" Target="../media/image54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6.jpeg"/><Relationship Id="rId4" Type="http://schemas.openxmlformats.org/officeDocument/2006/relationships/image" Target="../media/image3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7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8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820C08CC99714A296B5D7CECA7ADE0715FF6E2966B673EAB07D44A548D11E7BB297A6CB67EB40B1511BB729D45C00F57AFDEAC25C8E0DE65aFuAN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4.jpeg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1.xls"/><Relationship Id="rId7" Type="http://schemas.openxmlformats.org/officeDocument/2006/relationships/image" Target="../media/image3.jpe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_____Microsoft_Office_Excel_97-20034.xls"/><Relationship Id="rId5" Type="http://schemas.openxmlformats.org/officeDocument/2006/relationships/oleObject" Target="../embeddings/_____Microsoft_Office_Excel_97-20033.xls"/><Relationship Id="rId4" Type="http://schemas.openxmlformats.org/officeDocument/2006/relationships/oleObject" Target="../embeddings/_____Microsoft_Office_Excel_97-20032.xls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7" Type="http://schemas.openxmlformats.org/officeDocument/2006/relationships/oleObject" Target="../embeddings/_____Microsoft_Office_Excel_97-20036.xls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.jpeg"/><Relationship Id="rId5" Type="http://schemas.openxmlformats.org/officeDocument/2006/relationships/image" Target="../media/image71.png"/><Relationship Id="rId4" Type="http://schemas.openxmlformats.org/officeDocument/2006/relationships/oleObject" Target="../embeddings/_____Microsoft_Office_Excel_97-20035.xls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png"/><Relationship Id="rId13" Type="http://schemas.openxmlformats.org/officeDocument/2006/relationships/image" Target="../media/image82.jpeg"/><Relationship Id="rId3" Type="http://schemas.openxmlformats.org/officeDocument/2006/relationships/image" Target="../media/image72.png"/><Relationship Id="rId7" Type="http://schemas.openxmlformats.org/officeDocument/2006/relationships/image" Target="../media/image76.png"/><Relationship Id="rId12" Type="http://schemas.openxmlformats.org/officeDocument/2006/relationships/image" Target="../media/image8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gif"/><Relationship Id="rId11" Type="http://schemas.openxmlformats.org/officeDocument/2006/relationships/image" Target="../media/image80.png"/><Relationship Id="rId5" Type="http://schemas.openxmlformats.org/officeDocument/2006/relationships/image" Target="../media/image74.jpeg"/><Relationship Id="rId10" Type="http://schemas.openxmlformats.org/officeDocument/2006/relationships/image" Target="../media/image79.png"/><Relationship Id="rId4" Type="http://schemas.openxmlformats.org/officeDocument/2006/relationships/image" Target="../media/image73.png"/><Relationship Id="rId9" Type="http://schemas.openxmlformats.org/officeDocument/2006/relationships/image" Target="../media/image78.jpe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gif"/><Relationship Id="rId3" Type="http://schemas.openxmlformats.org/officeDocument/2006/relationships/image" Target="../media/image84.jpeg"/><Relationship Id="rId7" Type="http://schemas.openxmlformats.org/officeDocument/2006/relationships/image" Target="../media/image87.pn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6.png"/><Relationship Id="rId5" Type="http://schemas.openxmlformats.org/officeDocument/2006/relationships/image" Target="../media/image3.jpeg"/><Relationship Id="rId4" Type="http://schemas.openxmlformats.org/officeDocument/2006/relationships/image" Target="../media/image85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mailto:minfin.uln@yandex.ru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png"/><Relationship Id="rId13" Type="http://schemas.openxmlformats.org/officeDocument/2006/relationships/hyperlink" Target="http://ufo.ulntc.ru:8080/forum/index" TargetMode="External"/><Relationship Id="rId3" Type="http://schemas.openxmlformats.org/officeDocument/2006/relationships/hyperlink" Target="https://ufo.ulntc.ru/" TargetMode="External"/><Relationship Id="rId7" Type="http://schemas.openxmlformats.org/officeDocument/2006/relationships/image" Target="../media/image89.png"/><Relationship Id="rId12" Type="http://schemas.openxmlformats.org/officeDocument/2006/relationships/hyperlink" Target="http://lkog.ulgov.ru/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twitter.com/ulminfin" TargetMode="External"/><Relationship Id="rId11" Type="http://schemas.openxmlformats.org/officeDocument/2006/relationships/image" Target="../media/image91.png"/><Relationship Id="rId5" Type="http://schemas.openxmlformats.org/officeDocument/2006/relationships/hyperlink" Target="https://vk.com/minfin73" TargetMode="External"/><Relationship Id="rId15" Type="http://schemas.openxmlformats.org/officeDocument/2006/relationships/image" Target="../media/image92.gif"/><Relationship Id="rId10" Type="http://schemas.openxmlformats.org/officeDocument/2006/relationships/image" Target="../media/image86.png"/><Relationship Id="rId4" Type="http://schemas.openxmlformats.org/officeDocument/2006/relationships/hyperlink" Target="https://ufo.ulntc.ru:8080/" TargetMode="External"/><Relationship Id="rId9" Type="http://schemas.openxmlformats.org/officeDocument/2006/relationships/image" Target="../media/image87.png"/><Relationship Id="rId14" Type="http://schemas.openxmlformats.org/officeDocument/2006/relationships/hyperlink" Target="http://ufo.ulntc.ru/index.php?mgf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chart" Target="../charts/chart6.xml"/><Relationship Id="rId3" Type="http://schemas.openxmlformats.org/officeDocument/2006/relationships/chart" Target="../charts/chart1.xml"/><Relationship Id="rId7" Type="http://schemas.openxmlformats.org/officeDocument/2006/relationships/chart" Target="../charts/chart5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4.xml"/><Relationship Id="rId11" Type="http://schemas.openxmlformats.org/officeDocument/2006/relationships/image" Target="../media/image3.jpeg"/><Relationship Id="rId5" Type="http://schemas.openxmlformats.org/officeDocument/2006/relationships/chart" Target="../charts/chart3.xml"/><Relationship Id="rId10" Type="http://schemas.openxmlformats.org/officeDocument/2006/relationships/chart" Target="../charts/chart8.xml"/><Relationship Id="rId4" Type="http://schemas.openxmlformats.org/officeDocument/2006/relationships/chart" Target="../charts/chart2.xml"/><Relationship Id="rId9" Type="http://schemas.openxmlformats.org/officeDocument/2006/relationships/chart" Target="../charts/char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3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10.xml"/><Relationship Id="rId5" Type="http://schemas.openxmlformats.org/officeDocument/2006/relationships/chart" Target="../charts/chart9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42000"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6" descr="X:\ИСХОДЯЩИЕ 2020\Федотова Е.И\Слайды\Ульяновск .pn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</a:blip>
          <a:srcRect/>
          <a:stretch>
            <a:fillRect/>
          </a:stretch>
        </p:blipFill>
        <p:spPr bwMode="auto">
          <a:xfrm>
            <a:off x="-227883" y="171076"/>
            <a:ext cx="7365968" cy="7940610"/>
          </a:xfrm>
          <a:prstGeom prst="rect">
            <a:avLst/>
          </a:prstGeom>
          <a:noFill/>
          <a:effectLst>
            <a:glow rad="127000">
              <a:schemeClr val="accent1">
                <a:alpha val="0"/>
              </a:schemeClr>
            </a:glow>
            <a:reflection stA="99000" endPos="0" dir="5400000" sy="-100000" algn="bl" rotWithShape="0"/>
          </a:effectLst>
        </p:spPr>
      </p:pic>
      <p:sp>
        <p:nvSpPr>
          <p:cNvPr id="4" name="TextBox 3"/>
          <p:cNvSpPr txBox="1"/>
          <p:nvPr/>
        </p:nvSpPr>
        <p:spPr>
          <a:xfrm>
            <a:off x="1961457" y="146915"/>
            <a:ext cx="48965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МИНИСТЕРСТВО ФИНАНСОВ </a:t>
            </a:r>
          </a:p>
          <a:p>
            <a:pPr algn="r"/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УЛЬЯНОВСКОЙ ОБЛАСТИ</a:t>
            </a:r>
            <a:endParaRPr lang="ru-RU" sz="16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2" descr="P:\416 Бюджетно-аналитический отдел\Айдар\Полный герб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99378" y="146915"/>
            <a:ext cx="1031239" cy="1030531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2863112" y="9036444"/>
            <a:ext cx="118397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Ульяновск</a:t>
            </a:r>
          </a:p>
          <a:p>
            <a:pPr algn="ctr"/>
            <a:r>
              <a:rPr lang="ru-RU" dirty="0" smtClean="0">
                <a:solidFill>
                  <a:srgbClr val="0070C0"/>
                </a:solidFill>
              </a:rPr>
              <a:t>2021 год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89348" y="2401939"/>
            <a:ext cx="5373665" cy="4216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БЮДЖЕТ ДЛЯ ГРАЖДАН</a:t>
            </a:r>
          </a:p>
          <a:p>
            <a:pPr algn="ctr"/>
            <a:endParaRPr lang="ru-RU" sz="36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2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 </a:t>
            </a:r>
            <a:r>
              <a:rPr lang="ru-RU" sz="2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проекту закона </a:t>
            </a:r>
            <a:br>
              <a:rPr lang="ru-RU" sz="2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Ульяновской области </a:t>
            </a:r>
          </a:p>
          <a:p>
            <a:pPr algn="ctr"/>
            <a:r>
              <a:rPr lang="ru-RU" sz="2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sz="2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 областном бюджете Ульяновской области </a:t>
            </a:r>
          </a:p>
          <a:p>
            <a:pPr algn="ctr"/>
            <a:r>
              <a:rPr lang="ru-RU" sz="2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</a:t>
            </a:r>
            <a:r>
              <a:rPr lang="ru-RU" sz="2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2022 </a:t>
            </a:r>
            <a:r>
              <a:rPr lang="ru-RU" sz="2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год и на плановый период </a:t>
            </a:r>
            <a:r>
              <a:rPr lang="ru-RU" sz="2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2023 </a:t>
            </a:r>
            <a:r>
              <a:rPr lang="ru-RU" sz="2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</a:t>
            </a:r>
            <a:r>
              <a:rPr lang="ru-RU" sz="2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2024 </a:t>
            </a:r>
            <a:r>
              <a:rPr lang="ru-RU" sz="2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годов»</a:t>
            </a:r>
          </a:p>
        </p:txBody>
      </p:sp>
    </p:spTree>
    <p:extLst>
      <p:ext uri="{BB962C8B-B14F-4D97-AF65-F5344CB8AC3E}">
        <p14:creationId xmlns:p14="http://schemas.microsoft.com/office/powerpoint/2010/main" xmlns="" val="2580027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077239" y="115208"/>
            <a:ext cx="5309274" cy="369332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55600" algn="ctr"/>
            <a:r>
              <a:rPr lang="ru-RU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Налоговые льготы</a:t>
            </a:r>
            <a:endParaRPr lang="ru-RU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2" descr="P:\416 Бюджетно-аналитический отдел\Айдар\Полный герб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-1" y="0"/>
            <a:ext cx="651354" cy="650906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651353" y="650906"/>
            <a:ext cx="6058366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300" b="1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Освобождаются от налогообложения в соответствии с Законом Ульяновской области от 04.06.2007 №71-ЗО «О налоговых ставках налога на прибыль организаций, подлежащего зачислению в областной бюджет Ульяновской области, в отношении отдельных категорий налогоплательщиков»:</a:t>
            </a:r>
          </a:p>
          <a:p>
            <a:pPr algn="just">
              <a:buFont typeface="Wingdings" pitchFamily="2" charset="2"/>
              <a:buChar char="§"/>
            </a:pPr>
            <a:r>
              <a:rPr lang="ru-RU" sz="1300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особо значимые инвестиционные проекты;</a:t>
            </a:r>
          </a:p>
          <a:p>
            <a:pPr algn="just">
              <a:buFont typeface="Wingdings" pitchFamily="2" charset="2"/>
              <a:buChar char="§"/>
            </a:pPr>
            <a:r>
              <a:rPr lang="ru-RU" sz="1300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организации-резиденты портовой особой экономической зоны;</a:t>
            </a:r>
          </a:p>
          <a:p>
            <a:pPr algn="just">
              <a:buFont typeface="Wingdings" pitchFamily="2" charset="2"/>
              <a:buChar char="§"/>
            </a:pPr>
            <a:r>
              <a:rPr lang="ru-RU" sz="1300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организации-резиденты индустриальных (промышленных) парков;</a:t>
            </a:r>
          </a:p>
          <a:p>
            <a:pPr algn="just">
              <a:buFont typeface="Wingdings" pitchFamily="2" charset="2"/>
              <a:buChar char="§"/>
            </a:pPr>
            <a:r>
              <a:rPr lang="ru-RU" sz="1300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другие</a:t>
            </a:r>
          </a:p>
        </p:txBody>
      </p:sp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="" xmlns:p14="http://schemas.microsoft.com/office/powerpoint/2010/main" val="1229527284"/>
              </p:ext>
            </p:extLst>
          </p:nvPr>
        </p:nvGraphicFramePr>
        <p:xfrm>
          <a:off x="651353" y="2366302"/>
          <a:ext cx="3310421" cy="12356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" name="Rectangle 32"/>
          <p:cNvSpPr>
            <a:spLocks noChangeArrowheads="1"/>
          </p:cNvSpPr>
          <p:nvPr/>
        </p:nvSpPr>
        <p:spPr bwMode="auto">
          <a:xfrm>
            <a:off x="4267685" y="2797076"/>
            <a:ext cx="18002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Налог на прибыль организаций, млн руб.</a:t>
            </a:r>
            <a:endParaRPr lang="en-US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51353" y="3670607"/>
            <a:ext cx="6098399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300" b="1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Освобождаются от налогообложения в соответствии с Законом Ульяновской области от 02.09.2015 №99-ЗО «О налоге на имущество организаций на территории Ульяновской области»:</a:t>
            </a:r>
          </a:p>
          <a:p>
            <a:pPr algn="just">
              <a:buFont typeface="Wingdings" pitchFamily="2" charset="2"/>
              <a:buChar char="§"/>
            </a:pPr>
            <a:r>
              <a:rPr lang="ru-RU" sz="1300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организации, реализовавшие особо значимые инвестиционные проекты;</a:t>
            </a:r>
          </a:p>
          <a:p>
            <a:pPr algn="just">
              <a:buFont typeface="Wingdings" pitchFamily="2" charset="2"/>
              <a:buChar char="§"/>
            </a:pPr>
            <a:r>
              <a:rPr lang="ru-RU" sz="1300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бюджетные учреждения, созданные Ульяновской областью, органы местного самоуправления, а также казённые и бюджетные учреждения, созданные МО;</a:t>
            </a:r>
          </a:p>
          <a:p>
            <a:pPr algn="just">
              <a:buFont typeface="Wingdings" pitchFamily="2" charset="2"/>
              <a:buChar char="§"/>
            </a:pPr>
            <a:r>
              <a:rPr lang="ru-RU" sz="1300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организации авиационной промышленности;</a:t>
            </a:r>
          </a:p>
          <a:p>
            <a:pPr algn="just">
              <a:buFont typeface="Wingdings" pitchFamily="2" charset="2"/>
              <a:buChar char="§"/>
            </a:pPr>
            <a:r>
              <a:rPr lang="ru-RU" sz="1300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другие</a:t>
            </a:r>
            <a:endParaRPr lang="ru-RU" sz="1300" dirty="0">
              <a:solidFill>
                <a:srgbClr val="002060"/>
              </a:solidFill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</p:txBody>
      </p:sp>
      <p:graphicFrame>
        <p:nvGraphicFramePr>
          <p:cNvPr id="15" name="Диаграмма 14"/>
          <p:cNvGraphicFramePr/>
          <p:nvPr>
            <p:extLst>
              <p:ext uri="{D42A27DB-BD31-4B8C-83A1-F6EECF244321}">
                <p14:modId xmlns="" xmlns:p14="http://schemas.microsoft.com/office/powerpoint/2010/main" val="3402751269"/>
              </p:ext>
            </p:extLst>
          </p:nvPr>
        </p:nvGraphicFramePr>
        <p:xfrm>
          <a:off x="501158" y="5403502"/>
          <a:ext cx="4137312" cy="12356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8" name="Rectangle 32"/>
          <p:cNvSpPr>
            <a:spLocks noChangeArrowheads="1"/>
          </p:cNvSpPr>
          <p:nvPr/>
        </p:nvSpPr>
        <p:spPr bwMode="auto">
          <a:xfrm>
            <a:off x="4586313" y="5703966"/>
            <a:ext cx="18002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Налог на имущество организаций, млн руб.</a:t>
            </a:r>
            <a:endParaRPr lang="en-US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51353" y="6576615"/>
            <a:ext cx="5959511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300" b="1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Освобождаются от налогообложения в соответствии с Законом Ульяновской области от 06.09.2007 №130-ЗО «О транспортном налоге в Ульяновской области»:</a:t>
            </a:r>
          </a:p>
          <a:p>
            <a:pPr algn="just">
              <a:buFont typeface="Arial" pitchFamily="34" charset="0"/>
              <a:buChar char="•"/>
            </a:pPr>
            <a:r>
              <a:rPr lang="ru-RU" sz="1300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организации автомобильного транспорта, поставляющим автомобили для формирования автомобильных колонн войскового типа;</a:t>
            </a:r>
          </a:p>
          <a:p>
            <a:pPr algn="just">
              <a:buFont typeface="Arial" pitchFamily="34" charset="0"/>
              <a:buChar char="•"/>
            </a:pPr>
            <a:r>
              <a:rPr lang="ru-RU" sz="1300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особо значимый инвестиционный проект;</a:t>
            </a:r>
          </a:p>
          <a:p>
            <a:pPr algn="just">
              <a:buFont typeface="Arial" pitchFamily="34" charset="0"/>
              <a:buChar char="•"/>
            </a:pPr>
            <a:r>
              <a:rPr lang="ru-RU" sz="1300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организации-резиденты портовой особой-экономической зоны;</a:t>
            </a:r>
          </a:p>
          <a:p>
            <a:pPr algn="just">
              <a:buFont typeface="Arial" pitchFamily="34" charset="0"/>
              <a:buChar char="•"/>
            </a:pPr>
            <a:r>
              <a:rPr lang="ru-RU" sz="1300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д</a:t>
            </a:r>
            <a:r>
              <a:rPr lang="ru-RU" sz="1300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ругие.</a:t>
            </a:r>
          </a:p>
          <a:p>
            <a:pPr algn="just">
              <a:buFont typeface="Arial" pitchFamily="34" charset="0"/>
              <a:buChar char="•"/>
            </a:pPr>
            <a:endParaRPr lang="ru-RU" sz="1300" dirty="0" smtClean="0">
              <a:solidFill>
                <a:srgbClr val="002060"/>
              </a:solidFill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</p:txBody>
      </p:sp>
      <p:graphicFrame>
        <p:nvGraphicFramePr>
          <p:cNvPr id="21" name="Диаграмма 20"/>
          <p:cNvGraphicFramePr/>
          <p:nvPr>
            <p:extLst>
              <p:ext uri="{D42A27DB-BD31-4B8C-83A1-F6EECF244321}">
                <p14:modId xmlns="" xmlns:p14="http://schemas.microsoft.com/office/powerpoint/2010/main" val="3128339512"/>
              </p:ext>
            </p:extLst>
          </p:nvPr>
        </p:nvGraphicFramePr>
        <p:xfrm>
          <a:off x="702693" y="8137877"/>
          <a:ext cx="2886542" cy="12356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2" name="Rectangle 32"/>
          <p:cNvSpPr>
            <a:spLocks noChangeArrowheads="1"/>
          </p:cNvSpPr>
          <p:nvPr/>
        </p:nvSpPr>
        <p:spPr bwMode="auto">
          <a:xfrm>
            <a:off x="4554263" y="8384867"/>
            <a:ext cx="18002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Транспортный налог, млн руб.</a:t>
            </a:r>
            <a:endParaRPr lang="en-US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4" name="Прямая соединительная линия 23"/>
          <p:cNvCxnSpPr/>
          <p:nvPr/>
        </p:nvCxnSpPr>
        <p:spPr>
          <a:xfrm>
            <a:off x="671369" y="3685397"/>
            <a:ext cx="605836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702693" y="6576615"/>
            <a:ext cx="605836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651353" y="621038"/>
            <a:ext cx="605836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651353" y="9181395"/>
            <a:ext cx="605836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4843463" y="9181395"/>
            <a:ext cx="1543050" cy="527403"/>
          </a:xfrm>
        </p:spPr>
        <p:txBody>
          <a:bodyPr/>
          <a:lstStyle/>
          <a:p>
            <a:r>
              <a:rPr lang="ru-RU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endParaRPr lang="ru-RU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129431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050877" y="187023"/>
            <a:ext cx="5454781" cy="646331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Расходы бюджета с учётом </a:t>
            </a:r>
          </a:p>
          <a:p>
            <a:pPr algn="ctr"/>
            <a:r>
              <a:rPr lang="ru-RU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интересов целевых групп граждан</a:t>
            </a:r>
            <a:endParaRPr lang="ru-RU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2" descr="P:\416 Бюджетно-аналитический отдел\Айдар\Полный герб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282311" y="187023"/>
            <a:ext cx="651354" cy="650906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2217107" y="190395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33" name="TextBox 32"/>
          <p:cNvSpPr txBox="1"/>
          <p:nvPr/>
        </p:nvSpPr>
        <p:spPr>
          <a:xfrm>
            <a:off x="702950" y="313249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57898262"/>
              </p:ext>
            </p:extLst>
          </p:nvPr>
        </p:nvGraphicFramePr>
        <p:xfrm>
          <a:off x="428992" y="1286638"/>
          <a:ext cx="6223597" cy="571246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1456442"/>
                <a:gridCol w="815546"/>
                <a:gridCol w="840260"/>
                <a:gridCol w="840259"/>
                <a:gridCol w="729049"/>
                <a:gridCol w="815546"/>
                <a:gridCol w="726495"/>
              </a:tblGrid>
              <a:tr h="231049">
                <a:tc rowSpan="2"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Наименование</a:t>
                      </a:r>
                      <a:endParaRPr lang="ru-RU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 год </a:t>
                      </a:r>
                      <a:endParaRPr lang="ru-RU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 год </a:t>
                      </a:r>
                      <a:endParaRPr lang="ru-RU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 год </a:t>
                      </a:r>
                      <a:endParaRPr lang="ru-RU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Численность</a:t>
                      </a:r>
                      <a:endParaRPr lang="ru-RU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Объём расходов</a:t>
                      </a:r>
                      <a:endParaRPr lang="ru-RU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Численность</a:t>
                      </a:r>
                      <a:endParaRPr lang="ru-RU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Объём расходов</a:t>
                      </a:r>
                      <a:endParaRPr lang="ru-RU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Численность</a:t>
                      </a:r>
                      <a:endParaRPr lang="ru-RU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Объём расходов</a:t>
                      </a:r>
                      <a:endParaRPr lang="ru-RU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Предоставление</a:t>
                      </a:r>
                      <a:r>
                        <a:rPr lang="ru-RU" sz="105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мер социальной поддержки</a:t>
                      </a:r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ветеранам</a:t>
                      </a:r>
                      <a:r>
                        <a:rPr lang="ru-RU" sz="105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труда</a:t>
                      </a:r>
                      <a:endParaRPr lang="ru-RU" sz="10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80 558</a:t>
                      </a:r>
                      <a:endParaRPr lang="ru-RU" sz="10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1 982,3</a:t>
                      </a:r>
                      <a:endParaRPr lang="ru-RU" sz="10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81</a:t>
                      </a:r>
                      <a:r>
                        <a:rPr lang="ru-RU" sz="105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000</a:t>
                      </a:r>
                      <a:endParaRPr lang="ru-RU" sz="10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1621,5</a:t>
                      </a:r>
                      <a:endParaRPr lang="ru-RU" sz="10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81 000</a:t>
                      </a:r>
                      <a:endParaRPr lang="ru-RU" sz="10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1 573,9</a:t>
                      </a:r>
                      <a:endParaRPr lang="ru-RU" sz="10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Предоставление</a:t>
                      </a:r>
                      <a:r>
                        <a:rPr lang="ru-RU" sz="105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мер социальной поддержки</a:t>
                      </a:r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ветеранам труда Ульяновской области</a:t>
                      </a:r>
                      <a:endParaRPr lang="ru-RU" sz="10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101 296</a:t>
                      </a:r>
                      <a:endParaRPr lang="ru-RU" sz="10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r>
                        <a:rPr lang="ru-RU" sz="105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339,9</a:t>
                      </a:r>
                      <a:endParaRPr lang="ru-RU" sz="10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101 296</a:t>
                      </a:r>
                      <a:endParaRPr lang="ru-RU" sz="10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1 450,0</a:t>
                      </a:r>
                      <a:endParaRPr lang="ru-RU" sz="10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101 296</a:t>
                      </a:r>
                      <a:endParaRPr lang="ru-RU" sz="10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1 450,0</a:t>
                      </a:r>
                      <a:endParaRPr lang="ru-RU" sz="10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5143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Предоставление</a:t>
                      </a:r>
                      <a:r>
                        <a:rPr lang="ru-RU" sz="105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мер социальной поддержки</a:t>
                      </a:r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труженикам тыла</a:t>
                      </a:r>
                      <a:endParaRPr lang="ru-RU" sz="10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157</a:t>
                      </a:r>
                      <a:endParaRPr lang="ru-RU" sz="10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1,2</a:t>
                      </a:r>
                      <a:endParaRPr lang="ru-RU" sz="10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157</a:t>
                      </a:r>
                      <a:endParaRPr lang="ru-RU" sz="10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1,1</a:t>
                      </a:r>
                      <a:endParaRPr lang="ru-RU" sz="10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157</a:t>
                      </a:r>
                      <a:endParaRPr lang="ru-RU" sz="10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1,2</a:t>
                      </a:r>
                      <a:endParaRPr lang="ru-RU" sz="10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Предоставление</a:t>
                      </a:r>
                      <a:r>
                        <a:rPr lang="ru-RU" sz="105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мер социальной поддержки</a:t>
                      </a:r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реабилитированным</a:t>
                      </a:r>
                      <a:r>
                        <a:rPr lang="ru-RU" sz="105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лицам и лицам, признанным пострадавшими от политических репрессий</a:t>
                      </a:r>
                      <a:endParaRPr lang="ru-RU" sz="10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1 031</a:t>
                      </a:r>
                      <a:endParaRPr lang="ru-RU" sz="10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25,0</a:t>
                      </a:r>
                      <a:endParaRPr lang="ru-RU" sz="10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1 000</a:t>
                      </a:r>
                      <a:endParaRPr lang="ru-RU" sz="10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6,5</a:t>
                      </a:r>
                      <a:endParaRPr lang="ru-RU" sz="10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1 000</a:t>
                      </a:r>
                      <a:endParaRPr lang="ru-RU" sz="10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6,7</a:t>
                      </a:r>
                      <a:endParaRPr lang="ru-RU" sz="10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Ежегодная выплата гражданам, родившимся в период с 1 января 1927 года по 31 декабря 1945 года</a:t>
                      </a:r>
                      <a:endParaRPr lang="ru-RU" sz="10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60 500</a:t>
                      </a:r>
                      <a:endParaRPr lang="ru-RU" sz="10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69,9</a:t>
                      </a:r>
                      <a:endParaRPr lang="ru-RU" sz="10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</a:t>
                      </a:r>
                      <a:r>
                        <a:rPr lang="ru-RU" sz="105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000</a:t>
                      </a:r>
                      <a:endParaRPr lang="ru-RU" sz="10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69,0</a:t>
                      </a:r>
                      <a:endParaRPr lang="ru-RU" sz="10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59 000</a:t>
                      </a:r>
                      <a:endParaRPr lang="ru-RU" sz="10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67,0</a:t>
                      </a:r>
                      <a:endParaRPr lang="ru-RU" sz="10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282311" y="978861"/>
            <a:ext cx="6291618" cy="307777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indent="355600" algn="ctr"/>
            <a:r>
              <a:rPr lang="ru-RU" sz="1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Забота о старшем поколении, млн рублей</a:t>
            </a:r>
            <a:endParaRPr lang="ru-RU" sz="14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28992" y="7055487"/>
            <a:ext cx="6291618" cy="307777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indent="355600" algn="ctr"/>
            <a:r>
              <a:rPr lang="ru-RU" sz="1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Поддержка сельских педагогических работников, млн рублей</a:t>
            </a:r>
            <a:endParaRPr lang="ru-RU" sz="14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6" name="Таблица 2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204717360"/>
              </p:ext>
            </p:extLst>
          </p:nvPr>
        </p:nvGraphicFramePr>
        <p:xfrm>
          <a:off x="463002" y="7419654"/>
          <a:ext cx="6223597" cy="1799136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1427581"/>
                <a:gridCol w="840259"/>
                <a:gridCol w="827903"/>
                <a:gridCol w="852616"/>
                <a:gridCol w="704335"/>
                <a:gridCol w="852617"/>
                <a:gridCol w="718286"/>
              </a:tblGrid>
              <a:tr h="354460">
                <a:tc rowSpan="2"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Наименование</a:t>
                      </a:r>
                      <a:endParaRPr lang="ru-RU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 год </a:t>
                      </a:r>
                      <a:endParaRPr lang="ru-RU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 год </a:t>
                      </a:r>
                      <a:endParaRPr lang="ru-RU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 год </a:t>
                      </a:r>
                      <a:endParaRPr lang="ru-RU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54460">
                <a:tc vMerge="1">
                  <a:txBody>
                    <a:bodyPr/>
                    <a:lstStyle/>
                    <a:p>
                      <a:endParaRPr lang="ru-RU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Численность</a:t>
                      </a:r>
                      <a:endParaRPr lang="ru-RU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Объём расходов</a:t>
                      </a:r>
                      <a:endParaRPr lang="ru-RU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Численность</a:t>
                      </a:r>
                      <a:endParaRPr lang="ru-RU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Объём расходов</a:t>
                      </a:r>
                      <a:endParaRPr lang="ru-RU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Численность</a:t>
                      </a:r>
                      <a:endParaRPr lang="ru-RU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Объём расходов</a:t>
                      </a:r>
                      <a:endParaRPr lang="ru-RU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0216"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Денежная выплата педагогическим работникам, работающим и проживающим в сельской местности</a:t>
                      </a:r>
                      <a:endParaRPr lang="ru-RU" sz="10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12 237</a:t>
                      </a:r>
                      <a:endParaRPr lang="ru-RU" sz="10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400,0</a:t>
                      </a:r>
                      <a:endParaRPr lang="ru-RU" sz="10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12 237</a:t>
                      </a:r>
                      <a:endParaRPr lang="ru-RU" sz="10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374,4</a:t>
                      </a:r>
                      <a:endParaRPr lang="ru-RU" sz="10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12 237</a:t>
                      </a:r>
                      <a:endParaRPr lang="ru-RU" sz="10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374,4</a:t>
                      </a:r>
                      <a:endParaRPr lang="ru-RU" sz="10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1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4843463" y="9181395"/>
            <a:ext cx="1543050" cy="527403"/>
          </a:xfrm>
        </p:spPr>
        <p:txBody>
          <a:bodyPr/>
          <a:lstStyle/>
          <a:p>
            <a:r>
              <a:rPr lang="ru-RU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</a:t>
            </a:r>
            <a:endParaRPr lang="ru-RU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20416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P:\416 Бюджетно-аналитический отдел\Айдар\Полный герб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282311" y="187023"/>
            <a:ext cx="651354" cy="650906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2217107" y="190395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33" name="TextBox 32"/>
          <p:cNvSpPr txBox="1"/>
          <p:nvPr/>
        </p:nvSpPr>
        <p:spPr>
          <a:xfrm>
            <a:off x="702950" y="313249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18424505"/>
              </p:ext>
            </p:extLst>
          </p:nvPr>
        </p:nvGraphicFramePr>
        <p:xfrm>
          <a:off x="430592" y="1524423"/>
          <a:ext cx="6223597" cy="447548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1567653"/>
                <a:gridCol w="803189"/>
                <a:gridCol w="753762"/>
                <a:gridCol w="803190"/>
                <a:gridCol w="753762"/>
                <a:gridCol w="815546"/>
                <a:gridCol w="726495"/>
              </a:tblGrid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Наименование</a:t>
                      </a:r>
                      <a:endParaRPr lang="ru-RU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2022 год</a:t>
                      </a:r>
                      <a:endParaRPr lang="ru-RU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2023 год</a:t>
                      </a:r>
                      <a:endParaRPr lang="ru-RU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2024 год</a:t>
                      </a:r>
                      <a:endParaRPr lang="ru-RU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Численность</a:t>
                      </a:r>
                      <a:endParaRPr lang="ru-RU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Объём расходов</a:t>
                      </a:r>
                      <a:endParaRPr lang="ru-RU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Численность</a:t>
                      </a:r>
                      <a:endParaRPr lang="ru-RU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Объём расходов</a:t>
                      </a:r>
                      <a:endParaRPr lang="ru-RU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Численность</a:t>
                      </a:r>
                      <a:endParaRPr lang="ru-RU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Объём расходов</a:t>
                      </a:r>
                      <a:endParaRPr lang="ru-RU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9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Ежемесячная денежная выплата на детей в возрасте от 3 до 7 лет</a:t>
                      </a:r>
                      <a:endParaRPr lang="ru-RU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25 123</a:t>
                      </a:r>
                      <a:endParaRPr lang="ru-RU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3378,2</a:t>
                      </a:r>
                      <a:endParaRPr lang="ru-RU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24 553</a:t>
                      </a:r>
                      <a:endParaRPr lang="ru-RU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3412,4</a:t>
                      </a:r>
                      <a:endParaRPr lang="ru-RU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24 767</a:t>
                      </a:r>
                      <a:endParaRPr lang="ru-RU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3585,1</a:t>
                      </a:r>
                      <a:endParaRPr lang="ru-RU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9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Ежемесячная</a:t>
                      </a:r>
                      <a:r>
                        <a:rPr lang="ru-RU" sz="95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денежная выплата, назначаемая по случаю рождения третьего ребёнка или последующих детей до достижения ребёнком возраста 3 лет </a:t>
                      </a:r>
                      <a:endParaRPr lang="ru-RU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6 347</a:t>
                      </a:r>
                      <a:endParaRPr lang="ru-RU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881,7</a:t>
                      </a:r>
                      <a:endParaRPr lang="ru-RU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6 653</a:t>
                      </a:r>
                      <a:endParaRPr lang="ru-RU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959,8</a:t>
                      </a:r>
                      <a:endParaRPr lang="ru-RU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6 845</a:t>
                      </a:r>
                      <a:endParaRPr lang="ru-RU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1025,8</a:t>
                      </a:r>
                      <a:endParaRPr lang="ru-RU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5143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Ежемесячная выплата в связи с рождением (усыновлением)</a:t>
                      </a:r>
                      <a:r>
                        <a:rPr lang="ru-RU" sz="95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первого ребёнка</a:t>
                      </a:r>
                      <a:endParaRPr lang="ru-RU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8 174</a:t>
                      </a:r>
                      <a:endParaRPr lang="ru-RU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761,4</a:t>
                      </a:r>
                      <a:endParaRPr lang="ru-RU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8 174</a:t>
                      </a:r>
                      <a:endParaRPr lang="ru-RU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768,3</a:t>
                      </a:r>
                      <a:endParaRPr lang="ru-RU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8 174</a:t>
                      </a:r>
                      <a:endParaRPr lang="ru-RU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768,3</a:t>
                      </a:r>
                      <a:endParaRPr lang="ru-RU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9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Меры социальной</a:t>
                      </a:r>
                      <a:r>
                        <a:rPr lang="ru-RU" sz="95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поддержки многодетных семей</a:t>
                      </a:r>
                      <a:endParaRPr lang="ru-RU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24 795</a:t>
                      </a:r>
                      <a:endParaRPr lang="ru-RU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360,0</a:t>
                      </a:r>
                      <a:endParaRPr lang="ru-RU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</a:t>
                      </a:r>
                      <a:r>
                        <a:rPr lang="ru-RU" sz="95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795</a:t>
                      </a:r>
                      <a:endParaRPr lang="ru-RU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341,7</a:t>
                      </a:r>
                      <a:endParaRPr lang="ru-RU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24 795</a:t>
                      </a:r>
                      <a:endParaRPr lang="ru-RU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341,7</a:t>
                      </a:r>
                      <a:endParaRPr lang="ru-RU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9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Меры</a:t>
                      </a:r>
                      <a:r>
                        <a:rPr lang="ru-RU" sz="95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дополнительной социальной поддержки семей, имеющих детей </a:t>
                      </a:r>
                      <a:endParaRPr lang="ru-RU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r>
                        <a:rPr lang="ru-RU" sz="95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500</a:t>
                      </a:r>
                      <a:endParaRPr lang="ru-RU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270,0</a:t>
                      </a:r>
                      <a:endParaRPr lang="ru-RU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4 500</a:t>
                      </a:r>
                      <a:endParaRPr lang="ru-RU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228,4</a:t>
                      </a:r>
                      <a:endParaRPr lang="ru-RU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3 300</a:t>
                      </a:r>
                      <a:endParaRPr lang="ru-RU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167,5</a:t>
                      </a:r>
                      <a:endParaRPr lang="ru-RU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9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Выплата пособий на ребёнка</a:t>
                      </a:r>
                      <a:endParaRPr lang="ru-RU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54 881</a:t>
                      </a:r>
                      <a:endParaRPr lang="ru-RU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160,0</a:t>
                      </a:r>
                      <a:endParaRPr lang="ru-RU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54 881</a:t>
                      </a:r>
                      <a:endParaRPr lang="ru-RU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148,7</a:t>
                      </a:r>
                      <a:endParaRPr lang="ru-RU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</a:t>
                      </a:r>
                      <a:r>
                        <a:rPr lang="ru-RU" sz="95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881</a:t>
                      </a:r>
                      <a:endParaRPr lang="ru-RU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148,7</a:t>
                      </a:r>
                      <a:endParaRPr lang="ru-RU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357966" y="1117375"/>
            <a:ext cx="6291618" cy="307777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indent="355600" algn="ctr"/>
            <a:r>
              <a:rPr lang="ru-RU" sz="1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Защита материнства и детства, млн рублей</a:t>
            </a:r>
            <a:endParaRPr lang="ru-RU" sz="14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312803139"/>
              </p:ext>
            </p:extLst>
          </p:nvPr>
        </p:nvGraphicFramePr>
        <p:xfrm>
          <a:off x="430592" y="6983144"/>
          <a:ext cx="6116068" cy="1455333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2308396"/>
                <a:gridCol w="1294445"/>
                <a:gridCol w="1318869"/>
                <a:gridCol w="1194358"/>
              </a:tblGrid>
              <a:tr h="292013">
                <a:tc rowSpan="2"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Наименование</a:t>
                      </a:r>
                      <a:endParaRPr lang="ru-RU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2022год</a:t>
                      </a:r>
                      <a:endParaRPr lang="ru-RU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 год</a:t>
                      </a:r>
                      <a:endParaRPr lang="ru-RU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 год</a:t>
                      </a:r>
                      <a:endParaRPr lang="ru-RU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Объём расходов</a:t>
                      </a:r>
                      <a:endParaRPr lang="ru-RU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Объём расходов</a:t>
                      </a:r>
                      <a:endParaRPr lang="ru-RU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Объём расходов</a:t>
                      </a:r>
                      <a:endParaRPr lang="ru-RU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Мероприятия,</a:t>
                      </a:r>
                      <a:r>
                        <a:rPr lang="ru-RU" sz="10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направленные на охрану здоровья матери и ребёнка</a:t>
                      </a:r>
                      <a:endParaRPr lang="ru-RU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23,0</a:t>
                      </a:r>
                      <a:endParaRPr lang="ru-RU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22,0</a:t>
                      </a:r>
                      <a:endParaRPr lang="ru-RU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22,0</a:t>
                      </a:r>
                      <a:endParaRPr lang="ru-RU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Мероприятия по проведению оздоровительной кампании детей</a:t>
                      </a:r>
                      <a:endParaRPr lang="ru-RU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282,1</a:t>
                      </a:r>
                      <a:endParaRPr lang="ru-RU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0,1</a:t>
                      </a:r>
                      <a:endParaRPr lang="ru-RU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0,1</a:t>
                      </a:r>
                      <a:endParaRPr lang="ru-RU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357966" y="6494931"/>
            <a:ext cx="6291618" cy="307777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indent="355600" algn="ctr"/>
            <a:r>
              <a:rPr lang="ru-RU" sz="1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Мероприятия по охране здоровья детей, млн рублей</a:t>
            </a:r>
            <a:endParaRPr lang="ru-RU" sz="14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50877" y="187023"/>
            <a:ext cx="5454781" cy="646331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Расходы бюджета с учётом </a:t>
            </a:r>
          </a:p>
          <a:p>
            <a:pPr algn="ctr"/>
            <a:r>
              <a:rPr lang="ru-RU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интересов целевых групп граждан</a:t>
            </a:r>
            <a:endParaRPr lang="ru-RU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4843463" y="9181395"/>
            <a:ext cx="1543050" cy="527403"/>
          </a:xfrm>
        </p:spPr>
        <p:txBody>
          <a:bodyPr/>
          <a:lstStyle/>
          <a:p>
            <a:r>
              <a:rPr lang="ru-RU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  <a:endParaRPr lang="ru-RU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05810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95869"/>
            <a:ext cx="6172200" cy="455037"/>
          </a:xfrm>
        </p:spPr>
        <p:txBody>
          <a:bodyPr>
            <a:noAutofit/>
          </a:bodyPr>
          <a:lstStyle/>
          <a:p>
            <a:pPr algn="ctr"/>
            <a:r>
              <a:rPr lang="ru-RU" sz="18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PT Astra Serif" panose="020A0603040505020204" pitchFamily="18" charset="-52"/>
                <a:cs typeface="Arial" panose="020B0604020202020204" pitchFamily="34" charset="0"/>
              </a:rPr>
              <a:t>Динамика и структура расходов областного бюджета</a:t>
            </a:r>
            <a:endParaRPr lang="ru-RU" sz="18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ea typeface="PT Astra Serif" panose="020A0603040505020204" pitchFamily="18" charset="-52"/>
              <a:cs typeface="Arial" panose="020B0604020202020204" pitchFamily="34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533586600"/>
              </p:ext>
            </p:extLst>
          </p:nvPr>
        </p:nvGraphicFramePr>
        <p:xfrm>
          <a:off x="177740" y="1175178"/>
          <a:ext cx="6572248" cy="795908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182401"/>
                <a:gridCol w="778475"/>
                <a:gridCol w="963827"/>
                <a:gridCol w="898182"/>
                <a:gridCol w="885825"/>
                <a:gridCol w="863538"/>
              </a:tblGrid>
              <a:tr h="59436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Наименование</a:t>
                      </a:r>
                      <a:endParaRPr lang="ru-RU" sz="11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9530" marB="49530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5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2020</a:t>
                      </a:r>
                      <a:r>
                        <a:rPr lang="ru-RU" sz="11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год (факт)</a:t>
                      </a:r>
                      <a:endParaRPr lang="ru-RU" sz="11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9530" marB="49530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2021 год  (141-ЗО от 27.11.2020)</a:t>
                      </a:r>
                      <a:endParaRPr lang="ru-RU" sz="11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9530" marB="49530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 год</a:t>
                      </a:r>
                      <a:endParaRPr lang="ru-RU" sz="11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9530" marB="49530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 год</a:t>
                      </a:r>
                      <a:endParaRPr lang="ru-RU" sz="11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9530" marB="49530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 год</a:t>
                      </a:r>
                    </a:p>
                  </a:txBody>
                  <a:tcPr marT="49530" marB="49530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95300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Общегосударственные вопросы</a:t>
                      </a:r>
                      <a:endParaRPr lang="ru-RU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9530" marB="4953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3 456,0</a:t>
                      </a:r>
                    </a:p>
                  </a:txBody>
                  <a:tcPr marL="0" marR="0" marT="0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3 716,2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3 526,3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5 019,6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6 811,1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95300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 т.ч. условно утверждённые расходы</a:t>
                      </a:r>
                      <a:endParaRPr lang="ru-RU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9530" marB="4953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1 522,3</a:t>
                      </a:r>
                      <a:endParaRPr lang="ru-RU" sz="11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3 350,8</a:t>
                      </a:r>
                    </a:p>
                  </a:txBody>
                  <a:tcPr marL="0" marR="0" marT="0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8970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Национальная оборона</a:t>
                      </a:r>
                      <a:endParaRPr lang="ru-RU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9530" marB="4953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21,1</a:t>
                      </a:r>
                      <a:endParaRPr lang="ru-RU" sz="11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22,7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693420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Национальная безопасность</a:t>
                      </a:r>
                      <a:r>
                        <a:rPr lang="ru-RU" sz="11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и правоохранительная деятельность</a:t>
                      </a:r>
                      <a:endParaRPr lang="ru-RU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9530" marB="4953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833,2</a:t>
                      </a:r>
                      <a:endParaRPr lang="ru-RU" sz="11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705,7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843,5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790,5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844,8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693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Национальная экономика</a:t>
                      </a:r>
                      <a:endParaRPr lang="ru-RU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9530" marB="4953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14 736,3</a:t>
                      </a:r>
                      <a:endParaRPr lang="ru-RU" sz="11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15 374,0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13 197,8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11 845,0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12 113,3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95300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Жилищно-коммунальное хозяйство</a:t>
                      </a:r>
                      <a:endParaRPr lang="ru-RU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9530" marB="4953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2 910,2</a:t>
                      </a:r>
                      <a:endParaRPr lang="ru-RU" sz="11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2 945,7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3 005,0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2 429,0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2 478,4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Охрана окружающей</a:t>
                      </a:r>
                      <a:r>
                        <a:rPr lang="ru-RU" sz="11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среды</a:t>
                      </a:r>
                      <a:endParaRPr lang="ru-RU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9530" marB="4953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542,6</a:t>
                      </a:r>
                      <a:endParaRPr lang="ru-RU" sz="11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884,5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892,1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1 560,1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1 336,1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42022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Образование</a:t>
                      </a:r>
                      <a:endParaRPr lang="ru-RU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9530" marB="4953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15 765,3</a:t>
                      </a:r>
                      <a:endParaRPr lang="ru-RU" sz="11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11 849,3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15 659,7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15 427,2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14 451,1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1914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Культура, кинематография</a:t>
                      </a:r>
                      <a:endParaRPr lang="ru-RU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9530" marB="4953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2 095,7</a:t>
                      </a:r>
                      <a:endParaRPr lang="ru-RU" sz="11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2 254,1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1 538,7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1 049,4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1 368,9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97180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Здравоохранение</a:t>
                      </a:r>
                      <a:endParaRPr lang="ru-RU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9530" marB="4953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11 320,2</a:t>
                      </a:r>
                      <a:endParaRPr lang="ru-RU" sz="11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6 958,4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7 008,7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6 864,0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5 961,7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1914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Социальная политика</a:t>
                      </a:r>
                      <a:endParaRPr lang="ru-RU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9530" marB="4953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22 341,6</a:t>
                      </a:r>
                      <a:endParaRPr lang="ru-RU" sz="11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18 499,0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24 364,4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24 622,5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24 473,9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95300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Физическая культура и спорт</a:t>
                      </a:r>
                      <a:endParaRPr lang="ru-RU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9530" marB="4953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2 546,5</a:t>
                      </a:r>
                      <a:endParaRPr lang="ru-RU" sz="11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2 128,7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1 732,0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1 110,5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1 135,9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5300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Средства массовой информации</a:t>
                      </a:r>
                      <a:endParaRPr lang="ru-RU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9530" marB="4953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247,7</a:t>
                      </a:r>
                      <a:endParaRPr lang="ru-RU" sz="11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235,9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248,7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185,9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240,5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693420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Обслуживание государственного и муниципального долга</a:t>
                      </a:r>
                      <a:endParaRPr lang="ru-RU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9530" marB="4953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987,9</a:t>
                      </a:r>
                      <a:endParaRPr lang="ru-RU" sz="11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2 256,6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2 250,2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2 166,1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1 966,1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5300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Межбюджетные </a:t>
                      </a:r>
                      <a:b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трансферты общего характера</a:t>
                      </a:r>
                      <a:endParaRPr lang="ru-RU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9530" marB="4953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3 717,2</a:t>
                      </a:r>
                      <a:endParaRPr lang="ru-RU" sz="11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3 460,0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3 658,6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3 612,9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3 358,2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21914">
                <a:tc>
                  <a:txBody>
                    <a:bodyPr/>
                    <a:lstStyle/>
                    <a:p>
                      <a:r>
                        <a:rPr lang="ru-RU" sz="11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ИТОГО РАСХОДОВ</a:t>
                      </a:r>
                      <a:endParaRPr lang="ru-RU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9530" marB="4953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81 521,6</a:t>
                      </a:r>
                      <a:endParaRPr lang="ru-RU" sz="1100" b="1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71 288,2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77 948,4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76 706,3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76 563,6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733535" y="920042"/>
            <a:ext cx="101645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900" i="1" dirty="0" smtClean="0">
                <a:latin typeface="Arial" panose="020B0604020202020204" pitchFamily="34" charset="0"/>
                <a:cs typeface="Arial" panose="020B0604020202020204" pitchFamily="34" charset="0"/>
              </a:rPr>
              <a:t>млн рублей</a:t>
            </a:r>
            <a:endParaRPr lang="ru-RU" sz="9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2" descr="P:\416 Бюджетно-аналитический отдел\Айдар\Полный герб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-1" y="0"/>
            <a:ext cx="651354" cy="650906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8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4843463" y="9181395"/>
            <a:ext cx="1543050" cy="527403"/>
          </a:xfrm>
        </p:spPr>
        <p:txBody>
          <a:bodyPr/>
          <a:lstStyle/>
          <a:p>
            <a:r>
              <a:rPr lang="ru-RU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</a:t>
            </a:r>
            <a:endParaRPr lang="ru-RU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55495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xmlns="" val="4217173737"/>
              </p:ext>
            </p:extLst>
          </p:nvPr>
        </p:nvGraphicFramePr>
        <p:xfrm>
          <a:off x="295422" y="998807"/>
          <a:ext cx="6451367" cy="53035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Заголовок 1"/>
          <p:cNvSpPr txBox="1">
            <a:spLocks/>
          </p:cNvSpPr>
          <p:nvPr/>
        </p:nvSpPr>
        <p:spPr>
          <a:xfrm>
            <a:off x="399170" y="292167"/>
            <a:ext cx="6172200" cy="622233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51435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Структура расходов </a:t>
            </a:r>
            <a:br>
              <a:rPr kumimoji="0" lang="ru-RU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</a:br>
            <a:r>
              <a:rPr kumimoji="0" lang="ru-RU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областного бюджета в</a:t>
            </a:r>
            <a:r>
              <a:rPr kumimoji="0" lang="ru-RU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2022 году</a:t>
            </a:r>
            <a:endParaRPr kumimoji="0" lang="ru-RU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xmlns="" val="2283759541"/>
              </p:ext>
            </p:extLst>
          </p:nvPr>
        </p:nvGraphicFramePr>
        <p:xfrm>
          <a:off x="323851" y="6286500"/>
          <a:ext cx="6057900" cy="31146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6" name="Picture 2" descr="P:\416 Бюджетно-аналитический отдел\Айдар\Полный герб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-1" y="0"/>
            <a:ext cx="651354" cy="650906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4843463" y="9181395"/>
            <a:ext cx="1543050" cy="527403"/>
          </a:xfrm>
        </p:spPr>
        <p:txBody>
          <a:bodyPr/>
          <a:lstStyle/>
          <a:p>
            <a:r>
              <a:rPr lang="ru-RU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</a:t>
            </a:r>
            <a:endParaRPr lang="ru-RU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79526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Диаграмма 21"/>
          <p:cNvGraphicFramePr/>
          <p:nvPr>
            <p:extLst>
              <p:ext uri="{D42A27DB-BD31-4B8C-83A1-F6EECF244321}">
                <p14:modId xmlns="" xmlns:p14="http://schemas.microsoft.com/office/powerpoint/2010/main" val="1285951155"/>
              </p:ext>
            </p:extLst>
          </p:nvPr>
        </p:nvGraphicFramePr>
        <p:xfrm>
          <a:off x="339032" y="2648358"/>
          <a:ext cx="6259476" cy="43448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2" name="Таблица 3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293061199"/>
              </p:ext>
            </p:extLst>
          </p:nvPr>
        </p:nvGraphicFramePr>
        <p:xfrm>
          <a:off x="395783" y="7468960"/>
          <a:ext cx="5990733" cy="2310801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855819"/>
                <a:gridCol w="855819"/>
                <a:gridCol w="855819"/>
                <a:gridCol w="855819"/>
                <a:gridCol w="855819"/>
                <a:gridCol w="855819"/>
                <a:gridCol w="855819"/>
              </a:tblGrid>
              <a:tr h="398336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2019 (факт)</a:t>
                      </a:r>
                      <a:endParaRPr lang="ru-RU" sz="10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2020 (факт)</a:t>
                      </a:r>
                      <a:endParaRPr lang="ru-RU" sz="10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2021 (закон)</a:t>
                      </a:r>
                      <a:endParaRPr lang="ru-RU" sz="10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ru-RU" sz="10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ru-RU" sz="10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</a:t>
                      </a:r>
                      <a:endParaRPr lang="ru-RU" sz="10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97793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Дотации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5143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2313,7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3254,3</a:t>
                      </a:r>
                      <a:endParaRPr lang="ru-RU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3195,6</a:t>
                      </a:r>
                      <a:endParaRPr lang="ru-RU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3269,8</a:t>
                      </a:r>
                      <a:endParaRPr lang="ru-RU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3222,4</a:t>
                      </a:r>
                      <a:endParaRPr lang="ru-RU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2967,7</a:t>
                      </a:r>
                      <a:endParaRPr lang="ru-RU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97793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Субсидии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5143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4151,2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5539,1</a:t>
                      </a:r>
                      <a:endParaRPr lang="ru-RU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5407,5</a:t>
                      </a:r>
                      <a:endParaRPr lang="ru-RU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5139,5</a:t>
                      </a:r>
                      <a:endParaRPr lang="ru-RU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6405,1</a:t>
                      </a:r>
                      <a:endParaRPr lang="ru-RU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4968,6</a:t>
                      </a:r>
                      <a:endParaRPr lang="ru-RU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2293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Субвенции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10491,3</a:t>
                      </a:r>
                      <a:endParaRPr lang="ru-RU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11160,6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7230,6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11416,9</a:t>
                      </a:r>
                      <a:endParaRPr lang="ru-RU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11783,6</a:t>
                      </a:r>
                      <a:endParaRPr lang="ru-RU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11983,5</a:t>
                      </a:r>
                      <a:endParaRPr lang="ru-RU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2293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Иные МБТ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1014,7</a:t>
                      </a:r>
                      <a:endParaRPr lang="ru-RU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639,9</a:t>
                      </a:r>
                      <a:endParaRPr lang="ru-RU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737,0</a:t>
                      </a:r>
                      <a:endParaRPr lang="ru-RU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665,2</a:t>
                      </a:r>
                      <a:endParaRPr lang="ru-RU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2293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Итого </a:t>
                      </a:r>
                      <a:endParaRPr lang="ru-RU" sz="10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17970,9</a:t>
                      </a:r>
                      <a:endParaRPr lang="ru-RU" sz="10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20593,9</a:t>
                      </a:r>
                      <a:endParaRPr lang="ru-RU" sz="10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15874,1</a:t>
                      </a:r>
                      <a:endParaRPr lang="ru-RU" sz="10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20563,2</a:t>
                      </a:r>
                      <a:endParaRPr lang="ru-RU" sz="10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22076,3</a:t>
                      </a:r>
                      <a:endParaRPr lang="ru-RU" sz="10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20070,7</a:t>
                      </a:r>
                      <a:endParaRPr lang="ru-RU" sz="10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14041" y="329313"/>
            <a:ext cx="6291618" cy="369332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indent="355600" algn="ctr"/>
            <a:r>
              <a:rPr lang="ru-RU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Межбюджетные отношения</a:t>
            </a:r>
            <a:endParaRPr lang="ru-RU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2" descr="P:\416 Бюджетно-аналитический отдел\Айдар\Полный герб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282311" y="187023"/>
            <a:ext cx="651354" cy="650906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2217107" y="190395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43" name="TextBox 9"/>
          <p:cNvSpPr txBox="1">
            <a:spLocks noChangeArrowheads="1"/>
          </p:cNvSpPr>
          <p:nvPr/>
        </p:nvSpPr>
        <p:spPr bwMode="auto">
          <a:xfrm>
            <a:off x="462814" y="829547"/>
            <a:ext cx="2441714" cy="161582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100" dirty="0"/>
              <a:t>Межбюджетные </a:t>
            </a:r>
            <a:r>
              <a:rPr lang="ru-RU" altLang="ru-RU" sz="1100" dirty="0" smtClean="0"/>
              <a:t>отношения</a:t>
            </a:r>
          </a:p>
          <a:p>
            <a:pPr eaLnBrk="1" hangingPunct="1"/>
            <a:r>
              <a:rPr lang="ru-RU" altLang="ru-RU" sz="1100" dirty="0" smtClean="0"/>
              <a:t> </a:t>
            </a:r>
            <a:r>
              <a:rPr lang="ru-RU" altLang="ru-RU" sz="1100" dirty="0"/>
              <a:t>с муниципальными образованиями Ульяновской области </a:t>
            </a:r>
            <a:endParaRPr lang="ru-RU" altLang="ru-RU" sz="1100" dirty="0" smtClean="0"/>
          </a:p>
          <a:p>
            <a:pPr eaLnBrk="1" hangingPunct="1"/>
            <a:r>
              <a:rPr lang="ru-RU" altLang="ru-RU" sz="1100" dirty="0" smtClean="0"/>
              <a:t>сформированы </a:t>
            </a:r>
            <a:r>
              <a:rPr lang="ru-RU" altLang="ru-RU" sz="1100" dirty="0"/>
              <a:t>в соответствии </a:t>
            </a:r>
            <a:endParaRPr lang="ru-RU" altLang="ru-RU" sz="1100" dirty="0" smtClean="0"/>
          </a:p>
          <a:p>
            <a:pPr eaLnBrk="1" hangingPunct="1"/>
            <a:r>
              <a:rPr lang="ru-RU" altLang="ru-RU" sz="1100" dirty="0" smtClean="0"/>
              <a:t>с Законом </a:t>
            </a:r>
            <a:r>
              <a:rPr lang="ru-RU" altLang="ru-RU" sz="1100" dirty="0"/>
              <a:t>Ульяновской области </a:t>
            </a:r>
            <a:endParaRPr lang="ru-RU" altLang="ru-RU" sz="1100" dirty="0" smtClean="0"/>
          </a:p>
          <a:p>
            <a:pPr eaLnBrk="1" hangingPunct="1"/>
            <a:r>
              <a:rPr lang="ru-RU" altLang="ru-RU" sz="1100" dirty="0" smtClean="0"/>
              <a:t>от </a:t>
            </a:r>
            <a:r>
              <a:rPr lang="ru-RU" altLang="ru-RU" sz="1100" dirty="0"/>
              <a:t>4 октября 2011 года № 142-ЗО </a:t>
            </a:r>
            <a:endParaRPr lang="ru-RU" altLang="ru-RU" sz="1100" dirty="0" smtClean="0"/>
          </a:p>
          <a:p>
            <a:pPr eaLnBrk="1" hangingPunct="1"/>
            <a:r>
              <a:rPr lang="ru-RU" altLang="ru-RU" sz="1100" dirty="0" smtClean="0"/>
              <a:t>«</a:t>
            </a:r>
            <a:r>
              <a:rPr lang="ru-RU" altLang="ru-RU" sz="1100" dirty="0"/>
              <a:t>О межбюджетных отношениях </a:t>
            </a:r>
            <a:endParaRPr lang="ru-RU" altLang="ru-RU" sz="1100" dirty="0" smtClean="0"/>
          </a:p>
          <a:p>
            <a:pPr eaLnBrk="1" hangingPunct="1"/>
            <a:r>
              <a:rPr lang="ru-RU" altLang="ru-RU" sz="1100" dirty="0" smtClean="0"/>
              <a:t>в </a:t>
            </a:r>
            <a:r>
              <a:rPr lang="ru-RU" altLang="ru-RU" sz="1100" dirty="0"/>
              <a:t>Ульяновской </a:t>
            </a:r>
            <a:r>
              <a:rPr lang="ru-RU" altLang="ru-RU" sz="1100" dirty="0" smtClean="0"/>
              <a:t>области»</a:t>
            </a:r>
            <a:endParaRPr lang="ru-RU" altLang="ru-RU" sz="1100" b="1" dirty="0"/>
          </a:p>
        </p:txBody>
      </p:sp>
      <p:sp>
        <p:nvSpPr>
          <p:cNvPr id="49" name="TextBox 9"/>
          <p:cNvSpPr txBox="1">
            <a:spLocks noChangeArrowheads="1"/>
          </p:cNvSpPr>
          <p:nvPr/>
        </p:nvSpPr>
        <p:spPr bwMode="auto">
          <a:xfrm>
            <a:off x="2937078" y="812860"/>
            <a:ext cx="3812769" cy="144655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100" dirty="0" smtClean="0">
                <a:solidFill>
                  <a:srgbClr val="002060"/>
                </a:solidFill>
              </a:rPr>
              <a:t>Основные МБТ, передаваемые из областного бюджета </a:t>
            </a:r>
          </a:p>
          <a:p>
            <a:pPr eaLnBrk="1" hangingPunct="1"/>
            <a:r>
              <a:rPr lang="ru-RU" altLang="ru-RU" sz="1100" dirty="0" smtClean="0">
                <a:solidFill>
                  <a:srgbClr val="002060"/>
                </a:solidFill>
              </a:rPr>
              <a:t>в 2022 году – </a:t>
            </a:r>
            <a:r>
              <a:rPr lang="ru-RU" altLang="ru-RU" sz="1100" b="1" dirty="0" smtClean="0">
                <a:solidFill>
                  <a:srgbClr val="002060"/>
                </a:solidFill>
              </a:rPr>
              <a:t>20563,2 млн рублей</a:t>
            </a:r>
            <a:r>
              <a:rPr lang="ru-RU" altLang="ru-RU" sz="1100" dirty="0" smtClean="0">
                <a:solidFill>
                  <a:srgbClr val="002060"/>
                </a:solidFill>
              </a:rPr>
              <a:t>:</a:t>
            </a:r>
          </a:p>
          <a:p>
            <a:pPr marL="171450" indent="-171450" eaLnBrk="1" hangingPunct="1">
              <a:buFont typeface="Wingdings" panose="05000000000000000000" pitchFamily="2" charset="2"/>
              <a:buChar char="§"/>
            </a:pPr>
            <a:r>
              <a:rPr lang="ru-RU" altLang="ru-RU" sz="1100" dirty="0"/>
              <a:t>с</a:t>
            </a:r>
            <a:r>
              <a:rPr lang="ru-RU" altLang="ru-RU" sz="1100" dirty="0" smtClean="0"/>
              <a:t>убвенции на общее и дошкольное образование – 49,5% в общем объёме МБТ; </a:t>
            </a:r>
          </a:p>
          <a:p>
            <a:pPr marL="171450" indent="-171450" eaLnBrk="1" hangingPunct="1">
              <a:buFont typeface="Wingdings" panose="05000000000000000000" pitchFamily="2" charset="2"/>
              <a:buChar char="§"/>
            </a:pPr>
            <a:r>
              <a:rPr lang="ru-RU" altLang="ru-RU" sz="1100" dirty="0" smtClean="0"/>
              <a:t>субсидии на решение вопросов местного значения – 25%;  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ru-RU" altLang="ru-RU" sz="1100" dirty="0" smtClean="0"/>
              <a:t>дотации  - 15,9%;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ru-RU" altLang="ru-RU" sz="1100" dirty="0" smtClean="0"/>
              <a:t>иные МБТ – 3,6%.</a:t>
            </a:r>
            <a:endParaRPr lang="ru-RU" altLang="ru-RU" sz="1100" dirty="0"/>
          </a:p>
        </p:txBody>
      </p:sp>
      <p:sp>
        <p:nvSpPr>
          <p:cNvPr id="53" name="TextBox 52"/>
          <p:cNvSpPr txBox="1"/>
          <p:nvPr/>
        </p:nvSpPr>
        <p:spPr>
          <a:xfrm>
            <a:off x="198553" y="2414595"/>
            <a:ext cx="6291618" cy="307777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indent="355600" algn="ctr"/>
            <a:r>
              <a:rPr lang="ru-RU" sz="1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Финансовая поддержка муниципальных образований, млн рублей</a:t>
            </a:r>
            <a:endParaRPr lang="ru-RU" sz="14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448327" y="6400243"/>
            <a:ext cx="1220812" cy="400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Право </a:t>
            </a:r>
          </a:p>
          <a:p>
            <a:pPr algn="ctr"/>
            <a:r>
              <a:rPr lang="ru-RU" sz="1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субъекта РФ</a:t>
            </a:r>
            <a:endParaRPr lang="ru-RU" sz="10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448327" y="5877023"/>
            <a:ext cx="1220812" cy="400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000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Обязанности  субъекта РФ</a:t>
            </a:r>
            <a:endParaRPr lang="ru-RU" sz="1000" b="1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298959" y="6945740"/>
            <a:ext cx="6291618" cy="523220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indent="355600" algn="ctr"/>
            <a:r>
              <a:rPr lang="ru-RU" sz="1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Объёмы МБТ, предусмотренных </a:t>
            </a:r>
          </a:p>
          <a:p>
            <a:pPr indent="355600" algn="ctr"/>
            <a:r>
              <a:rPr lang="ru-RU" sz="1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муниципальным образованиям Ульяновской области, млн рублей</a:t>
            </a:r>
            <a:endParaRPr lang="ru-RU" sz="14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02950" y="313249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34" name="TextBox 33"/>
          <p:cNvSpPr txBox="1"/>
          <p:nvPr/>
        </p:nvSpPr>
        <p:spPr>
          <a:xfrm>
            <a:off x="632941" y="3200767"/>
            <a:ext cx="60144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17970,9</a:t>
            </a:r>
            <a:endParaRPr lang="ru-RU" sz="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1653617" y="2899387"/>
            <a:ext cx="65585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b="1" dirty="0">
                <a:latin typeface="Arial" panose="020B0604020202020204" pitchFamily="34" charset="0"/>
                <a:cs typeface="Arial" panose="020B0604020202020204" pitchFamily="34" charset="0"/>
              </a:rPr>
              <a:t>20593,9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2698845" y="3486831"/>
            <a:ext cx="60144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900" b="1" dirty="0">
                <a:latin typeface="Arial" panose="020B0604020202020204" pitchFamily="34" charset="0"/>
                <a:cs typeface="Arial" panose="020B0604020202020204" pitchFamily="34" charset="0"/>
              </a:rPr>
              <a:t>15874,1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3710465" y="2899387"/>
            <a:ext cx="60144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900" b="1" dirty="0">
                <a:latin typeface="Arial" panose="020B0604020202020204" pitchFamily="34" charset="0"/>
                <a:cs typeface="Arial" panose="020B0604020202020204" pitchFamily="34" charset="0"/>
              </a:rPr>
              <a:t>20563,2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4648413" y="2735128"/>
            <a:ext cx="73115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b="1" dirty="0">
                <a:latin typeface="Arial" panose="020B0604020202020204" pitchFamily="34" charset="0"/>
                <a:cs typeface="Arial" panose="020B0604020202020204" pitchFamily="34" charset="0"/>
              </a:rPr>
              <a:t>22076,3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5712905" y="2962327"/>
            <a:ext cx="60144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900" b="1" dirty="0">
                <a:latin typeface="Arial" panose="020B0604020202020204" pitchFamily="34" charset="0"/>
                <a:cs typeface="Arial" panose="020B0604020202020204" pitchFamily="34" charset="0"/>
              </a:rPr>
              <a:t>20070,7</a:t>
            </a:r>
          </a:p>
        </p:txBody>
      </p:sp>
      <p:sp>
        <p:nvSpPr>
          <p:cNvPr id="23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5206797" y="9210578"/>
            <a:ext cx="1543050" cy="527403"/>
          </a:xfrm>
        </p:spPr>
        <p:txBody>
          <a:bodyPr/>
          <a:lstStyle/>
          <a:p>
            <a:r>
              <a:rPr lang="ru-RU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  <a:endParaRPr lang="ru-RU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20145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477594" y="112208"/>
            <a:ext cx="6172200" cy="4572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51435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Программный бюджет</a:t>
            </a:r>
            <a:endParaRPr kumimoji="0" lang="ru-RU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45989" y="403448"/>
            <a:ext cx="635449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3538" algn="just"/>
            <a:r>
              <a:rPr lang="ru-RU" sz="1400" dirty="0" smtClean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Законопроект сформирован на основе </a:t>
            </a:r>
            <a:r>
              <a:rPr lang="ru-RU" sz="1400" b="1" dirty="0" smtClean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20</a:t>
            </a:r>
            <a:r>
              <a:rPr lang="ru-RU" sz="1400" dirty="0" smtClean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 государственных программ Ульяновской области, в  соответствии с перечнем государственных программ Ульяновской области, утвержденным  распоряжением Правительства Ульяновской области от  27.12.2019 №693-пр (в ред. от 26.07.2021г. №693-пр). Будут реализовываться программы в сферах образования, культуры, здравоохранения, агропромышленного комплекса, ветеринарии, туризма, социальной поддержки и защиты населения, жилищно-коммунального хозяйства, строительства и транспорта.</a:t>
            </a:r>
          </a:p>
          <a:p>
            <a:pPr indent="363538" algn="just"/>
            <a:r>
              <a:rPr lang="ru-RU" sz="1400" dirty="0" smtClean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Все государственные программы разработаны в соответствии с постановлением Правительства Ульяновской области от 13.09.2019  №460-П «Об утверждении Правил разработки, реализации и оценки эффективности государственных программ Ульяновской области, а также осуществления контроля за ходом их реализации».</a:t>
            </a:r>
            <a:endParaRPr lang="ru-RU" sz="140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96298" y="3483071"/>
            <a:ext cx="57371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C0000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12 665,4 МЛН. РУБ.</a:t>
            </a:r>
            <a:r>
              <a:rPr lang="ru-RU" sz="1400" dirty="0" smtClean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 в 2022 году будут направлены на реализацию</a:t>
            </a:r>
            <a:br>
              <a:rPr lang="ru-RU" sz="1400" dirty="0" smtClean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</a:br>
            <a:r>
              <a:rPr lang="ru-RU" sz="1400" b="1" dirty="0" smtClean="0">
                <a:solidFill>
                  <a:srgbClr val="352798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НАЦИОНАЛЬНЫХ ПРОЕКТОВ </a:t>
            </a:r>
            <a:endParaRPr lang="ru-RU" sz="1400" b="1" dirty="0">
              <a:solidFill>
                <a:srgbClr val="35279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1" name="Picture 2" descr="P:\416 Бюджетно-аналитический отдел\Айдар\Полный герб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-1" y="0"/>
            <a:ext cx="651354" cy="650906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4942525" y="9180885"/>
            <a:ext cx="1543050" cy="527403"/>
          </a:xfrm>
        </p:spPr>
        <p:txBody>
          <a:bodyPr/>
          <a:lstStyle/>
          <a:p>
            <a:r>
              <a:rPr lang="ru-RU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</a:t>
            </a:r>
            <a:endParaRPr lang="ru-RU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4" name="Picture 20" descr="https://www.khabkrai.ru/photos/73150_x6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98609" y="8208919"/>
            <a:ext cx="230133" cy="232051"/>
          </a:xfrm>
          <a:prstGeom prst="rect">
            <a:avLst/>
          </a:prstGeom>
          <a:noFill/>
        </p:spPr>
      </p:pic>
      <p:grpSp>
        <p:nvGrpSpPr>
          <p:cNvPr id="2" name="Группа 97"/>
          <p:cNvGrpSpPr/>
          <p:nvPr/>
        </p:nvGrpSpPr>
        <p:grpSpPr>
          <a:xfrm>
            <a:off x="4746929" y="4060306"/>
            <a:ext cx="1836751" cy="1109331"/>
            <a:chOff x="2609785" y="4435129"/>
            <a:chExt cx="1836751" cy="1109331"/>
          </a:xfrm>
        </p:grpSpPr>
        <p:pic>
          <p:nvPicPr>
            <p:cNvPr id="53" name="Picture 22" descr="https://storage.strategy24.ru/files/project/201909/a484fd2175f8a273df163248469b2b6e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725421" y="4529089"/>
              <a:ext cx="292981" cy="292981"/>
            </a:xfrm>
            <a:prstGeom prst="rect">
              <a:avLst/>
            </a:prstGeom>
            <a:noFill/>
          </p:spPr>
        </p:pic>
        <p:sp>
          <p:nvSpPr>
            <p:cNvPr id="64" name="Скругленный прямоугольник 63"/>
            <p:cNvSpPr/>
            <p:nvPr/>
          </p:nvSpPr>
          <p:spPr>
            <a:xfrm>
              <a:off x="2609785" y="4435129"/>
              <a:ext cx="1836751" cy="1109331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35279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3" name="Прямоугольник 72"/>
            <p:cNvSpPr/>
            <p:nvPr/>
          </p:nvSpPr>
          <p:spPr>
            <a:xfrm>
              <a:off x="3194152" y="4515739"/>
              <a:ext cx="715260" cy="28405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200" b="1" dirty="0" smtClean="0">
                  <a:solidFill>
                    <a:srgbClr val="C00000"/>
                  </a:solidFill>
                  <a:latin typeface="Arial" panose="020B0604020202020204" pitchFamily="34" charset="0"/>
                  <a:ea typeface="PT Astra Serif" pitchFamily="18" charset="-52"/>
                  <a:cs typeface="Arial" panose="020B0604020202020204" pitchFamily="34" charset="0"/>
                </a:rPr>
                <a:t>2 827,2</a:t>
              </a:r>
              <a:endParaRPr lang="ru-RU" sz="1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4" name="Прямоугольник 73"/>
            <p:cNvSpPr/>
            <p:nvPr/>
          </p:nvSpPr>
          <p:spPr>
            <a:xfrm>
              <a:off x="2845040" y="4916030"/>
              <a:ext cx="141504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200" b="1" dirty="0">
                  <a:solidFill>
                    <a:srgbClr val="352798"/>
                  </a:solidFill>
                  <a:latin typeface="Arial" panose="020B0604020202020204" pitchFamily="34" charset="0"/>
                  <a:ea typeface="PT Astra Serif" pitchFamily="18" charset="-52"/>
                  <a:cs typeface="Arial" panose="020B0604020202020204" pitchFamily="34" charset="0"/>
                </a:rPr>
                <a:t>НП «Демография»</a:t>
              </a:r>
              <a:endParaRPr lang="ru-RU" sz="1200" dirty="0">
                <a:solidFill>
                  <a:srgbClr val="35279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" name="Группа 104"/>
          <p:cNvGrpSpPr/>
          <p:nvPr/>
        </p:nvGrpSpPr>
        <p:grpSpPr>
          <a:xfrm>
            <a:off x="2575604" y="5310278"/>
            <a:ext cx="1853273" cy="1120212"/>
            <a:chOff x="464994" y="5411334"/>
            <a:chExt cx="1853273" cy="1120212"/>
          </a:xfrm>
        </p:grpSpPr>
        <p:pic>
          <p:nvPicPr>
            <p:cNvPr id="63" name="Picture 4" descr="https://dgp5-omsk.ru/uploadedFiles/newsimages/big/rrrparaere_3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38731" y="5478073"/>
              <a:ext cx="413963" cy="428084"/>
            </a:xfrm>
            <a:prstGeom prst="rect">
              <a:avLst/>
            </a:prstGeom>
            <a:noFill/>
          </p:spPr>
        </p:pic>
        <p:sp>
          <p:nvSpPr>
            <p:cNvPr id="67" name="Скругленный прямоугольник 66"/>
            <p:cNvSpPr/>
            <p:nvPr/>
          </p:nvSpPr>
          <p:spPr>
            <a:xfrm>
              <a:off x="464994" y="5411334"/>
              <a:ext cx="1853273" cy="1120212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35279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246" dirty="0"/>
            </a:p>
          </p:txBody>
        </p:sp>
        <p:sp>
          <p:nvSpPr>
            <p:cNvPr id="75" name="Прямоугольник 74"/>
            <p:cNvSpPr/>
            <p:nvPr/>
          </p:nvSpPr>
          <p:spPr>
            <a:xfrm>
              <a:off x="1033064" y="5545335"/>
              <a:ext cx="715260" cy="28405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246" b="1" dirty="0" smtClean="0">
                  <a:solidFill>
                    <a:srgbClr val="C00000"/>
                  </a:solidFill>
                  <a:latin typeface="Arial" panose="020B0604020202020204" pitchFamily="34" charset="0"/>
                  <a:ea typeface="PT Astra Serif" pitchFamily="18" charset="-52"/>
                  <a:cs typeface="Arial" panose="020B0604020202020204" pitchFamily="34" charset="0"/>
                </a:rPr>
                <a:t>1 545,8</a:t>
              </a:r>
              <a:endParaRPr lang="ru-RU" sz="1246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3" name="Прямоугольник 82"/>
            <p:cNvSpPr/>
            <p:nvPr/>
          </p:nvSpPr>
          <p:spPr>
            <a:xfrm>
              <a:off x="490335" y="5924582"/>
              <a:ext cx="176188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200" b="1" dirty="0">
                  <a:solidFill>
                    <a:srgbClr val="352798"/>
                  </a:solidFill>
                  <a:latin typeface="Arial" panose="020B0604020202020204" pitchFamily="34" charset="0"/>
                  <a:ea typeface="PT Astra Serif" pitchFamily="18" charset="-52"/>
                  <a:cs typeface="Arial" panose="020B0604020202020204" pitchFamily="34" charset="0"/>
                </a:rPr>
                <a:t>НП «Здравоохранение»</a:t>
              </a:r>
              <a:endParaRPr lang="ru-RU" sz="1200" dirty="0">
                <a:solidFill>
                  <a:srgbClr val="35279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" name="Группа 98"/>
          <p:cNvGrpSpPr/>
          <p:nvPr/>
        </p:nvGrpSpPr>
        <p:grpSpPr>
          <a:xfrm>
            <a:off x="4738976" y="5300481"/>
            <a:ext cx="1855441" cy="1126202"/>
            <a:chOff x="2633729" y="5768311"/>
            <a:chExt cx="1855441" cy="1126202"/>
          </a:xfrm>
        </p:grpSpPr>
        <p:pic>
          <p:nvPicPr>
            <p:cNvPr id="62" name="Picture 6" descr="http://edu21.cap.ru/home/4447/nikolckaya/cajt/dokumenti/naz%20proekt.jp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682403" y="5805411"/>
              <a:ext cx="410904" cy="410904"/>
            </a:xfrm>
            <a:prstGeom prst="rect">
              <a:avLst/>
            </a:prstGeom>
            <a:noFill/>
          </p:spPr>
        </p:pic>
        <p:sp>
          <p:nvSpPr>
            <p:cNvPr id="68" name="Скругленный прямоугольник 67"/>
            <p:cNvSpPr/>
            <p:nvPr/>
          </p:nvSpPr>
          <p:spPr>
            <a:xfrm>
              <a:off x="2633729" y="5768311"/>
              <a:ext cx="1855441" cy="1126202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35279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246" dirty="0"/>
            </a:p>
          </p:txBody>
        </p:sp>
        <p:sp>
          <p:nvSpPr>
            <p:cNvPr id="76" name="Прямоугольник 75"/>
            <p:cNvSpPr/>
            <p:nvPr/>
          </p:nvSpPr>
          <p:spPr>
            <a:xfrm>
              <a:off x="3168774" y="5854673"/>
              <a:ext cx="706475" cy="28405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200" b="1" dirty="0" smtClean="0">
                  <a:solidFill>
                    <a:srgbClr val="C00000"/>
                  </a:solidFill>
                  <a:latin typeface="Arial" panose="020B0604020202020204" pitchFamily="34" charset="0"/>
                  <a:ea typeface="PT Astra Serif" pitchFamily="18" charset="-52"/>
                  <a:cs typeface="Arial" panose="020B0604020202020204" pitchFamily="34" charset="0"/>
                </a:rPr>
                <a:t>1 115,0</a:t>
              </a:r>
              <a:endParaRPr lang="ru-RU" sz="1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4" name="Прямоугольник 83"/>
            <p:cNvSpPr/>
            <p:nvPr/>
          </p:nvSpPr>
          <p:spPr>
            <a:xfrm>
              <a:off x="2816990" y="6281496"/>
              <a:ext cx="141504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200" b="1" dirty="0">
                  <a:solidFill>
                    <a:srgbClr val="352798"/>
                  </a:solidFill>
                  <a:latin typeface="Arial" panose="020B0604020202020204" pitchFamily="34" charset="0"/>
                  <a:ea typeface="PT Astra Serif" pitchFamily="18" charset="-52"/>
                  <a:cs typeface="Arial" panose="020B0604020202020204" pitchFamily="34" charset="0"/>
                </a:rPr>
                <a:t>НП «Образование»</a:t>
              </a:r>
              <a:endParaRPr lang="ru-RU" sz="1200" dirty="0">
                <a:solidFill>
                  <a:srgbClr val="35279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8" name="Группа 105"/>
          <p:cNvGrpSpPr/>
          <p:nvPr/>
        </p:nvGrpSpPr>
        <p:grpSpPr>
          <a:xfrm>
            <a:off x="2560204" y="6596289"/>
            <a:ext cx="1860722" cy="1273007"/>
            <a:chOff x="438962" y="6832887"/>
            <a:chExt cx="1860722" cy="1273007"/>
          </a:xfrm>
        </p:grpSpPr>
        <p:pic>
          <p:nvPicPr>
            <p:cNvPr id="61" name="Picture 8" descr="https://storage.strategy24.ru/files/project/201909/fb23858ca6a256560871430f53df249d.pn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528970" y="6938598"/>
              <a:ext cx="283404" cy="306795"/>
            </a:xfrm>
            <a:prstGeom prst="rect">
              <a:avLst/>
            </a:prstGeom>
            <a:noFill/>
          </p:spPr>
        </p:pic>
        <p:sp>
          <p:nvSpPr>
            <p:cNvPr id="71" name="Скругленный прямоугольник 70"/>
            <p:cNvSpPr/>
            <p:nvPr/>
          </p:nvSpPr>
          <p:spPr>
            <a:xfrm>
              <a:off x="438962" y="6832887"/>
              <a:ext cx="1860722" cy="1273007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35279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246" dirty="0"/>
            </a:p>
          </p:txBody>
        </p:sp>
        <p:sp>
          <p:nvSpPr>
            <p:cNvPr id="77" name="Прямоугольник 76"/>
            <p:cNvSpPr/>
            <p:nvPr/>
          </p:nvSpPr>
          <p:spPr>
            <a:xfrm>
              <a:off x="1097872" y="7061607"/>
              <a:ext cx="582211" cy="28405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200" b="1" dirty="0" smtClean="0">
                  <a:solidFill>
                    <a:srgbClr val="C00000"/>
                  </a:solidFill>
                  <a:latin typeface="Arial" panose="020B0604020202020204" pitchFamily="34" charset="0"/>
                  <a:ea typeface="PT Astra Serif" pitchFamily="18" charset="-52"/>
                  <a:cs typeface="Arial" panose="020B0604020202020204" pitchFamily="34" charset="0"/>
                </a:rPr>
                <a:t>339,9</a:t>
              </a:r>
              <a:endParaRPr lang="ru-RU" sz="1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5" name="Прямоугольник 84"/>
            <p:cNvSpPr/>
            <p:nvPr/>
          </p:nvSpPr>
          <p:spPr>
            <a:xfrm>
              <a:off x="779887" y="7443713"/>
              <a:ext cx="117258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200" b="1" dirty="0">
                  <a:solidFill>
                    <a:srgbClr val="352798"/>
                  </a:solidFill>
                  <a:latin typeface="Arial" panose="020B0604020202020204" pitchFamily="34" charset="0"/>
                  <a:ea typeface="PT Astra Serif" pitchFamily="18" charset="-52"/>
                  <a:cs typeface="Arial" panose="020B0604020202020204" pitchFamily="34" charset="0"/>
                </a:rPr>
                <a:t>НП «Культура»</a:t>
              </a:r>
              <a:endParaRPr lang="ru-RU" sz="1200" dirty="0">
                <a:solidFill>
                  <a:srgbClr val="35279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9" name="Группа 101"/>
          <p:cNvGrpSpPr/>
          <p:nvPr/>
        </p:nvGrpSpPr>
        <p:grpSpPr>
          <a:xfrm>
            <a:off x="362909" y="6764799"/>
            <a:ext cx="1839601" cy="1098683"/>
            <a:chOff x="4764789" y="5318771"/>
            <a:chExt cx="1839601" cy="1098683"/>
          </a:xfrm>
        </p:grpSpPr>
        <p:pic>
          <p:nvPicPr>
            <p:cNvPr id="60" name="Picture 10" descr="https://www.khabkrai.ru/photos/73127_x600.jp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4888292" y="5444990"/>
              <a:ext cx="332747" cy="297808"/>
            </a:xfrm>
            <a:prstGeom prst="rect">
              <a:avLst/>
            </a:prstGeom>
            <a:noFill/>
          </p:spPr>
        </p:pic>
        <p:sp>
          <p:nvSpPr>
            <p:cNvPr id="69" name="Скругленный прямоугольник 68"/>
            <p:cNvSpPr/>
            <p:nvPr/>
          </p:nvSpPr>
          <p:spPr>
            <a:xfrm>
              <a:off x="4764789" y="5318771"/>
              <a:ext cx="1839601" cy="1098683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35279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246" dirty="0"/>
            </a:p>
          </p:txBody>
        </p:sp>
        <p:sp>
          <p:nvSpPr>
            <p:cNvPr id="78" name="Прямоугольник 77"/>
            <p:cNvSpPr/>
            <p:nvPr/>
          </p:nvSpPr>
          <p:spPr>
            <a:xfrm>
              <a:off x="5426361" y="5431454"/>
              <a:ext cx="696024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200" b="1" dirty="0" smtClean="0">
                  <a:solidFill>
                    <a:srgbClr val="C00000"/>
                  </a:solidFill>
                  <a:latin typeface="Arial" panose="020B0604020202020204" pitchFamily="34" charset="0"/>
                  <a:ea typeface="PT Astra Serif" pitchFamily="18" charset="-52"/>
                  <a:cs typeface="Arial" panose="020B0604020202020204" pitchFamily="34" charset="0"/>
                </a:rPr>
                <a:t>1 081,8</a:t>
              </a:r>
              <a:endParaRPr lang="ru-RU" sz="1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6" name="Прямоугольник 85"/>
            <p:cNvSpPr/>
            <p:nvPr/>
          </p:nvSpPr>
          <p:spPr>
            <a:xfrm>
              <a:off x="5201314" y="5803279"/>
              <a:ext cx="117920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200" b="1" dirty="0">
                  <a:solidFill>
                    <a:srgbClr val="352798"/>
                  </a:solidFill>
                  <a:latin typeface="Arial" panose="020B0604020202020204" pitchFamily="34" charset="0"/>
                  <a:ea typeface="PT Astra Serif" pitchFamily="18" charset="-52"/>
                  <a:cs typeface="Arial" panose="020B0604020202020204" pitchFamily="34" charset="0"/>
                </a:rPr>
                <a:t>НП «Экология»</a:t>
              </a:r>
              <a:endParaRPr lang="ru-RU" sz="1200" dirty="0">
                <a:solidFill>
                  <a:srgbClr val="35279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0" name="Группа 100"/>
          <p:cNvGrpSpPr/>
          <p:nvPr/>
        </p:nvGrpSpPr>
        <p:grpSpPr>
          <a:xfrm>
            <a:off x="374544" y="5482459"/>
            <a:ext cx="1820016" cy="1113415"/>
            <a:chOff x="4752977" y="3850962"/>
            <a:chExt cx="1735995" cy="1113415"/>
          </a:xfrm>
        </p:grpSpPr>
        <p:pic>
          <p:nvPicPr>
            <p:cNvPr id="59" name="Picture 12" descr="https://im0-tub-ru.yandex.net/i?id=a30af051e83087e787c19de5dac87418&amp;n=13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4814426" y="3932677"/>
              <a:ext cx="276497" cy="276497"/>
            </a:xfrm>
            <a:prstGeom prst="rect">
              <a:avLst/>
            </a:prstGeom>
            <a:noFill/>
          </p:spPr>
        </p:pic>
        <p:sp>
          <p:nvSpPr>
            <p:cNvPr id="66" name="Скругленный прямоугольник 65"/>
            <p:cNvSpPr/>
            <p:nvPr/>
          </p:nvSpPr>
          <p:spPr>
            <a:xfrm>
              <a:off x="4752977" y="3850962"/>
              <a:ext cx="1735995" cy="1113415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35279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83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9" name="Прямоугольник 78"/>
            <p:cNvSpPr/>
            <p:nvPr/>
          </p:nvSpPr>
          <p:spPr>
            <a:xfrm>
              <a:off x="5348312" y="3938882"/>
              <a:ext cx="696024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200" b="1" dirty="0" smtClean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1 705,7</a:t>
              </a:r>
              <a:endParaRPr lang="ru-RU" sz="1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" name="Прямоугольник 86"/>
            <p:cNvSpPr/>
            <p:nvPr/>
          </p:nvSpPr>
          <p:spPr>
            <a:xfrm>
              <a:off x="4850476" y="4241775"/>
              <a:ext cx="159684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200" b="1" dirty="0">
                  <a:solidFill>
                    <a:srgbClr val="352798"/>
                  </a:solidFill>
                  <a:latin typeface="Arial" panose="020B0604020202020204" pitchFamily="34" charset="0"/>
                  <a:ea typeface="PT Astra Serif" pitchFamily="18" charset="-52"/>
                  <a:cs typeface="Arial" panose="020B0604020202020204" pitchFamily="34" charset="0"/>
                </a:rPr>
                <a:t>НП </a:t>
              </a:r>
              <a:endParaRPr lang="ru-RU" sz="1200" b="1" dirty="0" smtClean="0">
                <a:solidFill>
                  <a:srgbClr val="352798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endParaRPr>
            </a:p>
            <a:p>
              <a:pPr algn="ctr"/>
              <a:r>
                <a:rPr lang="ru-RU" sz="1200" b="1" dirty="0" smtClean="0">
                  <a:solidFill>
                    <a:srgbClr val="352798"/>
                  </a:solidFill>
                  <a:latin typeface="Arial" panose="020B0604020202020204" pitchFamily="34" charset="0"/>
                  <a:ea typeface="PT Astra Serif" pitchFamily="18" charset="-52"/>
                  <a:cs typeface="Arial" panose="020B0604020202020204" pitchFamily="34" charset="0"/>
                </a:rPr>
                <a:t>«</a:t>
              </a:r>
              <a:r>
                <a:rPr lang="ru-RU" sz="1200" b="1" dirty="0">
                  <a:solidFill>
                    <a:srgbClr val="352798"/>
                  </a:solidFill>
                  <a:latin typeface="Arial" panose="020B0604020202020204" pitchFamily="34" charset="0"/>
                  <a:ea typeface="PT Astra Serif" pitchFamily="18" charset="-52"/>
                  <a:cs typeface="Arial" panose="020B0604020202020204" pitchFamily="34" charset="0"/>
                </a:rPr>
                <a:t>Жильё и городская среда»</a:t>
              </a:r>
              <a:endParaRPr lang="ru-RU" sz="1200" dirty="0">
                <a:solidFill>
                  <a:srgbClr val="35279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1" name="Группа 99"/>
          <p:cNvGrpSpPr/>
          <p:nvPr/>
        </p:nvGrpSpPr>
        <p:grpSpPr>
          <a:xfrm>
            <a:off x="4562301" y="6565558"/>
            <a:ext cx="2224140" cy="1306233"/>
            <a:chOff x="2531483" y="7325834"/>
            <a:chExt cx="2224140" cy="1306233"/>
          </a:xfrm>
        </p:grpSpPr>
        <p:pic>
          <p:nvPicPr>
            <p:cNvPr id="58" name="Picture 13" descr="C:\Users\u126\Desktop\Без имени.png"/>
            <p:cNvPicPr>
              <a:picLocks noChangeAspect="1" noChangeArrowheads="1"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747859" y="7382973"/>
              <a:ext cx="306468" cy="309649"/>
            </a:xfrm>
            <a:prstGeom prst="rect">
              <a:avLst/>
            </a:prstGeom>
            <a:noFill/>
          </p:spPr>
        </p:pic>
        <p:sp>
          <p:nvSpPr>
            <p:cNvPr id="72" name="Скругленный прямоугольник 71"/>
            <p:cNvSpPr/>
            <p:nvPr/>
          </p:nvSpPr>
          <p:spPr>
            <a:xfrm>
              <a:off x="2708159" y="7325834"/>
              <a:ext cx="1852574" cy="1306233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35279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246" dirty="0"/>
            </a:p>
          </p:txBody>
        </p:sp>
        <p:sp>
          <p:nvSpPr>
            <p:cNvPr id="80" name="Прямоугольник 79"/>
            <p:cNvSpPr/>
            <p:nvPr/>
          </p:nvSpPr>
          <p:spPr>
            <a:xfrm>
              <a:off x="3255640" y="7374769"/>
              <a:ext cx="611065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200" b="1" dirty="0" smtClean="0">
                  <a:solidFill>
                    <a:srgbClr val="C00000"/>
                  </a:solidFill>
                  <a:latin typeface="Arial" panose="020B0604020202020204" pitchFamily="34" charset="0"/>
                  <a:ea typeface="PT Astra Serif" pitchFamily="18" charset="-52"/>
                  <a:cs typeface="Arial" panose="020B0604020202020204" pitchFamily="34" charset="0"/>
                </a:rPr>
                <a:t>254,7 </a:t>
              </a:r>
              <a:endParaRPr lang="ru-RU" sz="1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8" name="Прямоугольник 87"/>
            <p:cNvSpPr/>
            <p:nvPr/>
          </p:nvSpPr>
          <p:spPr>
            <a:xfrm>
              <a:off x="2531483" y="7604176"/>
              <a:ext cx="2224140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000" b="1" dirty="0">
                  <a:solidFill>
                    <a:srgbClr val="352798"/>
                  </a:solidFill>
                  <a:latin typeface="Arial" panose="020B0604020202020204" pitchFamily="34" charset="0"/>
                  <a:ea typeface="PT Astra Serif" pitchFamily="18" charset="-52"/>
                  <a:cs typeface="Arial" panose="020B0604020202020204" pitchFamily="34" charset="0"/>
                </a:rPr>
                <a:t>НП </a:t>
              </a:r>
              <a:endParaRPr lang="ru-RU" sz="1000" b="1" dirty="0" smtClean="0">
                <a:solidFill>
                  <a:srgbClr val="352798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endParaRPr>
            </a:p>
            <a:p>
              <a:pPr algn="ctr"/>
              <a:r>
                <a:rPr lang="ru-RU" sz="1000" b="1" dirty="0" smtClean="0">
                  <a:solidFill>
                    <a:srgbClr val="352798"/>
                  </a:solidFill>
                  <a:latin typeface="Arial" panose="020B0604020202020204" pitchFamily="34" charset="0"/>
                  <a:ea typeface="PT Astra Serif" pitchFamily="18" charset="-52"/>
                  <a:cs typeface="Arial" panose="020B0604020202020204" pitchFamily="34" charset="0"/>
                </a:rPr>
                <a:t>«Малое и среднее предпринимательство и поддержка индивидуальной предпринимательской инициативы»</a:t>
              </a:r>
              <a:endParaRPr lang="ru-RU" sz="1000" dirty="0">
                <a:solidFill>
                  <a:srgbClr val="35279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2" name="Группа 103"/>
          <p:cNvGrpSpPr/>
          <p:nvPr/>
        </p:nvGrpSpPr>
        <p:grpSpPr>
          <a:xfrm>
            <a:off x="2576222" y="4064210"/>
            <a:ext cx="1868557" cy="1150387"/>
            <a:chOff x="383235" y="4064211"/>
            <a:chExt cx="1868557" cy="1150387"/>
          </a:xfrm>
        </p:grpSpPr>
        <p:pic>
          <p:nvPicPr>
            <p:cNvPr id="57" name="Picture 15" descr="https://storage.myseldon.com/news_pict_58/58CF1B6DB22DE2FAD46174391C5C5565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441743" y="4136733"/>
              <a:ext cx="339057" cy="343647"/>
            </a:xfrm>
            <a:prstGeom prst="rect">
              <a:avLst/>
            </a:prstGeom>
            <a:noFill/>
          </p:spPr>
        </p:pic>
        <p:sp>
          <p:nvSpPr>
            <p:cNvPr id="65" name="Скругленный прямоугольник 64"/>
            <p:cNvSpPr/>
            <p:nvPr/>
          </p:nvSpPr>
          <p:spPr>
            <a:xfrm>
              <a:off x="383235" y="4064211"/>
              <a:ext cx="1868557" cy="1110652"/>
            </a:xfrm>
            <a:prstGeom prst="roundRect">
              <a:avLst>
                <a:gd name="adj" fmla="val 0"/>
              </a:avLst>
            </a:prstGeom>
            <a:noFill/>
            <a:ln w="12700">
              <a:solidFill>
                <a:srgbClr val="352798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1246" dirty="0"/>
            </a:p>
          </p:txBody>
        </p:sp>
        <p:sp>
          <p:nvSpPr>
            <p:cNvPr id="81" name="Прямоугольник 80"/>
            <p:cNvSpPr/>
            <p:nvPr/>
          </p:nvSpPr>
          <p:spPr>
            <a:xfrm>
              <a:off x="1005867" y="4095560"/>
              <a:ext cx="696024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200" b="1" dirty="0" smtClean="0">
                  <a:solidFill>
                    <a:srgbClr val="C00000"/>
                  </a:solidFill>
                  <a:latin typeface="Arial" panose="020B0604020202020204" pitchFamily="34" charset="0"/>
                  <a:ea typeface="PT Astra Serif" pitchFamily="18" charset="-52"/>
                  <a:cs typeface="Arial" panose="020B0604020202020204" pitchFamily="34" charset="0"/>
                </a:rPr>
                <a:t>3 621,3</a:t>
              </a:r>
              <a:endParaRPr lang="ru-RU" sz="1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9" name="Прямоугольник 88"/>
            <p:cNvSpPr/>
            <p:nvPr/>
          </p:nvSpPr>
          <p:spPr>
            <a:xfrm>
              <a:off x="592580" y="4314352"/>
              <a:ext cx="1499166" cy="9002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050" b="1" dirty="0">
                  <a:solidFill>
                    <a:srgbClr val="352798"/>
                  </a:solidFill>
                  <a:latin typeface="Arial" panose="020B0604020202020204" pitchFamily="34" charset="0"/>
                  <a:ea typeface="PT Astra Serif" pitchFamily="18" charset="-52"/>
                  <a:cs typeface="Arial" panose="020B0604020202020204" pitchFamily="34" charset="0"/>
                </a:rPr>
                <a:t>НП </a:t>
              </a:r>
              <a:endParaRPr lang="ru-RU" sz="1050" b="1" dirty="0" smtClean="0">
                <a:solidFill>
                  <a:srgbClr val="352798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endParaRPr>
            </a:p>
            <a:p>
              <a:pPr algn="ctr"/>
              <a:r>
                <a:rPr lang="ru-RU" sz="1050" b="1" dirty="0" smtClean="0">
                  <a:solidFill>
                    <a:srgbClr val="352798"/>
                  </a:solidFill>
                  <a:latin typeface="Arial" panose="020B0604020202020204" pitchFamily="34" charset="0"/>
                  <a:ea typeface="PT Astra Serif" pitchFamily="18" charset="-52"/>
                  <a:cs typeface="Arial" panose="020B0604020202020204" pitchFamily="34" charset="0"/>
                </a:rPr>
                <a:t>«Безопасные и качественные </a:t>
              </a:r>
              <a:r>
                <a:rPr lang="ru-RU" sz="1050" b="1" dirty="0">
                  <a:solidFill>
                    <a:srgbClr val="352798"/>
                  </a:solidFill>
                  <a:latin typeface="Arial" panose="020B0604020202020204" pitchFamily="34" charset="0"/>
                  <a:ea typeface="PT Astra Serif" pitchFamily="18" charset="-52"/>
                  <a:cs typeface="Arial" panose="020B0604020202020204" pitchFamily="34" charset="0"/>
                </a:rPr>
                <a:t>автомобильные дороги»</a:t>
              </a:r>
              <a:endParaRPr lang="ru-RU" sz="1050" dirty="0">
                <a:solidFill>
                  <a:srgbClr val="35279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3" name="Группа 106"/>
          <p:cNvGrpSpPr/>
          <p:nvPr/>
        </p:nvGrpSpPr>
        <p:grpSpPr>
          <a:xfrm>
            <a:off x="2570726" y="8038768"/>
            <a:ext cx="1858151" cy="1303759"/>
            <a:chOff x="428503" y="8019722"/>
            <a:chExt cx="1858151" cy="1303759"/>
          </a:xfrm>
        </p:grpSpPr>
        <p:pic>
          <p:nvPicPr>
            <p:cNvPr id="56" name="Picture 16" descr="C:\Users\u126\Desktop\Без имени 2.png"/>
            <p:cNvPicPr>
              <a:picLocks noChangeAspect="1" noChangeArrowheads="1"/>
            </p:cNvPicPr>
            <p:nvPr/>
          </p:nvPicPr>
          <p:blipFill>
            <a:blip r:embed="rId12" cstate="print">
              <a:clrChange>
                <a:clrFrom>
                  <a:srgbClr val="EEEFEF"/>
                </a:clrFrom>
                <a:clrTo>
                  <a:srgbClr val="EEEFE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35815" y="8132092"/>
              <a:ext cx="354401" cy="321969"/>
            </a:xfrm>
            <a:prstGeom prst="rect">
              <a:avLst/>
            </a:prstGeom>
            <a:noFill/>
          </p:spPr>
        </p:pic>
        <p:sp>
          <p:nvSpPr>
            <p:cNvPr id="70" name="Скругленный прямоугольник 69"/>
            <p:cNvSpPr/>
            <p:nvPr/>
          </p:nvSpPr>
          <p:spPr>
            <a:xfrm>
              <a:off x="428503" y="8019722"/>
              <a:ext cx="1858151" cy="1303759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35279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246" dirty="0"/>
            </a:p>
          </p:txBody>
        </p:sp>
        <p:sp>
          <p:nvSpPr>
            <p:cNvPr id="82" name="Прямоугольник 81"/>
            <p:cNvSpPr/>
            <p:nvPr/>
          </p:nvSpPr>
          <p:spPr>
            <a:xfrm>
              <a:off x="1111125" y="8153892"/>
              <a:ext cx="482824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200" b="1" dirty="0" smtClean="0">
                  <a:solidFill>
                    <a:srgbClr val="C00000"/>
                  </a:solidFill>
                  <a:latin typeface="Arial" panose="020B0604020202020204" pitchFamily="34" charset="0"/>
                  <a:ea typeface="PT Astra Serif" pitchFamily="18" charset="-52"/>
                  <a:cs typeface="Arial" panose="020B0604020202020204" pitchFamily="34" charset="0"/>
                </a:rPr>
                <a:t>48,7</a:t>
              </a:r>
              <a:endParaRPr lang="ru-RU" sz="1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0" name="Прямоугольник 89"/>
            <p:cNvSpPr/>
            <p:nvPr/>
          </p:nvSpPr>
          <p:spPr>
            <a:xfrm>
              <a:off x="828704" y="8501149"/>
              <a:ext cx="109655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200" b="1" dirty="0">
                  <a:solidFill>
                    <a:srgbClr val="352798"/>
                  </a:solidFill>
                  <a:latin typeface="Arial" panose="020B0604020202020204" pitchFamily="34" charset="0"/>
                  <a:ea typeface="PT Astra Serif" pitchFamily="18" charset="-52"/>
                  <a:cs typeface="Arial" panose="020B0604020202020204" pitchFamily="34" charset="0"/>
                </a:rPr>
                <a:t>НП «Цифровая экономика»</a:t>
              </a:r>
              <a:endParaRPr lang="ru-RU" sz="1200" dirty="0">
                <a:solidFill>
                  <a:srgbClr val="35279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92" name="Скругленный прямоугольник 91"/>
          <p:cNvSpPr/>
          <p:nvPr/>
        </p:nvSpPr>
        <p:spPr>
          <a:xfrm>
            <a:off x="4736854" y="8035625"/>
            <a:ext cx="1841066" cy="1307157"/>
          </a:xfrm>
          <a:prstGeom prst="roundRect">
            <a:avLst>
              <a:gd name="adj" fmla="val 0"/>
            </a:avLst>
          </a:prstGeom>
          <a:noFill/>
          <a:ln>
            <a:solidFill>
              <a:srgbClr val="35279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46" dirty="0"/>
          </a:p>
        </p:txBody>
      </p:sp>
      <p:sp>
        <p:nvSpPr>
          <p:cNvPr id="93" name="Прямоугольник 92"/>
          <p:cNvSpPr/>
          <p:nvPr/>
        </p:nvSpPr>
        <p:spPr>
          <a:xfrm>
            <a:off x="5421909" y="8176190"/>
            <a:ext cx="494046" cy="2840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 smtClean="0">
                <a:solidFill>
                  <a:srgbClr val="C0000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20,0</a:t>
            </a:r>
            <a:endParaRPr lang="ru-RU" sz="12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4" name="Группа 102"/>
          <p:cNvGrpSpPr/>
          <p:nvPr/>
        </p:nvGrpSpPr>
        <p:grpSpPr>
          <a:xfrm>
            <a:off x="353555" y="8058678"/>
            <a:ext cx="1848956" cy="1273007"/>
            <a:chOff x="4752762" y="6872644"/>
            <a:chExt cx="1848956" cy="1273007"/>
          </a:xfrm>
        </p:grpSpPr>
        <p:pic>
          <p:nvPicPr>
            <p:cNvPr id="55" name="Picture 18" descr="https://kamgov.ru/files/5e1d21a5960399.38113832.png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4830402" y="6949201"/>
              <a:ext cx="268669" cy="249882"/>
            </a:xfrm>
            <a:prstGeom prst="rect">
              <a:avLst/>
            </a:prstGeom>
            <a:noFill/>
          </p:spPr>
        </p:pic>
        <p:sp>
          <p:nvSpPr>
            <p:cNvPr id="91" name="Скругленный прямоугольник 90"/>
            <p:cNvSpPr/>
            <p:nvPr/>
          </p:nvSpPr>
          <p:spPr>
            <a:xfrm>
              <a:off x="4752762" y="6872644"/>
              <a:ext cx="1848956" cy="1273007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35279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246" dirty="0"/>
            </a:p>
          </p:txBody>
        </p:sp>
        <p:sp>
          <p:nvSpPr>
            <p:cNvPr id="94" name="Прямоугольник 93"/>
            <p:cNvSpPr/>
            <p:nvPr/>
          </p:nvSpPr>
          <p:spPr>
            <a:xfrm>
              <a:off x="5420805" y="6960207"/>
              <a:ext cx="567784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200" b="1" dirty="0" smtClean="0">
                  <a:solidFill>
                    <a:srgbClr val="C00000"/>
                  </a:solidFill>
                  <a:latin typeface="Arial" panose="020B0604020202020204" pitchFamily="34" charset="0"/>
                  <a:ea typeface="PT Astra Serif" pitchFamily="18" charset="-52"/>
                  <a:cs typeface="Arial" panose="020B0604020202020204" pitchFamily="34" charset="0"/>
                </a:rPr>
                <a:t>105,2</a:t>
              </a:r>
              <a:endParaRPr lang="ru-RU" sz="1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5" name="Прямоугольник 94"/>
            <p:cNvSpPr/>
            <p:nvPr/>
          </p:nvSpPr>
          <p:spPr>
            <a:xfrm>
              <a:off x="4890443" y="7237144"/>
              <a:ext cx="1582615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200" b="1" dirty="0">
                  <a:solidFill>
                    <a:srgbClr val="352798"/>
                  </a:solidFill>
                  <a:latin typeface="Arial" panose="020B0604020202020204" pitchFamily="34" charset="0"/>
                  <a:ea typeface="PT Astra Serif" pitchFamily="18" charset="-52"/>
                  <a:cs typeface="Arial" panose="020B0604020202020204" pitchFamily="34" charset="0"/>
                </a:rPr>
                <a:t>НП «Международная кооперация и экспорт»</a:t>
              </a:r>
              <a:endParaRPr lang="ru-RU" sz="1200" dirty="0">
                <a:solidFill>
                  <a:srgbClr val="35279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96" name="Прямоугольник 95"/>
          <p:cNvSpPr/>
          <p:nvPr/>
        </p:nvSpPr>
        <p:spPr>
          <a:xfrm>
            <a:off x="4688958" y="8521424"/>
            <a:ext cx="192708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srgbClr val="352798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НП </a:t>
            </a:r>
            <a:endParaRPr lang="ru-RU" sz="1200" b="1" dirty="0" smtClean="0">
              <a:solidFill>
                <a:srgbClr val="352798"/>
              </a:solidFill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pPr algn="ctr"/>
            <a:r>
              <a:rPr lang="ru-RU" sz="1200" b="1" dirty="0" smtClean="0">
                <a:solidFill>
                  <a:srgbClr val="352798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«</a:t>
            </a:r>
            <a:r>
              <a:rPr lang="ru-RU" sz="1200" b="1" dirty="0">
                <a:solidFill>
                  <a:srgbClr val="352798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Производительность труда и поддержка занятости»</a:t>
            </a:r>
            <a:endParaRPr lang="ru-RU" sz="1200" dirty="0">
              <a:solidFill>
                <a:srgbClr val="35279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C:\Users\u101\Downloads\Нац_проекты_лого_син (1)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78464" y="4073891"/>
            <a:ext cx="1754373" cy="120810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50418671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0832" y="125704"/>
            <a:ext cx="5734512" cy="438117"/>
          </a:xfrm>
        </p:spPr>
        <p:txBody>
          <a:bodyPr>
            <a:noAutofit/>
          </a:bodyPr>
          <a:lstStyle/>
          <a:p>
            <a:pPr algn="ctr"/>
            <a:r>
              <a:rPr lang="ru-RU" sz="1800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anose="020A0603040505020204" pitchFamily="18" charset="-52"/>
                <a:cs typeface="Arial" panose="020B0604020202020204" pitchFamily="34" charset="0"/>
              </a:rPr>
              <a:t>Расходы областного бюджета в разрезе государственных программ</a:t>
            </a:r>
            <a:endParaRPr lang="ru-RU" sz="1800" dirty="0">
              <a:solidFill>
                <a:srgbClr val="002060"/>
              </a:solidFill>
              <a:latin typeface="Arial" panose="020B0604020202020204" pitchFamily="34" charset="0"/>
              <a:ea typeface="PT Astra Serif" panose="020A0603040505020204" pitchFamily="18" charset="-52"/>
              <a:cs typeface="Arial" panose="020B0604020202020204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74156440"/>
              </p:ext>
            </p:extLst>
          </p:nvPr>
        </p:nvGraphicFramePr>
        <p:xfrm>
          <a:off x="152402" y="836385"/>
          <a:ext cx="6589379" cy="8864885"/>
        </p:xfrm>
        <a:graphic>
          <a:graphicData uri="http://schemas.openxmlformats.org/drawingml/2006/table">
            <a:tbl>
              <a:tblPr firstRow="1" firstCol="1" bandRow="1">
                <a:tableStyleId>{3B4B98B0-60AC-42C2-AFA5-B58CD77FA1E5}</a:tableStyleId>
              </a:tblPr>
              <a:tblGrid>
                <a:gridCol w="3267073"/>
                <a:gridCol w="1295400"/>
                <a:gridCol w="1132925"/>
                <a:gridCol w="893981"/>
              </a:tblGrid>
              <a:tr h="37693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Наименование государственной программы </a:t>
                      </a:r>
                      <a:endParaRPr lang="ru-RU" sz="1100" b="0" dirty="0" smtClean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Ульяновской </a:t>
                      </a:r>
                      <a:r>
                        <a:rPr lang="ru-RU" sz="11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области</a:t>
                      </a:r>
                      <a:endParaRPr lang="ru-RU" sz="1100" b="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7917" marR="47917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 </a:t>
                      </a:r>
                      <a:r>
                        <a:rPr lang="ru-RU" sz="105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год</a:t>
                      </a:r>
                      <a:endParaRPr lang="ru-RU" sz="1050" b="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7917" marR="47917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 </a:t>
                      </a:r>
                      <a:r>
                        <a:rPr lang="ru-RU" sz="105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год</a:t>
                      </a:r>
                      <a:endParaRPr lang="ru-RU" sz="1050" b="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7917" marR="47917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 </a:t>
                      </a:r>
                      <a:r>
                        <a:rPr lang="ru-RU" sz="105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год</a:t>
                      </a:r>
                      <a:endParaRPr lang="ru-RU" sz="1050" b="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7917" marR="47917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0366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Содействие </a:t>
                      </a:r>
                      <a:r>
                        <a:rPr lang="ru-RU" sz="1050" b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занятости населения и развитие трудовых ресурсов в Ульяновской </a:t>
                      </a:r>
                      <a:r>
                        <a:rPr lang="ru-RU" sz="105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области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911 728,8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913 113,7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913 233,7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0366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Развитие </a:t>
                      </a:r>
                      <a:r>
                        <a:rPr lang="ru-RU" sz="1050" b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здравоохранения в Ульяновской </a:t>
                      </a:r>
                      <a:r>
                        <a:rPr lang="ru-RU" sz="105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области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u="none" strike="noStrike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 </a:t>
                      </a:r>
                      <a:r>
                        <a:rPr lang="ru-RU" sz="9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532 161,2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12 635 246,8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11 732 550,2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6910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Развитие </a:t>
                      </a:r>
                      <a:r>
                        <a:rPr lang="ru-RU" sz="1050" b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 модернизация образования в Ульяновской </a:t>
                      </a:r>
                      <a:r>
                        <a:rPr lang="ru-RU" sz="105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области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15 434 584,92596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15 293 018,6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14 348</a:t>
                      </a:r>
                      <a:r>
                        <a:rPr lang="ru-RU" sz="900" b="0" u="none" strike="noStrike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328,7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7644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Социальная </a:t>
                      </a:r>
                      <a:r>
                        <a:rPr lang="ru-RU" sz="1050" b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поддержка и защита населения Ульяновской </a:t>
                      </a:r>
                      <a:r>
                        <a:rPr lang="ru-RU" sz="105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области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18 126 589,8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18 138 370,5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17 916 780,0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6910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Гражданское </a:t>
                      </a:r>
                      <a:r>
                        <a:rPr lang="ru-RU" sz="1050" b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общество и государственная национальная политика в Ульяновской </a:t>
                      </a:r>
                      <a:r>
                        <a:rPr lang="ru-RU" sz="105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области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231 444,5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206 959,5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242 978,3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0366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Развитие </a:t>
                      </a:r>
                      <a:r>
                        <a:rPr lang="ru-RU" sz="1050" b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жилищно-коммунального хозяйства и повышение энергетической эффективности в Ульяновской </a:t>
                      </a:r>
                      <a:r>
                        <a:rPr lang="ru-RU" sz="105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области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1 739 536,79613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2 603 312,68113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2 420 058,44433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1935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Развитие </a:t>
                      </a:r>
                      <a:r>
                        <a:rPr lang="ru-RU" sz="1050" b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государственного управления в Ульяновской </a:t>
                      </a:r>
                      <a:r>
                        <a:rPr lang="ru-RU" sz="105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области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410 283,2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416 464,9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469 946,1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1203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Развитие </a:t>
                      </a:r>
                      <a:r>
                        <a:rPr lang="ru-RU" sz="1050" b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строительства и архитектуры в Ульяновской </a:t>
                      </a:r>
                      <a:r>
                        <a:rPr lang="ru-RU" sz="105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области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2 097 956,52023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1 676 601,5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974 042,5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1203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Обеспечение </a:t>
                      </a:r>
                      <a:r>
                        <a:rPr lang="ru-RU" sz="1050" b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правопорядка и безопасности жизнедеятельности на территории Ульяновской </a:t>
                      </a:r>
                      <a:r>
                        <a:rPr lang="ru-RU" sz="105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области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860</a:t>
                      </a:r>
                      <a:r>
                        <a:rPr lang="ru-RU" sz="900" b="0" u="none" strike="noStrike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674,7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731 948,8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821 948,8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6805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Развитие </a:t>
                      </a:r>
                      <a:r>
                        <a:rPr lang="ru-RU" sz="1050" b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культуры, туризма и сохранение объектов культурного наследия в Ульяновской </a:t>
                      </a:r>
                      <a:r>
                        <a:rPr lang="ru-RU" sz="105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области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1 811 633,6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1 315 326,9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1 598 707,4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9004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Охрана </a:t>
                      </a:r>
                      <a:r>
                        <a:rPr lang="ru-RU" sz="1050" b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окружающей среды и восстановление природных ресурсов в Ульяновской </a:t>
                      </a:r>
                      <a:r>
                        <a:rPr lang="ru-RU" sz="105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области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586 885,4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509</a:t>
                      </a:r>
                      <a:r>
                        <a:rPr lang="ru-RU" sz="9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503,2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449 603,2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0366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Развитие </a:t>
                      </a:r>
                      <a:r>
                        <a:rPr lang="ru-RU" sz="1050" b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физической культуры и спорта в Ульяновской </a:t>
                      </a:r>
                      <a:r>
                        <a:rPr lang="ru-RU" sz="105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области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1 790 363,0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</a:t>
                      </a:r>
                      <a:r>
                        <a:rPr lang="ru-RU" sz="900" b="0" u="none" strike="noStrike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168 464,3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1 193 880,9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6910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Формирование </a:t>
                      </a:r>
                      <a:r>
                        <a:rPr lang="ru-RU" sz="1050" b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благоприятного инвестиционного климата в Ульяновской </a:t>
                      </a:r>
                      <a:r>
                        <a:rPr lang="ru-RU" sz="105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области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349 721,7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412 081,5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586 437,9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6910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Развитие </a:t>
                      </a:r>
                      <a:r>
                        <a:rPr lang="ru-RU" sz="1050" b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транспортной системы в Ульяновской </a:t>
                      </a:r>
                      <a:r>
                        <a:rPr lang="ru-RU" sz="105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области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7 379 465,884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7 589 913,8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8 215 295,5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7198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Развитие </a:t>
                      </a:r>
                      <a:r>
                        <a:rPr lang="ru-RU" sz="1050" b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агропромышленного комплекса, сельских территорий и регулирование рынков сельскохозяйственной продукции, сырья и продовольствия в Ульяновской </a:t>
                      </a:r>
                      <a:r>
                        <a:rPr lang="ru-RU" sz="105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области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4 313</a:t>
                      </a:r>
                      <a:r>
                        <a:rPr lang="ru-RU" sz="900" b="0" u="none" strike="noStrike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695,58951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1 904 719,7351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2 181 348,67351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6959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Развитие </a:t>
                      </a:r>
                      <a:r>
                        <a:rPr lang="ru-RU" sz="1050" b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Государственной ветеринарной службы Российской Федерации на территории Ульяновской </a:t>
                      </a:r>
                      <a:r>
                        <a:rPr lang="ru-RU" sz="105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области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244 400,0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251 256,8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312 170,4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0366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Управление </a:t>
                      </a:r>
                      <a:r>
                        <a:rPr lang="ru-RU" sz="1050" b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государственными финансами Ульяновской </a:t>
                      </a:r>
                      <a:r>
                        <a:rPr lang="ru-RU" sz="105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области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5 927 198,6337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5 840 126,7337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5 382 188,9337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9841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Развитие </a:t>
                      </a:r>
                      <a:r>
                        <a:rPr lang="ru-RU" sz="1050" b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информационного общества и электронного правительства в Ульяновской </a:t>
                      </a:r>
                      <a:r>
                        <a:rPr lang="ru-RU" sz="105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области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673 223,65155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607 876,53815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639 168,6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0531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Формирование </a:t>
                      </a:r>
                      <a:r>
                        <a:rPr lang="ru-RU" sz="1050" b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комфортной городской среды в Ульяновской </a:t>
                      </a:r>
                      <a:r>
                        <a:rPr lang="ru-RU" sz="105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области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460 604,00387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543 347,62887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578 941,85567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0366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Развитие </a:t>
                      </a:r>
                      <a:r>
                        <a:rPr lang="ru-RU" sz="1050" b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малого и среднего предпринимательства в Ульяновской </a:t>
                      </a:r>
                      <a:r>
                        <a:rPr lang="ru-RU" sz="105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области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132 832,7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442 858,7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138 704,7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808479" y="543615"/>
            <a:ext cx="93330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900" i="1" dirty="0">
                <a:latin typeface="Arial" panose="020B0604020202020204" pitchFamily="34" charset="0"/>
                <a:cs typeface="Arial" panose="020B0604020202020204" pitchFamily="34" charset="0"/>
              </a:rPr>
              <a:t>т</a:t>
            </a:r>
            <a:r>
              <a:rPr lang="ru-RU" sz="900" i="1" dirty="0" smtClean="0">
                <a:latin typeface="Arial" panose="020B0604020202020204" pitchFamily="34" charset="0"/>
                <a:cs typeface="Arial" panose="020B0604020202020204" pitchFamily="34" charset="0"/>
              </a:rPr>
              <a:t>ыс. рублей</a:t>
            </a:r>
            <a:endParaRPr lang="ru-RU" sz="9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2" descr="P:\416 Бюджетно-аналитический отдел\Айдар\Полный герб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-1" y="0"/>
            <a:ext cx="651354" cy="650906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5036954" y="9539358"/>
            <a:ext cx="1543050" cy="366642"/>
          </a:xfrm>
        </p:spPr>
        <p:txBody>
          <a:bodyPr/>
          <a:lstStyle/>
          <a:p>
            <a:r>
              <a:rPr lang="ru-RU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17</a:t>
            </a:r>
            <a:endParaRPr lang="ru-RU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63823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31032" y="371475"/>
            <a:ext cx="6172200" cy="616818"/>
          </a:xfrm>
        </p:spPr>
        <p:txBody>
          <a:bodyPr>
            <a:noAutofit/>
          </a:bodyPr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«</a:t>
            </a: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Развитие и модернизация </a:t>
            </a:r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образования</a:t>
            </a:r>
            <a:b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</a:br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 </a:t>
            </a: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в Ульяновской области»</a:t>
            </a:r>
          </a:p>
        </p:txBody>
      </p:sp>
      <p:graphicFrame>
        <p:nvGraphicFramePr>
          <p:cNvPr id="11" name="Объект 10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="" xmlns:p14="http://schemas.microsoft.com/office/powerpoint/2010/main" val="1899397488"/>
              </p:ext>
            </p:extLst>
          </p:nvPr>
        </p:nvGraphicFramePr>
        <p:xfrm>
          <a:off x="242646" y="1196302"/>
          <a:ext cx="576064" cy="67189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6064"/>
              </a:tblGrid>
              <a:tr h="520261">
                <a:tc>
                  <a:txBody>
                    <a:bodyPr/>
                    <a:lstStyle/>
                    <a:p>
                      <a:pPr algn="ctr"/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900" b="0" spc="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1 108,2</a:t>
                      </a:r>
                      <a:endParaRPr lang="ru-RU" sz="900" b="0" spc="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258267">
                <a:tc>
                  <a:txBody>
                    <a:bodyPr/>
                    <a:lstStyle/>
                    <a:p>
                      <a:pPr algn="ctr"/>
                      <a:r>
                        <a:rPr lang="ru-RU" sz="90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1,9</a:t>
                      </a: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1236823">
                <a:tc>
                  <a:txBody>
                    <a:bodyPr/>
                    <a:lstStyle/>
                    <a:p>
                      <a:pPr algn="ctr"/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90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6 438,0</a:t>
                      </a:r>
                      <a:endParaRPr lang="ru-RU" sz="900" spc="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771774">
                <a:tc>
                  <a:txBody>
                    <a:bodyPr/>
                    <a:lstStyle/>
                    <a:p>
                      <a:pPr algn="ctr"/>
                      <a:r>
                        <a:rPr lang="ru-RU" sz="90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3 730,9</a:t>
                      </a:r>
                      <a:endParaRPr lang="ru-RU" sz="900" spc="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</a:tr>
              <a:tr h="593842">
                <a:tc>
                  <a:txBody>
                    <a:bodyPr/>
                    <a:lstStyle/>
                    <a:p>
                      <a:pPr algn="ctr"/>
                      <a:r>
                        <a:rPr lang="ru-RU" sz="90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2 453,7</a:t>
                      </a:r>
                    </a:p>
                  </a:txBody>
                  <a:tcPr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450642">
                <a:tc>
                  <a:txBody>
                    <a:bodyPr/>
                    <a:lstStyle/>
                    <a:p>
                      <a:pPr algn="ctr"/>
                      <a:r>
                        <a:rPr lang="ru-RU" sz="90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283,1</a:t>
                      </a: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11846">
                <a:tc>
                  <a:txBody>
                    <a:bodyPr/>
                    <a:lstStyle/>
                    <a:p>
                      <a:pPr algn="ctr"/>
                      <a:r>
                        <a:rPr lang="ru-RU" sz="90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140,3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</a:tr>
              <a:tr h="773799">
                <a:tc>
                  <a:txBody>
                    <a:bodyPr/>
                    <a:lstStyle/>
                    <a:p>
                      <a:pPr algn="ctr"/>
                      <a:r>
                        <a:rPr lang="ru-RU" sz="90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547,5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862041">
                <a:tc>
                  <a:txBody>
                    <a:bodyPr/>
                    <a:lstStyle/>
                    <a:p>
                      <a:pPr algn="ctr"/>
                      <a:r>
                        <a:rPr lang="ru-RU" sz="90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563,8</a:t>
                      </a: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839680">
                <a:tc>
                  <a:txBody>
                    <a:bodyPr/>
                    <a:lstStyle/>
                    <a:p>
                      <a:pPr algn="ctr"/>
                      <a:r>
                        <a:rPr lang="ru-RU" sz="90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167,2</a:t>
                      </a: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8" name="Объект 17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="" xmlns:p14="http://schemas.microsoft.com/office/powerpoint/2010/main" val="2102623731"/>
              </p:ext>
            </p:extLst>
          </p:nvPr>
        </p:nvGraphicFramePr>
        <p:xfrm>
          <a:off x="1880830" y="4625526"/>
          <a:ext cx="4858406" cy="286375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98402"/>
                <a:gridCol w="488709"/>
                <a:gridCol w="498107"/>
                <a:gridCol w="526302"/>
                <a:gridCol w="498107"/>
                <a:gridCol w="448779"/>
              </a:tblGrid>
              <a:tr h="25771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Целевой индикатор</a:t>
                      </a:r>
                      <a:endParaRPr lang="ru-RU" sz="900" b="1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2020</a:t>
                      </a:r>
                      <a:endParaRPr lang="ru-RU" sz="900" b="1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ru-RU" sz="900" b="1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ru-RU" sz="900" b="1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ru-RU" sz="900" b="1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</a:t>
                      </a:r>
                      <a:endParaRPr lang="ru-RU" sz="900" b="1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763396">
                <a:tc>
                  <a:txBody>
                    <a:bodyPr/>
                    <a:lstStyle/>
                    <a:p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Доля обучающихся общеобразовательных организаций, занимающихся в одну смену, в общей численности обучающихся общеобразовательных организаций, %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94,5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68580" marR="68580" marT="3600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95,6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68580" marR="68580" marT="3600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96,45</a:t>
                      </a:r>
                      <a:endParaRPr lang="ru-RU" sz="900" b="1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68580" marR="68580" marT="3600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97,5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68580" marR="68580" marT="3600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97,55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68580" marR="68580" marT="3600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5613">
                <a:tc>
                  <a:txBody>
                    <a:bodyPr/>
                    <a:lstStyle/>
                    <a:p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Доля инвалидов, принятых на обучение по программам среднего профессионального образования (по отношению к предыдущему году), %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107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109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111</a:t>
                      </a:r>
                      <a:endParaRPr lang="ru-RU" sz="900" b="1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113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113</a:t>
                      </a:r>
                      <a:endParaRPr lang="ru-RU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9626">
                <a:tc>
                  <a:txBody>
                    <a:bodyPr/>
                    <a:lstStyle/>
                    <a:p>
                      <a:pPr marL="0" marR="0" indent="0" algn="l" defTabSz="5143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Численность воспитанников в возрасте до 3 лет, посещающих государственные и муниципальные организации, осуществляющие образовательную деятельность по образовательным программам дошкольного образования, присмотр и уход, чел.</a:t>
                      </a:r>
                    </a:p>
                    <a:p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9206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9501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9501</a:t>
                      </a:r>
                      <a:endParaRPr lang="ru-RU" sz="900" b="1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9501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9501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781050" y="1196301"/>
            <a:ext cx="1135784" cy="6986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Реализация Национального проекта «Образование»</a:t>
            </a:r>
          </a:p>
          <a:p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Реализация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национального проекта «Демография»</a:t>
            </a:r>
          </a:p>
          <a:p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Субвенции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местным бюджетам на оплату труда работников школ</a:t>
            </a:r>
          </a:p>
          <a:p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Субвенции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местным бюджетам на оплату труда работников детских садов</a:t>
            </a:r>
          </a:p>
          <a:p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Содержание подведомственных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учреждений</a:t>
            </a:r>
          </a:p>
          <a:p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Проведение оздоровительной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кампании детей</a:t>
            </a:r>
          </a:p>
          <a:p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Компенсация части </a:t>
            </a:r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родительской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платы за посещение детского сада</a:t>
            </a:r>
          </a:p>
          <a:p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Организация бесплатного горячего питания школьников начальных классов</a:t>
            </a:r>
          </a:p>
          <a:p>
            <a:endParaRPr lang="ru-RU" sz="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Меры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поддержки работников образования и обучающихся</a:t>
            </a:r>
          </a:p>
          <a:p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Прочие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мероприятия в сфере образования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844824" y="1144705"/>
            <a:ext cx="4858407" cy="29700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Цель государственной программы: </a:t>
            </a:r>
            <a:endParaRPr lang="ru-RU" sz="1100" b="1" dirty="0" smtClean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pPr marL="177800" indent="-177800">
              <a:buFont typeface="Wingdings" pitchFamily="2" charset="2"/>
              <a:buChar char="§"/>
            </a:pPr>
            <a:r>
              <a:rPr lang="ru-RU" sz="1100" dirty="0" smtClean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комплексное </a:t>
            </a:r>
            <a:r>
              <a:rPr lang="ru-RU" sz="110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и эффективное развитие системы образования в Ульяновской области, обеспечивающее повышение качества образования</a:t>
            </a:r>
          </a:p>
          <a:p>
            <a:r>
              <a:rPr lang="ru-RU" sz="1100" b="1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Задачи государственной программы:</a:t>
            </a:r>
          </a:p>
          <a:p>
            <a:pPr marL="171450" indent="-171450" algn="just">
              <a:buFont typeface="Wingdings" panose="05000000000000000000" pitchFamily="2" charset="2"/>
              <a:buChar char="§"/>
            </a:pPr>
            <a:r>
              <a:rPr lang="ru-RU" sz="1100" dirty="0" smtClean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формирование </a:t>
            </a:r>
            <a:r>
              <a:rPr lang="ru-RU" sz="110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гибкой, подотчётной обществу системы непрерывного образования, развивающей человеческий потенциал, обеспечивающей текущие и перспективные потребности социально-экономического развития Ульяновской области;</a:t>
            </a:r>
          </a:p>
          <a:p>
            <a:pPr marL="171450" indent="-171450" algn="just">
              <a:buFont typeface="Wingdings" panose="05000000000000000000" pitchFamily="2" charset="2"/>
              <a:buChar char="§"/>
            </a:pPr>
            <a:r>
              <a:rPr lang="ru-RU" sz="1100" dirty="0" smtClean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развитие </a:t>
            </a:r>
            <a:r>
              <a:rPr lang="ru-RU" sz="110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инфраструктуры и организационно-экономических механизмов, обеспечивающих государственные гарантии реализации прав на получение общедоступного и бесплатного общего образования, среднего профессионального образования и дополнительного образования детей;</a:t>
            </a:r>
          </a:p>
          <a:p>
            <a:pPr marL="171450" indent="-171450" algn="just">
              <a:buFont typeface="Wingdings" panose="05000000000000000000" pitchFamily="2" charset="2"/>
              <a:buChar char="§"/>
            </a:pPr>
            <a:r>
              <a:rPr lang="ru-RU" sz="1100" dirty="0" smtClean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модернизация </a:t>
            </a:r>
            <a:r>
              <a:rPr lang="ru-RU" sz="110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образовательных программ общего образования, среднего профессионального образования и дополнительного образования детей</a:t>
            </a:r>
            <a:endParaRPr lang="ru-RU" sz="1100" b="1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27505" y="8303868"/>
            <a:ext cx="17281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i="1" dirty="0">
                <a:latin typeface="Arial" panose="020B0604020202020204" pitchFamily="34" charset="0"/>
                <a:cs typeface="Arial" panose="020B0604020202020204" pitchFamily="34" charset="0"/>
              </a:rPr>
              <a:t>Средства на реализацию государственной программы в </a:t>
            </a:r>
            <a:r>
              <a:rPr lang="ru-RU" sz="1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2022 </a:t>
            </a:r>
            <a:r>
              <a:rPr lang="ru-RU" sz="1000" i="1" dirty="0">
                <a:latin typeface="Arial" panose="020B0604020202020204" pitchFamily="34" charset="0"/>
                <a:cs typeface="Arial" panose="020B0604020202020204" pitchFamily="34" charset="0"/>
              </a:rPr>
              <a:t>году </a:t>
            </a:r>
            <a:r>
              <a:rPr lang="ru-RU" sz="10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15 434,6 </a:t>
            </a:r>
            <a:r>
              <a:rPr lang="ru-RU" sz="1000" b="1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млн</a:t>
            </a:r>
            <a:r>
              <a:rPr lang="ru-RU" sz="10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i="1" dirty="0">
                <a:latin typeface="Arial" panose="020B0604020202020204" pitchFamily="34" charset="0"/>
                <a:cs typeface="Arial" panose="020B0604020202020204" pitchFamily="34" charset="0"/>
              </a:rPr>
              <a:t>руб</a:t>
            </a:r>
            <a:r>
              <a:rPr lang="ru-RU" sz="1000" i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830623" y="4283216"/>
            <a:ext cx="43988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Ожидаемые результаты:</a:t>
            </a:r>
          </a:p>
        </p:txBody>
      </p:sp>
      <p:pic>
        <p:nvPicPr>
          <p:cNvPr id="13" name="Picture 2" descr="P:\416 Бюджетно-аналитический отдел\Айдар\Полный герб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-1" y="0"/>
            <a:ext cx="651354" cy="650906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4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4843463" y="9181395"/>
            <a:ext cx="1543050" cy="527403"/>
          </a:xfrm>
        </p:spPr>
        <p:txBody>
          <a:bodyPr/>
          <a:lstStyle/>
          <a:p>
            <a:r>
              <a:rPr lang="ru-RU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</a:t>
            </a:r>
            <a:endParaRPr lang="ru-RU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196" name="Picture 4" descr="https://www.medius.ru/upload/images/shcoo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86195" y="7582393"/>
            <a:ext cx="2038175" cy="1359726"/>
          </a:xfrm>
          <a:prstGeom prst="rect">
            <a:avLst/>
          </a:prstGeom>
          <a:noFill/>
        </p:spPr>
      </p:pic>
      <p:pic>
        <p:nvPicPr>
          <p:cNvPr id="8198" name="Picture 6" descr="https://static.orgpage.ru/newsphotos/6f/6fc6713707bf4d84827c367ffa516e9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55442" y="7618022"/>
            <a:ext cx="2194890" cy="1335972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1752599" y="133350"/>
            <a:ext cx="488632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Государственная программа Ульяновской области</a:t>
            </a:r>
            <a:endParaRPr lang="ru-RU" sz="1200" dirty="0"/>
          </a:p>
        </p:txBody>
      </p:sp>
    </p:spTree>
    <p:extLst>
      <p:ext uri="{BB962C8B-B14F-4D97-AF65-F5344CB8AC3E}">
        <p14:creationId xmlns="" xmlns:p14="http://schemas.microsoft.com/office/powerpoint/2010/main" val="1923632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045028" y="273133"/>
            <a:ext cx="5130141" cy="780087"/>
          </a:xfrm>
        </p:spPr>
        <p:txBody>
          <a:bodyPr>
            <a:noAutofit/>
          </a:bodyPr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Arial" pitchFamily="34" charset="0"/>
                <a:ea typeface="PT Astra Serif" pitchFamily="18" charset="-52"/>
                <a:cs typeface="Arial" pitchFamily="34" charset="0"/>
              </a:rPr>
              <a:t>«Развитие  здравоохранения в Ульяновской области»</a:t>
            </a:r>
            <a:endParaRPr lang="ru-RU" sz="1600" b="1" dirty="0">
              <a:solidFill>
                <a:srgbClr val="002060"/>
              </a:solidFill>
              <a:latin typeface="Arial" pitchFamily="34" charset="0"/>
              <a:ea typeface="PT Astra Serif" pitchFamily="18" charset="-52"/>
              <a:cs typeface="Arial" pitchFamily="34" charset="0"/>
            </a:endParaRPr>
          </a:p>
        </p:txBody>
      </p:sp>
      <p:graphicFrame>
        <p:nvGraphicFramePr>
          <p:cNvPr id="11" name="Объект 10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="" xmlns:p14="http://schemas.microsoft.com/office/powerpoint/2010/main" val="2242362780"/>
              </p:ext>
            </p:extLst>
          </p:nvPr>
        </p:nvGraphicFramePr>
        <p:xfrm>
          <a:off x="116632" y="1364603"/>
          <a:ext cx="648072" cy="67030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8072"/>
              </a:tblGrid>
              <a:tr h="793330">
                <a:tc>
                  <a:txBody>
                    <a:bodyPr/>
                    <a:lstStyle/>
                    <a:p>
                      <a:pPr algn="ctr"/>
                      <a:endParaRPr lang="ru-RU" sz="1000" spc="0" baseline="0" dirty="0" smtClean="0"/>
                    </a:p>
                    <a:p>
                      <a:pPr marL="0" algn="ctr" defTabSz="914400" rtl="0" eaLnBrk="1" latinLnBrk="0" hangingPunct="1"/>
                      <a:r>
                        <a:rPr lang="ru-RU" sz="1000" b="0" kern="1200" spc="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1545,8</a:t>
                      </a:r>
                      <a:endParaRPr lang="ru-RU" sz="1000" b="0" kern="1200" spc="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9530" marB="49530">
                    <a:solidFill>
                      <a:srgbClr val="92D050"/>
                    </a:solidFill>
                  </a:tcPr>
                </a:tc>
              </a:tr>
              <a:tr h="67570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00" spc="0" baseline="0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spc="0" baseline="0" dirty="0" smtClean="0"/>
                        <a:t>5510,7</a:t>
                      </a:r>
                    </a:p>
                    <a:p>
                      <a:pPr algn="ctr"/>
                      <a:endParaRPr lang="ru-RU" sz="1000" spc="0" baseline="0" dirty="0"/>
                    </a:p>
                  </a:txBody>
                  <a:tcPr marT="49530" marB="4953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883468">
                <a:tc>
                  <a:txBody>
                    <a:bodyPr/>
                    <a:lstStyle/>
                    <a:p>
                      <a:pPr algn="ctr"/>
                      <a:endParaRPr lang="ru-RU" sz="1000" spc="0" baseline="0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00" spc="0" baseline="0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spc="0" baseline="0" dirty="0" smtClean="0"/>
                        <a:t>3311,6</a:t>
                      </a:r>
                    </a:p>
                    <a:p>
                      <a:pPr algn="ctr"/>
                      <a:endParaRPr lang="ru-RU" sz="1000" spc="0" baseline="0" dirty="0" smtClean="0"/>
                    </a:p>
                  </a:txBody>
                  <a:tcPr marT="49530" marB="49530">
                    <a:solidFill>
                      <a:srgbClr val="00B0F0"/>
                    </a:solidFill>
                  </a:tcPr>
                </a:tc>
              </a:tr>
              <a:tr h="750565">
                <a:tc>
                  <a:txBody>
                    <a:bodyPr/>
                    <a:lstStyle/>
                    <a:p>
                      <a:pPr algn="ctr"/>
                      <a:endParaRPr lang="ru-RU" sz="1000" spc="0" baseline="0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spc="0" baseline="0" dirty="0" smtClean="0"/>
                        <a:t>1157,5</a:t>
                      </a:r>
                    </a:p>
                    <a:p>
                      <a:pPr algn="ctr"/>
                      <a:endParaRPr lang="ru-RU" sz="1000" spc="0" baseline="0" dirty="0" smtClean="0"/>
                    </a:p>
                  </a:txBody>
                  <a:tcPr marT="49530" marB="4953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1003651">
                <a:tc>
                  <a:txBody>
                    <a:bodyPr/>
                    <a:lstStyle/>
                    <a:p>
                      <a:pPr algn="ctr"/>
                      <a:endParaRPr lang="ru-RU" sz="1000" spc="0" baseline="0" dirty="0" smtClean="0"/>
                    </a:p>
                    <a:p>
                      <a:pPr algn="ctr"/>
                      <a:endParaRPr lang="ru-RU" sz="1000" spc="0" baseline="0" dirty="0" smtClean="0"/>
                    </a:p>
                    <a:p>
                      <a:pPr algn="ctr"/>
                      <a:r>
                        <a:rPr lang="ru-RU" sz="1000" spc="0" baseline="0" dirty="0" smtClean="0"/>
                        <a:t>593,3</a:t>
                      </a:r>
                    </a:p>
                    <a:p>
                      <a:pPr algn="ctr"/>
                      <a:endParaRPr lang="ru-RU" sz="1000" kern="1200" spc="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9530" marB="4953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795120">
                <a:tc>
                  <a:txBody>
                    <a:bodyPr/>
                    <a:lstStyle/>
                    <a:p>
                      <a:pPr algn="ctr"/>
                      <a:endParaRPr lang="ru-RU" sz="1000" spc="0" baseline="0" dirty="0" smtClean="0"/>
                    </a:p>
                    <a:p>
                      <a:pPr algn="ctr"/>
                      <a:r>
                        <a:rPr lang="ru-RU" sz="1000" spc="0" baseline="0" dirty="0" smtClean="0"/>
                        <a:t>297,8</a:t>
                      </a:r>
                    </a:p>
                  </a:txBody>
                  <a:tcPr marT="49530" marB="4953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094461">
                <a:tc>
                  <a:txBody>
                    <a:bodyPr/>
                    <a:lstStyle/>
                    <a:p>
                      <a:pPr algn="ctr"/>
                      <a:endParaRPr lang="ru-RU" sz="1000" spc="0" baseline="0" dirty="0" smtClean="0"/>
                    </a:p>
                    <a:p>
                      <a:pPr algn="ctr"/>
                      <a:endParaRPr lang="ru-RU" sz="1000" spc="0" baseline="0" dirty="0" smtClean="0"/>
                    </a:p>
                    <a:p>
                      <a:pPr algn="ctr"/>
                      <a:endParaRPr lang="ru-RU" sz="1000" spc="0" baseline="0" dirty="0" smtClean="0"/>
                    </a:p>
                    <a:p>
                      <a:pPr algn="ctr"/>
                      <a:endParaRPr lang="ru-RU" sz="1000" spc="0" baseline="0" dirty="0" smtClean="0"/>
                    </a:p>
                    <a:p>
                      <a:pPr algn="ctr"/>
                      <a:r>
                        <a:rPr lang="ru-RU" sz="1000" spc="0" baseline="0" dirty="0" smtClean="0"/>
                        <a:t>45,0</a:t>
                      </a:r>
                    </a:p>
                  </a:txBody>
                  <a:tcPr marT="49530" marB="4953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706774">
                <a:tc>
                  <a:txBody>
                    <a:bodyPr/>
                    <a:lstStyle/>
                    <a:p>
                      <a:pPr algn="ctr"/>
                      <a:endParaRPr lang="ru-RU" sz="1000" spc="0" baseline="0" dirty="0" smtClean="0"/>
                    </a:p>
                    <a:p>
                      <a:pPr algn="ctr"/>
                      <a:r>
                        <a:rPr lang="ru-RU" sz="1000" spc="0" baseline="0" dirty="0" smtClean="0"/>
                        <a:t>70,5</a:t>
                      </a:r>
                    </a:p>
                  </a:txBody>
                  <a:tcPr marT="49530" marB="4953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8" name="Объект 17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="" xmlns:p14="http://schemas.microsoft.com/office/powerpoint/2010/main" val="3833433367"/>
              </p:ext>
            </p:extLst>
          </p:nvPr>
        </p:nvGraphicFramePr>
        <p:xfrm>
          <a:off x="1876301" y="4756417"/>
          <a:ext cx="4793816" cy="285685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03386"/>
                <a:gridCol w="500846"/>
                <a:gridCol w="643945"/>
                <a:gridCol w="572396"/>
                <a:gridCol w="572396"/>
                <a:gridCol w="500847"/>
              </a:tblGrid>
              <a:tr h="36511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dirty="0" smtClean="0">
                          <a:latin typeface="Arial" pitchFamily="34" charset="0"/>
                          <a:cs typeface="Arial" pitchFamily="34" charset="0"/>
                        </a:rPr>
                        <a:t>Целевой индикатор</a:t>
                      </a:r>
                      <a:endParaRPr lang="ru-RU" sz="900" b="1" dirty="0">
                        <a:latin typeface="Arial" pitchFamily="34" charset="0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T="49530" marB="4953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Arial" pitchFamily="34" charset="0"/>
                          <a:cs typeface="Arial" pitchFamily="34" charset="0"/>
                        </a:rPr>
                        <a:t>2020</a:t>
                      </a:r>
                      <a:endParaRPr lang="ru-RU" sz="900" b="1" dirty="0">
                        <a:latin typeface="Arial" pitchFamily="34" charset="0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T="49530" marB="4953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Arial" pitchFamily="34" charset="0"/>
                          <a:cs typeface="Arial" pitchFamily="34" charset="0"/>
                        </a:rPr>
                        <a:t>2021</a:t>
                      </a:r>
                      <a:endParaRPr lang="ru-RU" sz="900" b="1" dirty="0">
                        <a:latin typeface="Arial" pitchFamily="34" charset="0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T="49530" marB="4953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Arial" pitchFamily="34" charset="0"/>
                          <a:cs typeface="Arial" pitchFamily="34" charset="0"/>
                        </a:rPr>
                        <a:t>2022</a:t>
                      </a:r>
                      <a:endParaRPr lang="ru-RU" sz="900" b="1" dirty="0">
                        <a:latin typeface="Arial" pitchFamily="34" charset="0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T="49530" marB="4953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Arial" pitchFamily="34" charset="0"/>
                          <a:cs typeface="Arial" pitchFamily="34" charset="0"/>
                        </a:rPr>
                        <a:t>2023</a:t>
                      </a:r>
                      <a:endParaRPr lang="ru-RU" sz="900" b="1" dirty="0">
                        <a:latin typeface="Arial" pitchFamily="34" charset="0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T="49530" marB="4953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Arial" pitchFamily="34" charset="0"/>
                          <a:cs typeface="Arial" pitchFamily="34" charset="0"/>
                        </a:rPr>
                        <a:t>2024</a:t>
                      </a:r>
                      <a:endParaRPr lang="ru-RU" sz="900" b="1" dirty="0">
                        <a:latin typeface="Arial" pitchFamily="34" charset="0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T="49530" marB="4953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761309">
                <a:tc>
                  <a:txBody>
                    <a:bodyPr/>
                    <a:lstStyle/>
                    <a:p>
                      <a:r>
                        <a:rPr lang="ru-RU" sz="900" kern="1200" dirty="0" smtClean="0">
                          <a:latin typeface="Arial" pitchFamily="34" charset="0"/>
                          <a:cs typeface="Arial" pitchFamily="34" charset="0"/>
                        </a:rPr>
                        <a:t>Доля обследованных новорождённых при проведении </a:t>
                      </a:r>
                      <a:r>
                        <a:rPr lang="ru-RU" sz="900" kern="1200" dirty="0" err="1" smtClean="0">
                          <a:latin typeface="Arial" pitchFamily="34" charset="0"/>
                          <a:cs typeface="Arial" pitchFamily="34" charset="0"/>
                        </a:rPr>
                        <a:t>аудиологического</a:t>
                      </a:r>
                      <a:r>
                        <a:rPr lang="ru-RU" sz="900" kern="1200" dirty="0" smtClean="0">
                          <a:latin typeface="Arial" pitchFamily="34" charset="0"/>
                          <a:cs typeface="Arial" pitchFamily="34" charset="0"/>
                        </a:rPr>
                        <a:t> (</a:t>
                      </a:r>
                      <a:r>
                        <a:rPr lang="ru-RU" sz="900" kern="1200" dirty="0" err="1" smtClean="0">
                          <a:latin typeface="Arial" pitchFamily="34" charset="0"/>
                          <a:cs typeface="Arial" pitchFamily="34" charset="0"/>
                        </a:rPr>
                        <a:t>неонатального</a:t>
                      </a:r>
                      <a:r>
                        <a:rPr lang="ru-RU" sz="900" kern="1200" dirty="0" smtClean="0">
                          <a:latin typeface="Arial" pitchFamily="34" charset="0"/>
                          <a:cs typeface="Arial" pitchFamily="34" charset="0"/>
                        </a:rPr>
                        <a:t>) скрининга в общем числе новорождённых, %</a:t>
                      </a:r>
                      <a:endParaRPr lang="ru-RU" sz="900" dirty="0">
                        <a:latin typeface="Arial" pitchFamily="34" charset="0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T="49530" marB="4953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itchFamily="34" charset="0"/>
                          <a:cs typeface="Arial" pitchFamily="34" charset="0"/>
                        </a:rPr>
                        <a:t>95,0</a:t>
                      </a:r>
                      <a:endParaRPr lang="ru-RU" sz="900" dirty="0">
                        <a:latin typeface="Arial" pitchFamily="34" charset="0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T="49530" marB="4953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itchFamily="34" charset="0"/>
                          <a:cs typeface="Arial" pitchFamily="34" charset="0"/>
                        </a:rPr>
                        <a:t>95,0</a:t>
                      </a:r>
                      <a:endParaRPr lang="ru-RU" sz="900" dirty="0">
                        <a:latin typeface="Arial" pitchFamily="34" charset="0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T="49530" marB="4953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Arial" pitchFamily="34" charset="0"/>
                          <a:cs typeface="Arial" pitchFamily="34" charset="0"/>
                        </a:rPr>
                        <a:t>95,0</a:t>
                      </a:r>
                      <a:endParaRPr lang="ru-RU" sz="900" b="1" dirty="0">
                        <a:latin typeface="Arial" pitchFamily="34" charset="0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T="49530" marB="4953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itchFamily="34" charset="0"/>
                          <a:cs typeface="Arial" pitchFamily="34" charset="0"/>
                        </a:rPr>
                        <a:t>95,0</a:t>
                      </a:r>
                      <a:endParaRPr lang="ru-RU" sz="900" dirty="0">
                        <a:latin typeface="Arial" pitchFamily="34" charset="0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T="49530" marB="4953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latin typeface="Arial" pitchFamily="34" charset="0"/>
                          <a:cs typeface="Arial" pitchFamily="34" charset="0"/>
                        </a:rPr>
                        <a:t>95,0</a:t>
                      </a:r>
                    </a:p>
                  </a:txBody>
                  <a:tcPr marT="49530" marB="49530" anchor="ctr"/>
                </a:tc>
              </a:tr>
              <a:tr h="767026">
                <a:tc>
                  <a:txBody>
                    <a:bodyPr/>
                    <a:lstStyle/>
                    <a:p>
                      <a:r>
                        <a:rPr lang="ru-RU" sz="900" kern="1200" dirty="0" smtClean="0">
                          <a:latin typeface="Arial" pitchFamily="34" charset="0"/>
                          <a:cs typeface="Arial" pitchFamily="34" charset="0"/>
                        </a:rPr>
                        <a:t>Обеспеченность льготных категорий граждан необходимыми лекарственными препаратами по предъявленным в аптечную организацию рецептам, %</a:t>
                      </a:r>
                      <a:endParaRPr lang="ru-RU" sz="900" dirty="0">
                        <a:latin typeface="Arial" pitchFamily="34" charset="0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T="49530" marB="4953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itchFamily="34" charset="0"/>
                          <a:cs typeface="Arial" pitchFamily="34" charset="0"/>
                        </a:rPr>
                        <a:t>97,0</a:t>
                      </a:r>
                      <a:endParaRPr lang="ru-RU" sz="900" dirty="0">
                        <a:latin typeface="Arial" pitchFamily="34" charset="0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T="49530" marB="4953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latin typeface="Arial" pitchFamily="34" charset="0"/>
                          <a:cs typeface="Arial" pitchFamily="34" charset="0"/>
                        </a:rPr>
                        <a:t>97,0</a:t>
                      </a:r>
                      <a:endParaRPr lang="ru-RU" sz="900" dirty="0">
                        <a:latin typeface="Arial" pitchFamily="34" charset="0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T="49530" marB="4953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dirty="0" smtClean="0">
                          <a:latin typeface="Arial" pitchFamily="34" charset="0"/>
                          <a:cs typeface="Arial" pitchFamily="34" charset="0"/>
                        </a:rPr>
                        <a:t>97,0</a:t>
                      </a:r>
                      <a:endParaRPr lang="ru-RU" sz="900" b="1" dirty="0">
                        <a:latin typeface="Arial" pitchFamily="34" charset="0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T="49530" marB="4953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latin typeface="Arial" pitchFamily="34" charset="0"/>
                          <a:cs typeface="Arial" pitchFamily="34" charset="0"/>
                        </a:rPr>
                        <a:t>97,0</a:t>
                      </a:r>
                      <a:endParaRPr lang="ru-RU" sz="900" dirty="0">
                        <a:latin typeface="Arial" pitchFamily="34" charset="0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T="49530" marB="4953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latin typeface="Arial" pitchFamily="34" charset="0"/>
                          <a:cs typeface="Arial" pitchFamily="34" charset="0"/>
                        </a:rPr>
                        <a:t>97,0</a:t>
                      </a:r>
                      <a:endParaRPr lang="ru-RU" sz="900" dirty="0">
                        <a:latin typeface="Arial" pitchFamily="34" charset="0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T="49530" marB="49530" anchor="ctr"/>
                </a:tc>
              </a:tr>
              <a:tr h="646039">
                <a:tc>
                  <a:txBody>
                    <a:bodyPr/>
                    <a:lstStyle/>
                    <a:p>
                      <a:r>
                        <a:rPr lang="ru-RU" sz="9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Охват граждан старше трудоспособного возраста профилактическими осмотрами, включая диспансеризацию, процентов</a:t>
                      </a:r>
                    </a:p>
                  </a:txBody>
                  <a:tcPr marT="49530" marB="4953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itchFamily="34" charset="0"/>
                          <a:cs typeface="Arial" pitchFamily="34" charset="0"/>
                        </a:rPr>
                        <a:t>26,5</a:t>
                      </a:r>
                      <a:endParaRPr lang="ru-RU" sz="900" dirty="0">
                        <a:latin typeface="Arial" pitchFamily="34" charset="0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T="49530" marB="4953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itchFamily="34" charset="0"/>
                          <a:cs typeface="Arial" pitchFamily="34" charset="0"/>
                        </a:rPr>
                        <a:t>32,5</a:t>
                      </a:r>
                      <a:endParaRPr lang="ru-RU" sz="900" dirty="0">
                        <a:latin typeface="Arial" pitchFamily="34" charset="0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T="49530" marB="4953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dirty="0" smtClean="0">
                          <a:latin typeface="Arial" pitchFamily="34" charset="0"/>
                          <a:cs typeface="Arial" pitchFamily="34" charset="0"/>
                        </a:rPr>
                        <a:t>55,7</a:t>
                      </a:r>
                      <a:endParaRPr lang="ru-RU" sz="900" b="1" dirty="0">
                        <a:latin typeface="Arial" pitchFamily="34" charset="0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T="49530" marB="4953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latin typeface="Arial" pitchFamily="34" charset="0"/>
                          <a:ea typeface="PT Astra Serif" pitchFamily="18" charset="-52"/>
                          <a:cs typeface="Arial" pitchFamily="34" charset="0"/>
                        </a:rPr>
                        <a:t>63,3</a:t>
                      </a:r>
                      <a:endParaRPr lang="ru-RU" sz="900" dirty="0">
                        <a:latin typeface="Arial" pitchFamily="34" charset="0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T="49530" marB="4953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latin typeface="Arial" pitchFamily="34" charset="0"/>
                          <a:ea typeface="+mn-ea"/>
                          <a:cs typeface="Arial" pitchFamily="34" charset="0"/>
                        </a:rPr>
                        <a:t>70</a:t>
                      </a:r>
                      <a:r>
                        <a:rPr lang="ru-RU" sz="900" dirty="0" smtClean="0">
                          <a:latin typeface="Arial" pitchFamily="34" charset="0"/>
                          <a:ea typeface="PT Astra Serif" pitchFamily="18" charset="-52"/>
                          <a:cs typeface="Arial" pitchFamily="34" charset="0"/>
                        </a:rPr>
                        <a:t>,0</a:t>
                      </a:r>
                      <a:endParaRPr lang="ru-RU" sz="900" dirty="0" smtClean="0"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T="49530" marB="49530" anchor="ctr"/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764704" y="1317103"/>
            <a:ext cx="961272" cy="7232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 smtClean="0">
                <a:latin typeface="Arial" pitchFamily="34" charset="0"/>
                <a:cs typeface="Arial" pitchFamily="34" charset="0"/>
              </a:rPr>
              <a:t>Реализация Национального проекта «</a:t>
            </a:r>
            <a:r>
              <a:rPr lang="ru-RU" sz="800" dirty="0" err="1" smtClean="0">
                <a:latin typeface="Arial" pitchFamily="34" charset="0"/>
                <a:cs typeface="Arial" pitchFamily="34" charset="0"/>
              </a:rPr>
              <a:t>Здравоохра-нение</a:t>
            </a:r>
            <a:r>
              <a:rPr lang="ru-RU" sz="800" dirty="0" smtClean="0">
                <a:latin typeface="Arial" pitchFamily="34" charset="0"/>
                <a:cs typeface="Arial" pitchFamily="34" charset="0"/>
              </a:rPr>
              <a:t>»</a:t>
            </a:r>
          </a:p>
          <a:p>
            <a:endParaRPr lang="ru-RU" sz="8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800" dirty="0" smtClean="0">
                <a:latin typeface="Arial" pitchFamily="34" charset="0"/>
                <a:cs typeface="Arial" pitchFamily="34" charset="0"/>
              </a:rPr>
              <a:t>Страховые взносы на неработающее население</a:t>
            </a:r>
          </a:p>
          <a:p>
            <a:endParaRPr lang="ru-RU" sz="8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800" dirty="0" smtClean="0">
                <a:latin typeface="Arial" pitchFamily="34" charset="0"/>
                <a:cs typeface="Arial" pitchFamily="34" charset="0"/>
              </a:rPr>
              <a:t>Содержание </a:t>
            </a:r>
            <a:r>
              <a:rPr lang="ru-RU" sz="800" dirty="0" err="1" smtClean="0">
                <a:latin typeface="Arial" pitchFamily="34" charset="0"/>
                <a:cs typeface="Arial" pitchFamily="34" charset="0"/>
              </a:rPr>
              <a:t>подведомст-венных</a:t>
            </a:r>
            <a:r>
              <a:rPr lang="ru-RU" sz="800" dirty="0" smtClean="0">
                <a:latin typeface="Arial" pitchFamily="34" charset="0"/>
                <a:cs typeface="Arial" pitchFamily="34" charset="0"/>
              </a:rPr>
              <a:t> учреждений </a:t>
            </a:r>
          </a:p>
          <a:p>
            <a:endParaRPr lang="ru-RU" sz="8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800" dirty="0" smtClean="0">
                <a:latin typeface="Arial" pitchFamily="34" charset="0"/>
                <a:cs typeface="Arial" pitchFamily="34" charset="0"/>
              </a:rPr>
              <a:t>Расходы на лекарственное обеспечение льготных категорий граждан</a:t>
            </a:r>
            <a:endParaRPr lang="ru-RU" sz="800" dirty="0">
              <a:latin typeface="Arial" pitchFamily="34" charset="0"/>
              <a:cs typeface="Arial" pitchFamily="34" charset="0"/>
            </a:endParaRPr>
          </a:p>
          <a:p>
            <a:endParaRPr lang="ru-RU" sz="8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800" dirty="0" smtClean="0">
                <a:latin typeface="Arial" pitchFamily="34" charset="0"/>
                <a:cs typeface="Arial" pitchFamily="34" charset="0"/>
              </a:rPr>
              <a:t>Строительство </a:t>
            </a:r>
            <a:r>
              <a:rPr lang="ru-RU" sz="800" dirty="0" err="1" smtClean="0">
                <a:latin typeface="Arial" pitchFamily="34" charset="0"/>
                <a:cs typeface="Arial" pitchFamily="34" charset="0"/>
              </a:rPr>
              <a:t>ФАПов</a:t>
            </a:r>
            <a:r>
              <a:rPr lang="ru-RU" sz="800" dirty="0" smtClean="0">
                <a:latin typeface="Arial" pitchFamily="34" charset="0"/>
                <a:cs typeface="Arial" pitchFamily="34" charset="0"/>
              </a:rPr>
              <a:t> и ремонт зданий государственных учреждений </a:t>
            </a:r>
            <a:r>
              <a:rPr lang="ru-RU" sz="800" dirty="0" err="1" smtClean="0">
                <a:latin typeface="Arial" pitchFamily="34" charset="0"/>
                <a:cs typeface="Arial" pitchFamily="34" charset="0"/>
              </a:rPr>
              <a:t>здравоохране-ния</a:t>
            </a:r>
            <a:endParaRPr lang="ru-RU" sz="800" dirty="0" smtClean="0">
              <a:latin typeface="Arial" pitchFamily="34" charset="0"/>
              <a:cs typeface="Arial" pitchFamily="34" charset="0"/>
            </a:endParaRPr>
          </a:p>
          <a:p>
            <a:endParaRPr lang="ru-RU" sz="8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800" dirty="0" smtClean="0">
                <a:latin typeface="Arial" pitchFamily="34" charset="0"/>
                <a:cs typeface="Arial" pitchFamily="34" charset="0"/>
              </a:rPr>
              <a:t>Оказание отдельных видов медицинской помощи</a:t>
            </a:r>
          </a:p>
          <a:p>
            <a:endParaRPr lang="ru-RU" sz="8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800" dirty="0" smtClean="0">
                <a:latin typeface="Arial" pitchFamily="34" charset="0"/>
                <a:cs typeface="Arial" pitchFamily="34" charset="0"/>
              </a:rPr>
              <a:t>Межбюджетные трансферты бюджету ТФОМС на финансовое обеспечение реализации территориальной программы обязательного медицинского страхования </a:t>
            </a:r>
          </a:p>
          <a:p>
            <a:endParaRPr lang="ru-RU" sz="8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800" dirty="0" smtClean="0">
                <a:latin typeface="Arial" pitchFamily="34" charset="0"/>
                <a:cs typeface="Arial" pitchFamily="34" charset="0"/>
              </a:rPr>
              <a:t>Программы «Земский доктор», «Земский фельдшер»</a:t>
            </a:r>
          </a:p>
          <a:p>
            <a:endParaRPr lang="ru-RU" sz="8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821074" y="1454489"/>
            <a:ext cx="4858407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>
                <a:latin typeface="Arial" pitchFamily="34" charset="0"/>
                <a:ea typeface="PT Astra Serif" pitchFamily="18" charset="-52"/>
                <a:cs typeface="Arial" pitchFamily="34" charset="0"/>
              </a:rPr>
              <a:t>Цель государственной программы:</a:t>
            </a:r>
            <a:r>
              <a:rPr lang="ru-RU" sz="1100" dirty="0" smtClean="0">
                <a:latin typeface="Arial" pitchFamily="34" charset="0"/>
                <a:ea typeface="PT Astra Serif" pitchFamily="18" charset="-52"/>
                <a:cs typeface="Arial" pitchFamily="34" charset="0"/>
              </a:rPr>
              <a:t> </a:t>
            </a:r>
          </a:p>
          <a:p>
            <a:pPr marL="177800" indent="-177800">
              <a:buFont typeface="Wingdings" pitchFamily="2" charset="2"/>
              <a:buChar char="§"/>
            </a:pPr>
            <a:r>
              <a:rPr lang="ru-RU" sz="1100" dirty="0" smtClean="0">
                <a:latin typeface="Arial" pitchFamily="34" charset="0"/>
                <a:ea typeface="PT Astra Serif" pitchFamily="18" charset="-52"/>
                <a:cs typeface="Arial" pitchFamily="34" charset="0"/>
              </a:rPr>
              <a:t>обеспечение доступности медицинской помощи и повышение эффективности медицинских услуг, объёмы, виды и качество которых должны соответствовать уровню заболеваемости и потребностям населения Ульяновской области, передовым достижениям медицинской науки</a:t>
            </a:r>
            <a:endParaRPr lang="ru-RU" sz="1100" dirty="0">
              <a:latin typeface="Arial" pitchFamily="34" charset="0"/>
              <a:ea typeface="PT Astra Serif" pitchFamily="18" charset="-52"/>
              <a:cs typeface="Arial" pitchFamily="34" charset="0"/>
            </a:endParaRPr>
          </a:p>
          <a:p>
            <a:r>
              <a:rPr lang="ru-RU" sz="1100" b="1" dirty="0" smtClean="0">
                <a:latin typeface="Arial" pitchFamily="34" charset="0"/>
                <a:ea typeface="PT Astra Serif" pitchFamily="18" charset="-52"/>
                <a:cs typeface="Arial" pitchFamily="34" charset="0"/>
              </a:rPr>
              <a:t>Задачи государственной программы:</a:t>
            </a:r>
          </a:p>
          <a:p>
            <a:pPr marL="177800" indent="-177800">
              <a:buFont typeface="Wingdings" pitchFamily="2" charset="2"/>
              <a:buChar char="§"/>
            </a:pPr>
            <a:r>
              <a:rPr lang="ru-RU" sz="1100" dirty="0" smtClean="0">
                <a:latin typeface="Arial" pitchFamily="34" charset="0"/>
                <a:ea typeface="PT Astra Serif" pitchFamily="18" charset="-52"/>
                <a:cs typeface="Arial" pitchFamily="34" charset="0"/>
              </a:rPr>
              <a:t>обеспечение приоритета профилактики в сфере охраны здоровья и развития первичной медико-санитарной помощи;</a:t>
            </a:r>
          </a:p>
          <a:p>
            <a:pPr marL="177800" indent="-177800">
              <a:buFont typeface="Wingdings" pitchFamily="2" charset="2"/>
              <a:buChar char="§"/>
            </a:pPr>
            <a:r>
              <a:rPr lang="ru-RU" sz="1100" dirty="0" smtClean="0">
                <a:latin typeface="Arial" pitchFamily="34" charset="0"/>
                <a:cs typeface="Arial" pitchFamily="34" charset="0"/>
              </a:rPr>
              <a:t>обеспечение приоритета профилактики в сфере охраны здоровья граждан</a:t>
            </a:r>
            <a:r>
              <a:rPr lang="ru-RU" sz="1100" dirty="0" smtClean="0">
                <a:latin typeface="Arial" pitchFamily="34" charset="0"/>
                <a:ea typeface="PT Astra Serif" pitchFamily="18" charset="-52"/>
                <a:cs typeface="Arial" pitchFamily="34" charset="0"/>
              </a:rPr>
              <a:t>;</a:t>
            </a:r>
          </a:p>
          <a:p>
            <a:pPr marL="177800" indent="-177800">
              <a:buFont typeface="Wingdings" pitchFamily="2" charset="2"/>
              <a:buChar char="§"/>
            </a:pPr>
            <a:r>
              <a:rPr lang="ru-RU" sz="1100" dirty="0" smtClean="0">
                <a:latin typeface="Arial" pitchFamily="34" charset="0"/>
                <a:ea typeface="PT Astra Serif" pitchFamily="18" charset="-52"/>
                <a:cs typeface="Arial" pitchFamily="34" charset="0"/>
              </a:rPr>
              <a:t>развитие и внедрение инновационных методов диагностики, профилактики и лечения, а также основ персонализированной медицины.</a:t>
            </a:r>
            <a:endParaRPr lang="ru-RU" sz="1100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53770" y="8317407"/>
            <a:ext cx="1728192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i="1" dirty="0" smtClean="0">
                <a:latin typeface="Arial" pitchFamily="34" charset="0"/>
                <a:cs typeface="Arial" pitchFamily="34" charset="0"/>
              </a:rPr>
              <a:t>Средства на реализацию государственной программы в 2022 году, </a:t>
            </a:r>
            <a:r>
              <a:rPr lang="ru-RU" sz="1050" b="1" i="1" dirty="0" smtClean="0">
                <a:latin typeface="Arial" pitchFamily="34" charset="0"/>
                <a:cs typeface="Arial" pitchFamily="34" charset="0"/>
              </a:rPr>
              <a:t>12 532,2 </a:t>
            </a:r>
            <a:r>
              <a:rPr lang="ru-RU" sz="1050" b="1" i="1" dirty="0" err="1" smtClean="0">
                <a:latin typeface="Arial" pitchFamily="34" charset="0"/>
                <a:cs typeface="Arial" pitchFamily="34" charset="0"/>
              </a:rPr>
              <a:t>млн</a:t>
            </a:r>
            <a:r>
              <a:rPr lang="ru-RU" sz="1050" b="1" i="1" dirty="0" smtClean="0">
                <a:latin typeface="Arial" pitchFamily="34" charset="0"/>
                <a:cs typeface="Arial" pitchFamily="34" charset="0"/>
              </a:rPr>
              <a:t> руб.</a:t>
            </a:r>
            <a:endParaRPr lang="ru-RU" sz="1050" b="1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70087" y="4320532"/>
            <a:ext cx="43988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002060"/>
                </a:solidFill>
                <a:latin typeface="Arial" pitchFamily="34" charset="0"/>
                <a:ea typeface="PT Astra Serif" pitchFamily="18" charset="-52"/>
                <a:cs typeface="Arial" pitchFamily="34" charset="0"/>
              </a:rPr>
              <a:t>Ожидаемые результаты</a:t>
            </a:r>
            <a:r>
              <a:rPr lang="ru-RU" sz="1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:</a:t>
            </a:r>
            <a:endParaRPr lang="ru-RU" sz="12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240463" y="9362644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19</a:t>
            </a:r>
            <a:endParaRPr lang="ru-RU" sz="1400" dirty="0"/>
          </a:p>
        </p:txBody>
      </p:sp>
      <p:pic>
        <p:nvPicPr>
          <p:cNvPr id="71682" name="Picture 2" descr="https://oonkologii.ru/wp-content/uploads/2019/09/tomografiya-pochek2-1024x68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3017" y="8073347"/>
            <a:ext cx="1583333" cy="1248139"/>
          </a:xfrm>
          <a:prstGeom prst="rect">
            <a:avLst/>
          </a:prstGeom>
          <a:noFill/>
        </p:spPr>
      </p:pic>
      <p:pic>
        <p:nvPicPr>
          <p:cNvPr id="71686" name="Picture 6" descr="https://73online.ru/pic/upld_3748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29201" y="8073347"/>
            <a:ext cx="1525383" cy="1248139"/>
          </a:xfrm>
          <a:prstGeom prst="rect">
            <a:avLst/>
          </a:prstGeom>
          <a:noFill/>
        </p:spPr>
      </p:pic>
      <p:pic>
        <p:nvPicPr>
          <p:cNvPr id="3074" name="Picture 2" descr="http://gosp-veteran.belzdrav.ru/Docs/News/03102019/3438b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16832" y="8073347"/>
            <a:ext cx="1548172" cy="1248139"/>
          </a:xfrm>
          <a:prstGeom prst="rect">
            <a:avLst/>
          </a:prstGeom>
          <a:noFill/>
        </p:spPr>
      </p:pic>
      <p:pic>
        <p:nvPicPr>
          <p:cNvPr id="14" name="Picture 2" descr="P:\416 Бюджетно-аналитический отдел\Айдар\Полный герб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-1" y="0"/>
            <a:ext cx="651354" cy="650906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5" name="Прямоугольник 14"/>
          <p:cNvSpPr/>
          <p:nvPr/>
        </p:nvSpPr>
        <p:spPr>
          <a:xfrm>
            <a:off x="1752599" y="133350"/>
            <a:ext cx="488632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Государственная программа Ульяновской области</a:t>
            </a:r>
            <a:endParaRPr lang="ru-RU" sz="1200" dirty="0"/>
          </a:p>
        </p:txBody>
      </p:sp>
    </p:spTree>
    <p:extLst>
      <p:ext uri="{BB962C8B-B14F-4D97-AF65-F5344CB8AC3E}">
        <p14:creationId xmlns="" xmlns:p14="http://schemas.microsoft.com/office/powerpoint/2010/main" val="25527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1DBBC-7370-4555-B932-A6F39E7743DA}" type="slidenum">
              <a:rPr lang="ru-RU" sz="14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2</a:t>
            </a:fld>
            <a:endParaRPr lang="ru-RU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00523" y="1759532"/>
            <a:ext cx="527345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100" b="1" i="1" dirty="0" smtClean="0">
                <a:solidFill>
                  <a:srgbClr val="002060"/>
                </a:solidFill>
              </a:rPr>
              <a:t>Уважаемые жители </a:t>
            </a:r>
          </a:p>
          <a:p>
            <a:pPr algn="ctr"/>
            <a:r>
              <a:rPr lang="ru-RU" sz="3100" b="1" i="1" dirty="0" smtClean="0">
                <a:solidFill>
                  <a:srgbClr val="002060"/>
                </a:solidFill>
              </a:rPr>
              <a:t>Ульяновской области!</a:t>
            </a:r>
            <a:endParaRPr lang="ru-RU" sz="3100" b="1" i="1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57251" y="2962274"/>
            <a:ext cx="328612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Перед Вами очередное издание Бюджета для граждан. Брошюра подготовлена на основе проекта закона Ульяновской области «Об областном бюджете на 2022 год и на плановый период 2023 и 2024 годов». </a:t>
            </a:r>
            <a:endParaRPr lang="ru-RU" i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61457" y="146915"/>
            <a:ext cx="48965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МИНИСТЕРСТВО ФИНАНСОВ </a:t>
            </a:r>
          </a:p>
          <a:p>
            <a:pPr algn="r"/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УЛЬЯНОВСКОЙ ОБЛАСТИ</a:t>
            </a:r>
            <a:endParaRPr lang="ru-RU" sz="16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430788" y="7420647"/>
            <a:ext cx="2822375" cy="8771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7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И.о. министра финансов </a:t>
            </a:r>
          </a:p>
          <a:p>
            <a:pPr algn="r"/>
            <a:r>
              <a:rPr lang="ru-RU" sz="17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Ульяновской области </a:t>
            </a:r>
          </a:p>
          <a:p>
            <a:pPr algn="r"/>
            <a:r>
              <a:rPr lang="ru-RU" sz="17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Наталья Брюханова</a:t>
            </a:r>
            <a:endParaRPr lang="ru-RU" sz="1700" i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47725" y="5516801"/>
            <a:ext cx="543578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издании наглядно и доступно рассказывается об областном бюджете: основах его формирования, основных характеристиках, статьях расходов. Брошюра рассчитана на широкий круг заинтересованных лиц.</a:t>
            </a:r>
            <a:endParaRPr lang="ru-RU" i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Picture 2" descr="P:\416 Бюджетно-аналитический отдел\Айдар\Полный герб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43846" y="80784"/>
            <a:ext cx="651354" cy="650906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09863" y="7571957"/>
            <a:ext cx="855791" cy="638336"/>
          </a:xfrm>
          <a:prstGeom prst="rect">
            <a:avLst/>
          </a:prstGeom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05325" y="3028950"/>
            <a:ext cx="1695450" cy="2420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590773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99914" y="247774"/>
            <a:ext cx="6172200" cy="720080"/>
          </a:xfrm>
        </p:spPr>
        <p:txBody>
          <a:bodyPr>
            <a:noAutofit/>
          </a:bodyPr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«</a:t>
            </a: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Социальная поддержка и защита населения </a:t>
            </a:r>
            <a:b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</a:b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на территории </a:t>
            </a:r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Ульяновской </a:t>
            </a: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области»</a:t>
            </a:r>
          </a:p>
        </p:txBody>
      </p:sp>
      <p:graphicFrame>
        <p:nvGraphicFramePr>
          <p:cNvPr id="18" name="Объект 17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="" xmlns:p14="http://schemas.microsoft.com/office/powerpoint/2010/main" val="50413600"/>
              </p:ext>
            </p:extLst>
          </p:nvPr>
        </p:nvGraphicFramePr>
        <p:xfrm>
          <a:off x="1916832" y="4227616"/>
          <a:ext cx="4686925" cy="312741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816968"/>
                <a:gridCol w="600075"/>
                <a:gridCol w="590550"/>
                <a:gridCol w="581025"/>
                <a:gridCol w="542925"/>
                <a:gridCol w="555382"/>
              </a:tblGrid>
              <a:tr h="428943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900" b="1" kern="1200" dirty="0" smtClean="0">
                          <a:latin typeface="Arial" pitchFamily="34" charset="0"/>
                          <a:cs typeface="Arial" pitchFamily="34" charset="0"/>
                        </a:rPr>
                        <a:t>Целевой индикатор</a:t>
                      </a:r>
                      <a:endParaRPr lang="ru-RU" sz="900" b="1" kern="1200" dirty="0">
                        <a:solidFill>
                          <a:schemeClr val="lt1"/>
                        </a:solidFill>
                        <a:latin typeface="Arial" pitchFamily="34" charset="0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Arial" pitchFamily="34" charset="0"/>
                          <a:cs typeface="Arial" pitchFamily="34" charset="0"/>
                        </a:rPr>
                        <a:t>2020</a:t>
                      </a:r>
                      <a:endParaRPr lang="ru-RU" sz="900" b="1" dirty="0">
                        <a:latin typeface="Arial" pitchFamily="34" charset="0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Arial" pitchFamily="34" charset="0"/>
                          <a:cs typeface="Arial" pitchFamily="34" charset="0"/>
                        </a:rPr>
                        <a:t>2021</a:t>
                      </a:r>
                      <a:endParaRPr lang="ru-RU" sz="900" b="1" dirty="0">
                        <a:latin typeface="Arial" pitchFamily="34" charset="0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Arial" pitchFamily="34" charset="0"/>
                          <a:cs typeface="Arial" pitchFamily="34" charset="0"/>
                        </a:rPr>
                        <a:t>2022</a:t>
                      </a:r>
                      <a:endParaRPr lang="ru-RU" sz="900" b="1" dirty="0">
                        <a:latin typeface="Arial" pitchFamily="34" charset="0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Arial" pitchFamily="34" charset="0"/>
                          <a:cs typeface="Arial" pitchFamily="34" charset="0"/>
                        </a:rPr>
                        <a:t>2023</a:t>
                      </a:r>
                      <a:endParaRPr lang="ru-RU" sz="900" b="1" dirty="0">
                        <a:latin typeface="Arial" pitchFamily="34" charset="0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Arial" pitchFamily="34" charset="0"/>
                          <a:cs typeface="Arial" pitchFamily="34" charset="0"/>
                        </a:rPr>
                        <a:t>2024</a:t>
                      </a:r>
                      <a:endParaRPr lang="ru-RU" sz="900" b="1" dirty="0">
                        <a:latin typeface="Arial" pitchFamily="34" charset="0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07922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kern="1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Доля граждан, получивших государственную социальную помощь на основании социального контракта, в общей численности малоимущих граждан, процентов</a:t>
                      </a: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PT Astra Serif" pitchFamily="18" charset="-52"/>
                          <a:cs typeface="Arial" pitchFamily="34" charset="0"/>
                        </a:rPr>
                        <a:t>-</a:t>
                      </a:r>
                      <a:endParaRPr lang="ru-RU" sz="900" kern="1200" dirty="0">
                        <a:solidFill>
                          <a:schemeClr val="tx1"/>
                        </a:solidFill>
                        <a:latin typeface="Arial" pitchFamily="34" charset="0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PT Astra Serif" pitchFamily="18" charset="-52"/>
                          <a:cs typeface="Arial" pitchFamily="34" charset="0"/>
                        </a:rPr>
                        <a:t>2,29</a:t>
                      </a: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PT Astra Serif" pitchFamily="18" charset="-52"/>
                          <a:cs typeface="Arial" pitchFamily="34" charset="0"/>
                        </a:rPr>
                        <a:t>2,36</a:t>
                      </a: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PT Astra Serif" pitchFamily="18" charset="-52"/>
                          <a:cs typeface="Arial" pitchFamily="34" charset="0"/>
                        </a:rPr>
                        <a:t>2,56</a:t>
                      </a: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PT Astra Serif" pitchFamily="18" charset="-52"/>
                          <a:cs typeface="Arial" pitchFamily="34" charset="0"/>
                        </a:rPr>
                        <a:t>2,86</a:t>
                      </a: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4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kern="1200" dirty="0" smtClean="0">
                          <a:latin typeface="Arial" pitchFamily="34" charset="0"/>
                          <a:cs typeface="Arial" pitchFamily="34" charset="0"/>
                        </a:rPr>
                        <a:t>Доля доступных для граждан пожилого возраста и инвалидов организаций социального обслуживания в общем количестве организаций социального обслуживания, %</a:t>
                      </a:r>
                      <a:endParaRPr lang="ru-RU" sz="900" kern="1200" dirty="0">
                        <a:solidFill>
                          <a:schemeClr val="tx1"/>
                        </a:solidFill>
                        <a:latin typeface="Arial" pitchFamily="34" charset="0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kern="1200" dirty="0" smtClean="0">
                          <a:latin typeface="Arial" pitchFamily="34" charset="0"/>
                          <a:cs typeface="Arial" pitchFamily="34" charset="0"/>
                        </a:rPr>
                        <a:t>100</a:t>
                      </a:r>
                      <a:endParaRPr lang="ru-RU" sz="900" kern="1200" dirty="0">
                        <a:solidFill>
                          <a:schemeClr val="tx1"/>
                        </a:solidFill>
                        <a:latin typeface="Arial" pitchFamily="34" charset="0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latin typeface="Arial" pitchFamily="34" charset="0"/>
                          <a:cs typeface="Arial" pitchFamily="34" charset="0"/>
                        </a:rPr>
                        <a:t>100</a:t>
                      </a:r>
                      <a:endParaRPr lang="ru-RU" sz="900" kern="1200" dirty="0" smtClean="0">
                        <a:solidFill>
                          <a:schemeClr val="tx1"/>
                        </a:solidFill>
                        <a:latin typeface="Arial" pitchFamily="34" charset="0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kern="1200" dirty="0" smtClean="0">
                          <a:latin typeface="Arial" pitchFamily="34" charset="0"/>
                          <a:cs typeface="Arial" pitchFamily="34" charset="0"/>
                        </a:rPr>
                        <a:t>100</a:t>
                      </a:r>
                      <a:endParaRPr lang="ru-RU" sz="900" b="1" kern="1200" dirty="0" smtClean="0">
                        <a:solidFill>
                          <a:schemeClr val="tx1"/>
                        </a:solidFill>
                        <a:latin typeface="Arial" pitchFamily="34" charset="0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latin typeface="Arial" pitchFamily="34" charset="0"/>
                          <a:cs typeface="Arial" pitchFamily="34" charset="0"/>
                        </a:rPr>
                        <a:t>100</a:t>
                      </a:r>
                      <a:endParaRPr lang="ru-RU" sz="900" kern="1200" dirty="0" smtClean="0">
                        <a:solidFill>
                          <a:schemeClr val="tx1"/>
                        </a:solidFill>
                        <a:latin typeface="Arial" pitchFamily="34" charset="0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latin typeface="Arial" pitchFamily="34" charset="0"/>
                          <a:cs typeface="Arial" pitchFamily="34" charset="0"/>
                        </a:rPr>
                        <a:t>100</a:t>
                      </a:r>
                      <a:endParaRPr lang="ru-RU" sz="900" kern="1200" dirty="0" smtClean="0">
                        <a:solidFill>
                          <a:schemeClr val="tx1"/>
                        </a:solidFill>
                        <a:latin typeface="Arial" pitchFamily="34" charset="0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5085">
                <a:tc>
                  <a:txBody>
                    <a:bodyPr/>
                    <a:lstStyle/>
                    <a:p>
                      <a:pPr marL="0" marR="0" indent="0" algn="l" defTabSz="5143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kern="1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Численность родившихся в Ульяновской области, человек</a:t>
                      </a: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PT Astra Serif" pitchFamily="18" charset="-52"/>
                          <a:cs typeface="Arial" pitchFamily="34" charset="0"/>
                        </a:rPr>
                        <a:t>-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PT Astra Serif" pitchFamily="18" charset="-52"/>
                          <a:cs typeface="Arial" pitchFamily="34" charset="0"/>
                        </a:rPr>
                        <a:t>10450</a:t>
                      </a: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PT Astra Serif" pitchFamily="18" charset="-52"/>
                          <a:cs typeface="Arial" pitchFamily="34" charset="0"/>
                        </a:rPr>
                        <a:t>10550</a:t>
                      </a: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PT Astra Serif" pitchFamily="18" charset="-52"/>
                          <a:cs typeface="Arial" pitchFamily="34" charset="0"/>
                        </a:rPr>
                        <a:t>10650</a:t>
                      </a: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PT Astra Serif" pitchFamily="18" charset="-52"/>
                          <a:cs typeface="Arial" pitchFamily="34" charset="0"/>
                        </a:rPr>
                        <a:t>10750</a:t>
                      </a: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747724" y="1185020"/>
            <a:ext cx="1136533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>
                <a:latin typeface="Arial" panose="020B0604020202020204" pitchFamily="34" charset="0"/>
                <a:cs typeface="Arial" panose="020B0604020202020204" pitchFamily="34" charset="0"/>
              </a:rPr>
              <a:t>Реализация Национального проекта «Демография»</a:t>
            </a:r>
          </a:p>
          <a:p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9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9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Предоставление </a:t>
            </a:r>
            <a:r>
              <a:rPr lang="ru-RU" sz="900" dirty="0">
                <a:latin typeface="Arial" panose="020B0604020202020204" pitchFamily="34" charset="0"/>
                <a:cs typeface="Arial" panose="020B0604020202020204" pitchFamily="34" charset="0"/>
              </a:rPr>
              <a:t>мер социальной поддержки гражданам, в том числе опека</a:t>
            </a:r>
          </a:p>
          <a:p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9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9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9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9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Обеспечение </a:t>
            </a:r>
            <a:r>
              <a:rPr lang="ru-RU" sz="900" dirty="0">
                <a:latin typeface="Arial" panose="020B0604020202020204" pitchFamily="34" charset="0"/>
                <a:cs typeface="Arial" panose="020B0604020202020204" pitchFamily="34" charset="0"/>
              </a:rPr>
              <a:t>деятельности исполнителей </a:t>
            </a:r>
            <a:r>
              <a:rPr lang="ru-RU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гос. программы</a:t>
            </a:r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Модернизация и развитие социального обслуживания и социальной защиты</a:t>
            </a:r>
          </a:p>
          <a:p>
            <a:endParaRPr lang="ru-RU" sz="9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Программы </a:t>
            </a:r>
            <a:r>
              <a:rPr lang="ru-RU" sz="900" dirty="0">
                <a:latin typeface="Arial" panose="020B0604020202020204" pitchFamily="34" charset="0"/>
                <a:cs typeface="Arial" panose="020B0604020202020204" pitchFamily="34" charset="0"/>
              </a:rPr>
              <a:t>«Доступная среда» и «Реабилитация, </a:t>
            </a:r>
            <a:r>
              <a:rPr lang="ru-RU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реабилитация </a:t>
            </a:r>
            <a:r>
              <a:rPr lang="ru-RU" sz="900" dirty="0">
                <a:latin typeface="Arial" panose="020B0604020202020204" pitchFamily="34" charset="0"/>
                <a:cs typeface="Arial" panose="020B0604020202020204" pitchFamily="34" charset="0"/>
              </a:rPr>
              <a:t>инвалидов»</a:t>
            </a:r>
          </a:p>
          <a:p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884257" y="1082137"/>
            <a:ext cx="4771903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>
                <a:latin typeface="Arial" pitchFamily="34" charset="0"/>
                <a:ea typeface="PT Astra Serif" pitchFamily="18" charset="-52"/>
                <a:cs typeface="Arial" pitchFamily="34" charset="0"/>
              </a:rPr>
              <a:t>Цели государственной программы: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100" dirty="0">
                <a:latin typeface="Arial" pitchFamily="34" charset="0"/>
                <a:ea typeface="PT Astra Serif" pitchFamily="18" charset="-52"/>
                <a:cs typeface="Arial" pitchFamily="34" charset="0"/>
              </a:rPr>
              <a:t>повышение качества жизни населения Ульяновской области;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100" dirty="0" smtClean="0">
                <a:latin typeface="Arial" pitchFamily="34" charset="0"/>
                <a:ea typeface="PT Astra Serif" pitchFamily="18" charset="-52"/>
                <a:cs typeface="Arial" pitchFamily="34" charset="0"/>
              </a:rPr>
              <a:t>создание </a:t>
            </a:r>
            <a:r>
              <a:rPr lang="ru-RU" sz="1100" dirty="0">
                <a:latin typeface="Arial" pitchFamily="34" charset="0"/>
                <a:ea typeface="PT Astra Serif" pitchFamily="18" charset="-52"/>
                <a:cs typeface="Arial" pitchFamily="34" charset="0"/>
              </a:rPr>
              <a:t>условий для роста благосостояния граждан, увеличение периода активного долголетия.</a:t>
            </a:r>
          </a:p>
          <a:p>
            <a:r>
              <a:rPr lang="ru-RU" sz="1100" b="1" dirty="0">
                <a:latin typeface="Arial" pitchFamily="34" charset="0"/>
                <a:ea typeface="PT Astra Serif" pitchFamily="18" charset="-52"/>
                <a:cs typeface="Arial" pitchFamily="34" charset="0"/>
              </a:rPr>
              <a:t>Задачи государственной программы: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100" dirty="0">
                <a:latin typeface="Arial" pitchFamily="34" charset="0"/>
                <a:ea typeface="PT Astra Serif" pitchFamily="18" charset="-52"/>
                <a:cs typeface="Arial" pitchFamily="34" charset="0"/>
              </a:rPr>
              <a:t>сокращение бедности среди населения Ульяновской области;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100" dirty="0">
                <a:latin typeface="Arial" pitchFamily="34" charset="0"/>
                <a:ea typeface="PT Astra Serif" pitchFamily="18" charset="-52"/>
                <a:cs typeface="Arial" pitchFamily="34" charset="0"/>
              </a:rPr>
              <a:t>соблюдение принципа адресности при предоставлении мер социальной поддержки;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100" dirty="0">
                <a:latin typeface="Arial" pitchFamily="34" charset="0"/>
                <a:ea typeface="PT Astra Serif" pitchFamily="18" charset="-52"/>
                <a:cs typeface="Arial" pitchFamily="34" charset="0"/>
              </a:rPr>
              <a:t>улучшение положения семей и детей, находящихся в трудной жизненной </a:t>
            </a:r>
            <a:r>
              <a:rPr lang="ru-RU" sz="1100" dirty="0" smtClean="0">
                <a:latin typeface="Arial" pitchFamily="34" charset="0"/>
                <a:ea typeface="PT Astra Serif" pitchFamily="18" charset="-52"/>
                <a:cs typeface="Arial" pitchFamily="34" charset="0"/>
              </a:rPr>
              <a:t>ситуации</a:t>
            </a:r>
            <a:r>
              <a:rPr lang="ru-RU" sz="1100" dirty="0" smtClean="0">
                <a:latin typeface="Arial" pitchFamily="34" charset="0"/>
                <a:cs typeface="Arial" pitchFamily="34" charset="0"/>
              </a:rPr>
              <a:t>, за счет повышения уровня их социальной поддержки;</a:t>
            </a:r>
            <a:endParaRPr lang="ru-RU" sz="1100" dirty="0">
              <a:latin typeface="Arial" pitchFamily="34" charset="0"/>
              <a:ea typeface="PT Astra Serif" pitchFamily="18" charset="-52"/>
              <a:cs typeface="Arial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100" dirty="0">
                <a:latin typeface="Arial" pitchFamily="34" charset="0"/>
                <a:ea typeface="PT Astra Serif" pitchFamily="18" charset="-52"/>
                <a:cs typeface="Arial" pitchFamily="34" charset="0"/>
              </a:rPr>
              <a:t>внедрение механизма финансовой поддержки семей при рождении детей;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100" dirty="0">
                <a:latin typeface="Arial" pitchFamily="34" charset="0"/>
                <a:ea typeface="PT Astra Serif" pitchFamily="18" charset="-52"/>
                <a:cs typeface="Arial" pitchFamily="34" charset="0"/>
              </a:rPr>
              <a:t>повышение роли сектора негосударственных некоммерческих организаций в предоставлении социальных </a:t>
            </a:r>
            <a:r>
              <a:rPr lang="ru-RU" sz="1100" dirty="0" smtClean="0">
                <a:latin typeface="Arial" pitchFamily="34" charset="0"/>
                <a:ea typeface="PT Astra Serif" pitchFamily="18" charset="-52"/>
                <a:cs typeface="Arial" pitchFamily="34" charset="0"/>
              </a:rPr>
              <a:t>услуг.</a:t>
            </a:r>
            <a:endParaRPr lang="ru-RU" sz="1100" dirty="0">
              <a:latin typeface="Arial" pitchFamily="34" charset="0"/>
              <a:ea typeface="PT Astra Serif" pitchFamily="18" charset="-52"/>
              <a:cs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88640" y="6912428"/>
            <a:ext cx="17281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i="1" dirty="0">
                <a:latin typeface="Arial" panose="020B0604020202020204" pitchFamily="34" charset="0"/>
                <a:cs typeface="Arial" panose="020B0604020202020204" pitchFamily="34" charset="0"/>
              </a:rPr>
              <a:t>Средства на реализацию государственной программы в </a:t>
            </a:r>
            <a:r>
              <a:rPr lang="ru-RU" sz="1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2022 </a:t>
            </a:r>
            <a:r>
              <a:rPr lang="ru-RU" sz="1000" i="1" dirty="0">
                <a:latin typeface="Arial" panose="020B0604020202020204" pitchFamily="34" charset="0"/>
                <a:cs typeface="Arial" panose="020B0604020202020204" pitchFamily="34" charset="0"/>
              </a:rPr>
              <a:t>году </a:t>
            </a:r>
            <a:r>
              <a:rPr lang="ru-RU" sz="10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18 126,6 </a:t>
            </a:r>
            <a:r>
              <a:rPr lang="ru-RU" sz="1000" b="1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млн</a:t>
            </a:r>
            <a:r>
              <a:rPr lang="ru-RU" sz="10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 руб</a:t>
            </a:r>
            <a:r>
              <a:rPr lang="ru-RU" sz="1000" i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916832" y="3889980"/>
            <a:ext cx="43988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Ожидаемые результаты: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150525723"/>
              </p:ext>
            </p:extLst>
          </p:nvPr>
        </p:nvGraphicFramePr>
        <p:xfrm>
          <a:off x="227842" y="1185020"/>
          <a:ext cx="576064" cy="55314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6064"/>
              </a:tblGrid>
              <a:tr h="1209837">
                <a:tc>
                  <a:txBody>
                    <a:bodyPr/>
                    <a:lstStyle/>
                    <a:p>
                      <a:endParaRPr lang="ru-RU" sz="900" b="0" kern="1200" spc="0" baseline="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r>
                        <a:rPr lang="ru-RU" sz="900" b="0" kern="1200" spc="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1993,5</a:t>
                      </a:r>
                      <a:endParaRPr lang="ru-RU" sz="900" b="0" kern="1200" spc="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1600200">
                <a:tc>
                  <a:txBody>
                    <a:bodyPr/>
                    <a:lstStyle/>
                    <a:p>
                      <a:endParaRPr lang="ru-RU" sz="85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ru-RU" sz="85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12937,7</a:t>
                      </a:r>
                      <a:endParaRPr lang="ru-RU" sz="850" spc="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737166">
                <a:tc>
                  <a:txBody>
                    <a:bodyPr/>
                    <a:lstStyle/>
                    <a:p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ru-RU" sz="90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2890,2</a:t>
                      </a:r>
                      <a:endParaRPr lang="ru-RU" sz="900" spc="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993663">
                <a:tc>
                  <a:txBody>
                    <a:bodyPr/>
                    <a:lstStyle/>
                    <a:p>
                      <a:r>
                        <a:rPr lang="ru-RU" sz="90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263,9</a:t>
                      </a:r>
                      <a:endParaRPr lang="ru-RU" sz="900" spc="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990600">
                <a:tc>
                  <a:txBody>
                    <a:bodyPr/>
                    <a:lstStyle/>
                    <a:p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ru-RU" sz="90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41,3</a:t>
                      </a:r>
                      <a:endParaRPr lang="ru-RU" sz="900" spc="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3" name="Picture 4" descr="http://xvatit.com/uploads/posts/2015-11/1447852722_20121220135618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8640" y="7935685"/>
            <a:ext cx="1628861" cy="13062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Picture 2" descr="P:\416 Бюджетно-аналитический отдел\Айдар\Полный герб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-1" y="0"/>
            <a:ext cx="651354" cy="650906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5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4843463" y="9181395"/>
            <a:ext cx="1543050" cy="527403"/>
          </a:xfrm>
        </p:spPr>
        <p:txBody>
          <a:bodyPr/>
          <a:lstStyle/>
          <a:p>
            <a:r>
              <a:rPr lang="ru-RU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endParaRPr lang="ru-RU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6866" name="Picture 2" descr="https://cdn.fishki.net/upload/post/2020/03/23/3264940/15846803411349203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96934" y="7714206"/>
            <a:ext cx="2619705" cy="17464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Прямоугольник 15"/>
          <p:cNvSpPr/>
          <p:nvPr/>
        </p:nvSpPr>
        <p:spPr>
          <a:xfrm>
            <a:off x="1752599" y="133350"/>
            <a:ext cx="488632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Государственная программа Ульяновской области</a:t>
            </a:r>
            <a:endParaRPr lang="ru-RU" sz="1200" dirty="0"/>
          </a:p>
        </p:txBody>
      </p:sp>
    </p:spTree>
    <p:extLst>
      <p:ext uri="{BB962C8B-B14F-4D97-AF65-F5344CB8AC3E}">
        <p14:creationId xmlns="" xmlns:p14="http://schemas.microsoft.com/office/powerpoint/2010/main" val="909481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4"/>
          <p:cNvSpPr>
            <a:spLocks noGrp="1"/>
          </p:cNvSpPr>
          <p:nvPr>
            <p:ph type="title"/>
          </p:nvPr>
        </p:nvSpPr>
        <p:spPr>
          <a:xfrm>
            <a:off x="685800" y="504297"/>
            <a:ext cx="6172200" cy="404812"/>
          </a:xfrm>
        </p:spPr>
        <p:txBody>
          <a:bodyPr>
            <a:noAutofit/>
          </a:bodyPr>
          <a:lstStyle/>
          <a:p>
            <a:pPr algn="ctr" eaLnBrk="1" hangingPunct="1"/>
            <a:r>
              <a:rPr lang="ru-RU" alt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anose="020A0603040505020204" pitchFamily="18" charset="-52"/>
                <a:cs typeface="Arial" panose="020B0604020202020204" pitchFamily="34" charset="0"/>
              </a:rPr>
              <a:t>«Развитие </a:t>
            </a:r>
            <a:r>
              <a:rPr lang="ru-RU" altLang="ru-RU" sz="1600" b="1" dirty="0">
                <a:solidFill>
                  <a:srgbClr val="002060"/>
                </a:solidFill>
                <a:latin typeface="Arial" panose="020B0604020202020204" pitchFamily="34" charset="0"/>
                <a:ea typeface="PT Astra Serif" panose="020A0603040505020204" pitchFamily="18" charset="-52"/>
                <a:cs typeface="Arial" panose="020B0604020202020204" pitchFamily="34" charset="0"/>
              </a:rPr>
              <a:t>культуры, туризма и сохранение объектов </a:t>
            </a:r>
            <a:br>
              <a:rPr lang="ru-RU" altLang="ru-RU" sz="1600" b="1" dirty="0">
                <a:solidFill>
                  <a:srgbClr val="002060"/>
                </a:solidFill>
                <a:latin typeface="Arial" panose="020B0604020202020204" pitchFamily="34" charset="0"/>
                <a:ea typeface="PT Astra Serif" panose="020A0603040505020204" pitchFamily="18" charset="-52"/>
                <a:cs typeface="Arial" panose="020B0604020202020204" pitchFamily="34" charset="0"/>
              </a:rPr>
            </a:br>
            <a:r>
              <a:rPr lang="ru-RU" altLang="ru-RU" sz="1600" b="1" dirty="0">
                <a:solidFill>
                  <a:srgbClr val="002060"/>
                </a:solidFill>
                <a:latin typeface="Arial" panose="020B0604020202020204" pitchFamily="34" charset="0"/>
                <a:ea typeface="PT Astra Serif" panose="020A0603040505020204" pitchFamily="18" charset="-52"/>
                <a:cs typeface="Arial" panose="020B0604020202020204" pitchFamily="34" charset="0"/>
              </a:rPr>
              <a:t>культурного наследия в Ульяновской области»</a:t>
            </a:r>
          </a:p>
        </p:txBody>
      </p:sp>
      <p:graphicFrame>
        <p:nvGraphicFramePr>
          <p:cNvPr id="11" name="Объект 10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="" xmlns:p14="http://schemas.microsoft.com/office/powerpoint/2010/main" val="3199440479"/>
              </p:ext>
            </p:extLst>
          </p:nvPr>
        </p:nvGraphicFramePr>
        <p:xfrm>
          <a:off x="116682" y="1145481"/>
          <a:ext cx="576014" cy="54743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6014"/>
              </a:tblGrid>
              <a:tr h="880248">
                <a:tc>
                  <a:txBody>
                    <a:bodyPr/>
                    <a:lstStyle/>
                    <a:p>
                      <a:pPr algn="ctr"/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900" b="0" spc="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339,9</a:t>
                      </a:r>
                      <a:endParaRPr lang="ru-RU" sz="900" b="0" spc="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364" marR="91364" marT="25714" marB="25714">
                    <a:solidFill>
                      <a:srgbClr val="92D050"/>
                    </a:solidFill>
                  </a:tcPr>
                </a:tc>
              </a:tr>
              <a:tr h="1100314">
                <a:tc>
                  <a:txBody>
                    <a:bodyPr/>
                    <a:lstStyle/>
                    <a:p>
                      <a:pPr algn="ctr"/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90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1201,3</a:t>
                      </a:r>
                      <a:endParaRPr lang="ru-RU" sz="900" spc="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364" marR="91364" marT="25714" marB="2571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1320374">
                <a:tc>
                  <a:txBody>
                    <a:bodyPr/>
                    <a:lstStyle/>
                    <a:p>
                      <a:pPr algn="ctr"/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90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205,8</a:t>
                      </a:r>
                      <a:endParaRPr lang="ru-RU" sz="900" spc="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364" marR="91364" marT="25714" marB="25714">
                    <a:solidFill>
                      <a:srgbClr val="00B0F0"/>
                    </a:solidFill>
                  </a:tcPr>
                </a:tc>
              </a:tr>
              <a:tr h="880248">
                <a:tc>
                  <a:txBody>
                    <a:bodyPr/>
                    <a:lstStyle/>
                    <a:p>
                      <a:pPr algn="ctr"/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90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46,9</a:t>
                      </a:r>
                      <a:endParaRPr lang="ru-RU" sz="900" spc="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364" marR="91364" marT="25714" marB="25714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816960">
                <a:tc>
                  <a:txBody>
                    <a:bodyPr/>
                    <a:lstStyle/>
                    <a:p>
                      <a:pPr algn="ctr"/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90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2,0</a:t>
                      </a:r>
                      <a:endParaRPr lang="ru-RU" sz="900" spc="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364" marR="91364" marT="25714" marB="25714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476250">
                <a:tc>
                  <a:txBody>
                    <a:bodyPr/>
                    <a:lstStyle/>
                    <a:p>
                      <a:pPr algn="ctr"/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90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15,7</a:t>
                      </a:r>
                    </a:p>
                  </a:txBody>
                  <a:tcPr marL="91364" marR="91364" marT="25714" marB="25714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8" name="Объект 17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="" xmlns:p14="http://schemas.microsoft.com/office/powerpoint/2010/main" val="808597467"/>
              </p:ext>
            </p:extLst>
          </p:nvPr>
        </p:nvGraphicFramePr>
        <p:xfrm>
          <a:off x="1943683" y="5005176"/>
          <a:ext cx="4589860" cy="2375013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835944"/>
                <a:gridCol w="482997"/>
                <a:gridCol w="543322"/>
                <a:gridCol w="594122"/>
                <a:gridCol w="647700"/>
                <a:gridCol w="485775"/>
              </a:tblGrid>
              <a:tr h="18931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Целевой индикатор</a:t>
                      </a:r>
                      <a:endParaRPr kumimoji="0" lang="ru-RU" altLang="ru-RU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25718" marB="25718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2020</a:t>
                      </a:r>
                      <a:endParaRPr kumimoji="0" lang="ru-RU" altLang="ru-RU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25718" marB="25718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2021</a:t>
                      </a:r>
                      <a:endParaRPr kumimoji="0" lang="ru-RU" altLang="ru-RU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25718" marB="25718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2022</a:t>
                      </a:r>
                      <a:endParaRPr kumimoji="0" lang="ru-RU" altLang="ru-RU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25718" marB="25718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2023</a:t>
                      </a:r>
                      <a:endParaRPr kumimoji="0" lang="ru-RU" altLang="ru-RU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25718" marB="25718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2024</a:t>
                      </a:r>
                      <a:endParaRPr kumimoji="0" lang="ru-RU" altLang="ru-RU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25718" marB="25718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6838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Количество созданных (реконструированных) и отремонтированных  учреждений культуры, ед.</a:t>
                      </a:r>
                      <a:endParaRPr kumimoji="0" lang="ru-RU" alt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25718" marB="25718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endParaRPr kumimoji="0" lang="ru-RU" alt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25718" marB="25718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46</a:t>
                      </a:r>
                      <a:endParaRPr kumimoji="0" lang="ru-RU" alt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22</a:t>
                      </a:r>
                      <a:endParaRPr kumimoji="0" lang="ru-RU" altLang="ru-RU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12</a:t>
                      </a: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8</a:t>
                      </a:r>
                      <a:endParaRPr kumimoji="0" lang="ru-RU" alt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689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indent="0" algn="l" defTabSz="514350" rtl="0" eaLnBrk="0" fontAlgn="auto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kern="1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Количество учреждений культуры, получивших современное оборудование, ед.</a:t>
                      </a:r>
                    </a:p>
                    <a:p>
                      <a:endParaRPr lang="ru-RU" sz="900" kern="1200" baseline="0" dirty="0" smtClean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T="25718" marB="25718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endParaRPr kumimoji="0" lang="ru-RU" alt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25718" marB="25718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46</a:t>
                      </a:r>
                      <a:endParaRPr kumimoji="0" lang="ru-RU" alt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23</a:t>
                      </a:r>
                      <a:endParaRPr kumimoji="0" lang="ru-RU" altLang="ru-RU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9</a:t>
                      </a:r>
                      <a:endParaRPr kumimoji="0" lang="ru-RU" alt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13</a:t>
                      </a:r>
                      <a:endParaRPr kumimoji="0" lang="ru-RU" alt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723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r>
                        <a:rPr lang="ru-RU" sz="900" kern="1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Увеличение количества посещений культурных мероприятий</a:t>
                      </a:r>
                    </a:p>
                  </a:txBody>
                  <a:tcPr marT="25718" marB="25718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70,0</a:t>
                      </a:r>
                      <a:endParaRPr kumimoji="0" lang="ru-RU" alt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25718" marB="25718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100,0</a:t>
                      </a:r>
                      <a:endParaRPr kumimoji="0" lang="ru-RU" alt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7780" marR="17780" marT="0" marB="0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110,0</a:t>
                      </a:r>
                      <a:endParaRPr kumimoji="0" lang="ru-RU" altLang="ru-RU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7780" marR="17780" marT="0" marB="0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120,0</a:t>
                      </a:r>
                      <a:endParaRPr kumimoji="0" lang="ru-RU" alt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7780" marR="17780" marT="0" marB="0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140,0</a:t>
                      </a:r>
                      <a:endParaRPr kumimoji="0" lang="ru-RU" alt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7780" marR="17780" marT="0" marB="0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106" name="TextBox 16"/>
          <p:cNvSpPr txBox="1">
            <a:spLocks noChangeArrowheads="1"/>
          </p:cNvSpPr>
          <p:nvPr/>
        </p:nvSpPr>
        <p:spPr bwMode="auto">
          <a:xfrm>
            <a:off x="1863331" y="1119732"/>
            <a:ext cx="4893071" cy="34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100" b="1" dirty="0"/>
              <a:t>Цели государственной программы:</a:t>
            </a:r>
          </a:p>
          <a:p>
            <a:pPr marL="177800" indent="-177800" eaLnBrk="1" hangingPunct="1">
              <a:buFont typeface="Wingdings" panose="05000000000000000000" pitchFamily="2" charset="2"/>
              <a:buChar char="§"/>
            </a:pPr>
            <a:r>
              <a:rPr lang="ru-RU" sz="1100" dirty="0" smtClean="0"/>
              <a:t>создание условий для эффективной реализации государственной культурной политики на территории Ульяновской области;</a:t>
            </a:r>
          </a:p>
          <a:p>
            <a:pPr marL="177800" indent="-177800" eaLnBrk="1" hangingPunct="1">
              <a:buFont typeface="Wingdings" panose="05000000000000000000" pitchFamily="2" charset="2"/>
              <a:buChar char="§"/>
            </a:pPr>
            <a:r>
              <a:rPr lang="ru-RU" sz="1100" dirty="0" smtClean="0"/>
              <a:t>сохранение объектов культурного наследия Ульяновской области;</a:t>
            </a:r>
          </a:p>
          <a:p>
            <a:pPr marL="177800" indent="-177800" eaLnBrk="1" hangingPunct="1">
              <a:buFont typeface="Wingdings" panose="05000000000000000000" pitchFamily="2" charset="2"/>
              <a:buChar char="§"/>
            </a:pPr>
            <a:r>
              <a:rPr lang="ru-RU" sz="1100" dirty="0" smtClean="0"/>
              <a:t>создание условий для эффективного развития сферы туризма в Ульяновской области с увеличением вклада отрасли в валовой внутренний продукт Ульяновской области.</a:t>
            </a:r>
          </a:p>
          <a:p>
            <a:pPr eaLnBrk="1" hangingPunct="1"/>
            <a:r>
              <a:rPr lang="ru-RU" altLang="ru-RU" sz="1100" b="1" dirty="0" smtClean="0"/>
              <a:t>Задачи </a:t>
            </a:r>
            <a:r>
              <a:rPr lang="ru-RU" altLang="ru-RU" sz="1100" b="1" dirty="0"/>
              <a:t>государственной программы:</a:t>
            </a:r>
          </a:p>
          <a:p>
            <a:pPr marL="177800" indent="-177800" eaLnBrk="1" hangingPunct="1">
              <a:buFont typeface="Wingdings" panose="05000000000000000000" pitchFamily="2" charset="2"/>
              <a:buChar char="§"/>
            </a:pPr>
            <a:r>
              <a:rPr lang="ru-RU" altLang="ru-RU" sz="1100" dirty="0"/>
              <a:t>обеспечение доступа граждан к культурным ценностям и участию в культурной жизни, реализация творческого потенциала </a:t>
            </a:r>
            <a:r>
              <a:rPr lang="ru-RU" altLang="ru-RU" sz="1100" dirty="0" smtClean="0"/>
              <a:t>населения;</a:t>
            </a:r>
          </a:p>
          <a:p>
            <a:pPr marL="177800" indent="-177800" eaLnBrk="1" hangingPunct="1">
              <a:buFont typeface="Wingdings" panose="05000000000000000000" pitchFamily="2" charset="2"/>
              <a:buChar char="§"/>
            </a:pPr>
            <a:r>
              <a:rPr lang="ru-RU" sz="1100" dirty="0" smtClean="0"/>
              <a:t>обеспечение сохранности и эффективного использования объектов культурного наследия (памятников истории и культуры) народов Российской Федерации, расположенных на территории Ульяновской области (далее - объекты культурного наследия);</a:t>
            </a:r>
          </a:p>
          <a:p>
            <a:pPr marL="177800" indent="-177800" eaLnBrk="1" hangingPunct="1">
              <a:buFont typeface="Wingdings" panose="05000000000000000000" pitchFamily="2" charset="2"/>
              <a:buChar char="§"/>
            </a:pPr>
            <a:r>
              <a:rPr lang="ru-RU" sz="1100" dirty="0" smtClean="0"/>
              <a:t>комплексное развитие туристской и обеспечивающей инфраструктуры, продвижение туристского продукта на всероссийском и международном уровнях, стимулирование предпринимательских и общественных инициатив в сфере развития туризма в Ульяновской области.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endParaRPr lang="ru-RU" altLang="ru-RU" sz="1100" dirty="0"/>
          </a:p>
        </p:txBody>
      </p:sp>
      <p:sp>
        <p:nvSpPr>
          <p:cNvPr id="2108" name="TextBox 1"/>
          <p:cNvSpPr txBox="1">
            <a:spLocks noChangeArrowheads="1"/>
          </p:cNvSpPr>
          <p:nvPr/>
        </p:nvSpPr>
        <p:spPr bwMode="auto">
          <a:xfrm>
            <a:off x="126208" y="7056483"/>
            <a:ext cx="172759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000" i="1" dirty="0"/>
              <a:t>Средства на реализацию государственной программы в </a:t>
            </a:r>
            <a:r>
              <a:rPr lang="ru-RU" altLang="ru-RU" sz="1000" i="1" dirty="0" smtClean="0"/>
              <a:t>2022 </a:t>
            </a:r>
            <a:r>
              <a:rPr lang="ru-RU" altLang="ru-RU" sz="1000" i="1" dirty="0"/>
              <a:t>году       </a:t>
            </a:r>
            <a:r>
              <a:rPr lang="ru-RU" altLang="ru-RU" sz="1000" b="1" i="1" dirty="0" smtClean="0"/>
              <a:t>1 811,6 </a:t>
            </a:r>
            <a:r>
              <a:rPr lang="ru-RU" altLang="ru-RU" sz="1000" b="1" i="1" dirty="0" err="1" smtClean="0"/>
              <a:t>млн</a:t>
            </a:r>
            <a:r>
              <a:rPr lang="ru-RU" altLang="ru-RU" sz="1000" b="1" i="1" dirty="0" smtClean="0"/>
              <a:t> </a:t>
            </a:r>
            <a:r>
              <a:rPr lang="ru-RU" altLang="ru-RU" sz="1000" b="1" i="1" dirty="0"/>
              <a:t>руб.</a:t>
            </a:r>
          </a:p>
        </p:txBody>
      </p:sp>
      <p:sp>
        <p:nvSpPr>
          <p:cNvPr id="2109" name="TextBox 2"/>
          <p:cNvSpPr txBox="1">
            <a:spLocks noChangeArrowheads="1"/>
          </p:cNvSpPr>
          <p:nvPr/>
        </p:nvSpPr>
        <p:spPr bwMode="auto">
          <a:xfrm>
            <a:off x="1856700" y="4540845"/>
            <a:ext cx="439935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200" b="1" dirty="0">
                <a:solidFill>
                  <a:srgbClr val="002060"/>
                </a:solidFill>
              </a:rPr>
              <a:t>Ожидаемые результаты:</a:t>
            </a:r>
          </a:p>
        </p:txBody>
      </p:sp>
      <p:sp>
        <p:nvSpPr>
          <p:cNvPr id="2110" name="TextBox 12"/>
          <p:cNvSpPr txBox="1">
            <a:spLocks noChangeArrowheads="1"/>
          </p:cNvSpPr>
          <p:nvPr/>
        </p:nvSpPr>
        <p:spPr bwMode="auto">
          <a:xfrm>
            <a:off x="692696" y="1273548"/>
            <a:ext cx="1080120" cy="550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800" dirty="0"/>
              <a:t>Реализация </a:t>
            </a:r>
            <a:r>
              <a:rPr lang="ru-RU" altLang="ru-RU" sz="800" dirty="0" smtClean="0"/>
              <a:t>национального</a:t>
            </a:r>
          </a:p>
          <a:p>
            <a:pPr eaLnBrk="1" hangingPunct="1"/>
            <a:r>
              <a:rPr lang="ru-RU" altLang="ru-RU" sz="800" dirty="0" smtClean="0"/>
              <a:t>проекта </a:t>
            </a:r>
            <a:r>
              <a:rPr lang="ru-RU" altLang="ru-RU" sz="800" dirty="0"/>
              <a:t>«Культура»</a:t>
            </a:r>
          </a:p>
          <a:p>
            <a:pPr eaLnBrk="1" hangingPunct="1"/>
            <a:endParaRPr lang="ru-RU" altLang="ru-RU" sz="800" dirty="0"/>
          </a:p>
          <a:p>
            <a:pPr eaLnBrk="1" hangingPunct="1"/>
            <a:endParaRPr lang="ru-RU" altLang="ru-RU" sz="800" dirty="0" smtClean="0"/>
          </a:p>
          <a:p>
            <a:pPr eaLnBrk="1" hangingPunct="1"/>
            <a:endParaRPr lang="ru-RU" altLang="ru-RU" sz="800" dirty="0"/>
          </a:p>
          <a:p>
            <a:pPr eaLnBrk="1" hangingPunct="1"/>
            <a:endParaRPr lang="ru-RU" altLang="ru-RU" sz="800" dirty="0" smtClean="0"/>
          </a:p>
          <a:p>
            <a:pPr eaLnBrk="1" hangingPunct="1"/>
            <a:r>
              <a:rPr lang="ru-RU" altLang="ru-RU" sz="800" dirty="0" smtClean="0"/>
              <a:t>Содержание подведомственных </a:t>
            </a:r>
            <a:r>
              <a:rPr lang="ru-RU" altLang="ru-RU" sz="800" dirty="0"/>
              <a:t>учреждений</a:t>
            </a:r>
          </a:p>
          <a:p>
            <a:pPr eaLnBrk="1" hangingPunct="1"/>
            <a:endParaRPr lang="ru-RU" altLang="ru-RU" sz="800" dirty="0"/>
          </a:p>
          <a:p>
            <a:pPr eaLnBrk="1" hangingPunct="1"/>
            <a:endParaRPr lang="ru-RU" altLang="ru-RU" sz="800" dirty="0" smtClean="0"/>
          </a:p>
          <a:p>
            <a:pPr eaLnBrk="1" hangingPunct="1"/>
            <a:endParaRPr lang="ru-RU" altLang="ru-RU" sz="800" dirty="0"/>
          </a:p>
          <a:p>
            <a:pPr eaLnBrk="1" hangingPunct="1"/>
            <a:endParaRPr lang="ru-RU" altLang="ru-RU" sz="800" dirty="0" smtClean="0"/>
          </a:p>
          <a:p>
            <a:pPr eaLnBrk="1" hangingPunct="1"/>
            <a:endParaRPr lang="ru-RU" altLang="ru-RU" sz="800" dirty="0" smtClean="0"/>
          </a:p>
          <a:p>
            <a:pPr eaLnBrk="1" hangingPunct="1"/>
            <a:endParaRPr lang="ru-RU" altLang="ru-RU" sz="800" dirty="0" smtClean="0"/>
          </a:p>
          <a:p>
            <a:pPr eaLnBrk="1" hangingPunct="1"/>
            <a:r>
              <a:rPr lang="ru-RU" altLang="ru-RU" sz="800" dirty="0" smtClean="0"/>
              <a:t>Строительство</a:t>
            </a:r>
            <a:r>
              <a:rPr lang="ru-RU" altLang="ru-RU" sz="800" dirty="0"/>
              <a:t>,  ремонт и реконструкция объектов культуры</a:t>
            </a:r>
          </a:p>
          <a:p>
            <a:pPr eaLnBrk="1" hangingPunct="1"/>
            <a:endParaRPr lang="ru-RU" altLang="ru-RU" sz="800" dirty="0"/>
          </a:p>
          <a:p>
            <a:pPr eaLnBrk="1" hangingPunct="1"/>
            <a:endParaRPr lang="ru-RU" altLang="ru-RU" sz="800" dirty="0" smtClean="0"/>
          </a:p>
          <a:p>
            <a:pPr eaLnBrk="1" hangingPunct="1"/>
            <a:endParaRPr lang="ru-RU" altLang="ru-RU" sz="800" dirty="0"/>
          </a:p>
          <a:p>
            <a:pPr eaLnBrk="1" hangingPunct="1"/>
            <a:endParaRPr lang="ru-RU" altLang="ru-RU" sz="800" dirty="0"/>
          </a:p>
          <a:p>
            <a:pPr eaLnBrk="1" hangingPunct="1"/>
            <a:endParaRPr lang="ru-RU" altLang="ru-RU" sz="800" dirty="0" smtClean="0"/>
          </a:p>
          <a:p>
            <a:pPr eaLnBrk="1" hangingPunct="1"/>
            <a:r>
              <a:rPr lang="ru-RU" altLang="ru-RU" sz="800" dirty="0" smtClean="0"/>
              <a:t>Мероприятия </a:t>
            </a:r>
            <a:r>
              <a:rPr lang="ru-RU" altLang="ru-RU" sz="800" dirty="0"/>
              <a:t>в области  культуры</a:t>
            </a:r>
          </a:p>
          <a:p>
            <a:pPr eaLnBrk="1" hangingPunct="1"/>
            <a:endParaRPr lang="ru-RU" altLang="ru-RU" sz="800" dirty="0"/>
          </a:p>
          <a:p>
            <a:pPr eaLnBrk="1" hangingPunct="1"/>
            <a:endParaRPr lang="ru-RU" altLang="ru-RU" sz="800" dirty="0" smtClean="0"/>
          </a:p>
          <a:p>
            <a:pPr eaLnBrk="1" hangingPunct="1"/>
            <a:endParaRPr lang="ru-RU" altLang="ru-RU" sz="800" dirty="0"/>
          </a:p>
          <a:p>
            <a:pPr eaLnBrk="1" hangingPunct="1"/>
            <a:endParaRPr lang="ru-RU" altLang="ru-RU" sz="800" dirty="0" smtClean="0"/>
          </a:p>
          <a:p>
            <a:pPr eaLnBrk="1" hangingPunct="1"/>
            <a:endParaRPr lang="ru-RU" altLang="ru-RU" sz="800" dirty="0" smtClean="0"/>
          </a:p>
          <a:p>
            <a:pPr eaLnBrk="1" hangingPunct="1"/>
            <a:r>
              <a:rPr lang="ru-RU" altLang="ru-RU" sz="800" dirty="0" smtClean="0"/>
              <a:t>Сохранение </a:t>
            </a:r>
            <a:r>
              <a:rPr lang="ru-RU" altLang="ru-RU" sz="800" dirty="0"/>
              <a:t>и государственная охрана объектов культурного наследия</a:t>
            </a:r>
          </a:p>
          <a:p>
            <a:pPr eaLnBrk="1" hangingPunct="1"/>
            <a:endParaRPr lang="ru-RU" altLang="ru-RU" sz="800" dirty="0"/>
          </a:p>
          <a:p>
            <a:pPr eaLnBrk="1" hangingPunct="1"/>
            <a:endParaRPr lang="ru-RU" altLang="ru-RU" sz="800" dirty="0" smtClean="0"/>
          </a:p>
          <a:p>
            <a:pPr eaLnBrk="1" hangingPunct="1"/>
            <a:r>
              <a:rPr lang="ru-RU" altLang="ru-RU" sz="800" dirty="0" smtClean="0"/>
              <a:t>Мероприятия </a:t>
            </a:r>
            <a:r>
              <a:rPr lang="ru-RU" altLang="ru-RU" sz="800" dirty="0"/>
              <a:t>в сфере туризма</a:t>
            </a:r>
          </a:p>
        </p:txBody>
      </p:sp>
      <p:pic>
        <p:nvPicPr>
          <p:cNvPr id="2111" name="Picture 2" descr="C:\Users\u30\Desktop\iV7OdLSsBkw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27" y="7991371"/>
            <a:ext cx="2577839" cy="140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4843463" y="9181398"/>
            <a:ext cx="1543050" cy="527402"/>
          </a:xfrm>
        </p:spPr>
        <p:txBody>
          <a:bodyPr/>
          <a:lstStyle/>
          <a:p>
            <a:r>
              <a:rPr lang="ru-RU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21</a:t>
            </a:r>
            <a:endParaRPr lang="ru-RU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Picture 2" descr="P:\416 Бюджетно-аналитический отдел\Айдар\Полный герб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-1" y="0"/>
            <a:ext cx="651354" cy="650906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4" name="Прямоугольник 13"/>
          <p:cNvSpPr/>
          <p:nvPr/>
        </p:nvSpPr>
        <p:spPr>
          <a:xfrm>
            <a:off x="1752599" y="133350"/>
            <a:ext cx="488632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Государственная программа Ульяновской области</a:t>
            </a:r>
            <a:endParaRPr lang="ru-RU" sz="1200" dirty="0"/>
          </a:p>
        </p:txBody>
      </p:sp>
    </p:spTree>
    <p:extLst>
      <p:ext uri="{BB962C8B-B14F-4D97-AF65-F5344CB8AC3E}">
        <p14:creationId xmlns="" xmlns:p14="http://schemas.microsoft.com/office/powerpoint/2010/main" val="759801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6" descr="https://avatars.mds.yandex.net/get-pdb/932587/cd76e0fa-f882-4092-8097-50cf5486c632/s12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21792" y="8348116"/>
            <a:ext cx="1800200" cy="1326147"/>
          </a:xfrm>
          <a:prstGeom prst="rect">
            <a:avLst/>
          </a:prstGeom>
          <a:noFill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20940" y="8246357"/>
            <a:ext cx="1800200" cy="1443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0284" y="8479763"/>
            <a:ext cx="1848597" cy="116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19545" y="0"/>
            <a:ext cx="6172200" cy="936104"/>
          </a:xfrm>
        </p:spPr>
        <p:txBody>
          <a:bodyPr>
            <a:noAutofit/>
          </a:bodyPr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1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sz="1600" b="1" dirty="0" smtClean="0">
                <a:solidFill>
                  <a:srgbClr val="002060"/>
                </a:solidFill>
                <a:latin typeface="Arial" pitchFamily="34" charset="0"/>
                <a:ea typeface="PT Astra Serif" pitchFamily="18" charset="-52"/>
                <a:cs typeface="Arial" pitchFamily="34" charset="0"/>
              </a:rPr>
              <a:t/>
            </a:r>
            <a:br>
              <a:rPr lang="ru-RU" sz="1600" b="1" dirty="0" smtClean="0">
                <a:solidFill>
                  <a:srgbClr val="002060"/>
                </a:solidFill>
                <a:latin typeface="Arial" pitchFamily="34" charset="0"/>
                <a:ea typeface="PT Astra Serif" pitchFamily="18" charset="-52"/>
                <a:cs typeface="Arial" pitchFamily="34" charset="0"/>
              </a:rPr>
            </a:br>
            <a:r>
              <a:rPr lang="ru-RU" sz="1600" b="1" dirty="0" smtClean="0">
                <a:solidFill>
                  <a:srgbClr val="002060"/>
                </a:solidFill>
                <a:latin typeface="Arial" pitchFamily="34" charset="0"/>
                <a:ea typeface="PT Astra Serif" pitchFamily="18" charset="-52"/>
                <a:cs typeface="Arial" pitchFamily="34" charset="0"/>
              </a:rPr>
              <a:t>«Развитие физической культуры и спорта </a:t>
            </a:r>
            <a:br>
              <a:rPr lang="ru-RU" sz="1600" b="1" dirty="0" smtClean="0">
                <a:solidFill>
                  <a:srgbClr val="002060"/>
                </a:solidFill>
                <a:latin typeface="Arial" pitchFamily="34" charset="0"/>
                <a:ea typeface="PT Astra Serif" pitchFamily="18" charset="-52"/>
                <a:cs typeface="Arial" pitchFamily="34" charset="0"/>
              </a:rPr>
            </a:br>
            <a:r>
              <a:rPr lang="ru-RU" sz="1600" b="1" dirty="0" smtClean="0">
                <a:solidFill>
                  <a:srgbClr val="002060"/>
                </a:solidFill>
                <a:latin typeface="Arial" pitchFamily="34" charset="0"/>
                <a:ea typeface="PT Astra Serif" pitchFamily="18" charset="-52"/>
                <a:cs typeface="Arial" pitchFamily="34" charset="0"/>
              </a:rPr>
              <a:t>в Ульяновской области»</a:t>
            </a:r>
            <a:endParaRPr lang="ru-RU" sz="1600" b="1" dirty="0">
              <a:solidFill>
                <a:srgbClr val="002060"/>
              </a:solidFill>
              <a:latin typeface="Arial" pitchFamily="34" charset="0"/>
              <a:ea typeface="PT Astra Serif" pitchFamily="18" charset="-52"/>
              <a:cs typeface="Arial" pitchFamily="34" charset="0"/>
            </a:endParaRPr>
          </a:p>
        </p:txBody>
      </p:sp>
      <p:graphicFrame>
        <p:nvGraphicFramePr>
          <p:cNvPr id="11" name="Объект 10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xmlns="" val="1407387177"/>
              </p:ext>
            </p:extLst>
          </p:nvPr>
        </p:nvGraphicFramePr>
        <p:xfrm>
          <a:off x="260648" y="1520619"/>
          <a:ext cx="546874" cy="52265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6874"/>
              </a:tblGrid>
              <a:tr h="1436751">
                <a:tc>
                  <a:txBody>
                    <a:bodyPr/>
                    <a:lstStyle/>
                    <a:p>
                      <a:pPr algn="ctr"/>
                      <a:endParaRPr lang="ru-RU" sz="1000" spc="0" baseline="0" dirty="0" smtClean="0"/>
                    </a:p>
                    <a:p>
                      <a:pPr algn="ctr"/>
                      <a:r>
                        <a:rPr lang="ru-RU" sz="1000" b="0" spc="0" baseline="0" dirty="0" smtClean="0">
                          <a:solidFill>
                            <a:schemeClr val="tx1"/>
                          </a:solidFill>
                        </a:rPr>
                        <a:t>842,9</a:t>
                      </a:r>
                      <a:endParaRPr lang="ru-RU" sz="1000" b="0" spc="0" baseline="0" dirty="0">
                        <a:solidFill>
                          <a:schemeClr val="tx1"/>
                        </a:solidFill>
                      </a:endParaRPr>
                    </a:p>
                  </a:txBody>
                  <a:tcPr marT="49530" marB="49530" anchor="ctr">
                    <a:solidFill>
                      <a:srgbClr val="92D050"/>
                    </a:solidFill>
                  </a:tcPr>
                </a:tc>
              </a:tr>
              <a:tr h="1403394">
                <a:tc>
                  <a:txBody>
                    <a:bodyPr/>
                    <a:lstStyle/>
                    <a:p>
                      <a:pPr algn="ctr"/>
                      <a:endParaRPr lang="ru-RU" sz="1000" spc="0" baseline="0" dirty="0" smtClean="0"/>
                    </a:p>
                    <a:p>
                      <a:pPr algn="ctr"/>
                      <a:r>
                        <a:rPr lang="ru-RU" sz="1000" spc="0" baseline="0" dirty="0" smtClean="0"/>
                        <a:t>788,5</a:t>
                      </a:r>
                      <a:endParaRPr lang="ru-RU" sz="1000" spc="0" baseline="0" dirty="0"/>
                    </a:p>
                  </a:txBody>
                  <a:tcPr marT="49530" marB="4953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1370036">
                <a:tc>
                  <a:txBody>
                    <a:bodyPr/>
                    <a:lstStyle/>
                    <a:p>
                      <a:pPr algn="ctr"/>
                      <a:endParaRPr lang="ru-RU" sz="1000" spc="0" baseline="0" dirty="0" smtClean="0"/>
                    </a:p>
                    <a:p>
                      <a:pPr algn="ctr"/>
                      <a:r>
                        <a:rPr lang="ru-RU" sz="1000" spc="0" baseline="0" dirty="0" smtClean="0"/>
                        <a:t>30,3</a:t>
                      </a:r>
                      <a:endParaRPr lang="ru-RU" sz="1000" spc="0" baseline="0" dirty="0"/>
                    </a:p>
                  </a:txBody>
                  <a:tcPr marT="49530" marB="49530" anchor="ctr">
                    <a:solidFill>
                      <a:srgbClr val="00B0F0"/>
                    </a:solidFill>
                  </a:tcPr>
                </a:tc>
              </a:tr>
              <a:tr h="1016398">
                <a:tc>
                  <a:txBody>
                    <a:bodyPr/>
                    <a:lstStyle/>
                    <a:p>
                      <a:pPr algn="ctr"/>
                      <a:endParaRPr lang="ru-RU" sz="1000" spc="0" baseline="0" dirty="0" smtClean="0"/>
                    </a:p>
                    <a:p>
                      <a:pPr algn="ctr"/>
                      <a:r>
                        <a:rPr lang="ru-RU" sz="1000" spc="0" baseline="0" dirty="0" smtClean="0"/>
                        <a:t>128,7</a:t>
                      </a:r>
                      <a:endParaRPr lang="ru-RU" sz="1000" spc="0" baseline="0" dirty="0"/>
                    </a:p>
                  </a:txBody>
                  <a:tcPr marT="49530" marB="4953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8" name="Объект 17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xmlns="" val="3363342520"/>
              </p:ext>
            </p:extLst>
          </p:nvPr>
        </p:nvGraphicFramePr>
        <p:xfrm>
          <a:off x="2037098" y="4610663"/>
          <a:ext cx="4608514" cy="297890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58008"/>
                <a:gridCol w="558141"/>
                <a:gridCol w="558140"/>
                <a:gridCol w="510639"/>
                <a:gridCol w="500814"/>
                <a:gridCol w="622772"/>
              </a:tblGrid>
              <a:tr h="403840"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Arial" pitchFamily="34" charset="0"/>
                          <a:cs typeface="Arial" pitchFamily="34" charset="0"/>
                        </a:rPr>
                        <a:t>Целевой индикатор</a:t>
                      </a:r>
                      <a:endParaRPr lang="ru-RU" sz="900" b="1" dirty="0">
                        <a:latin typeface="Arial" pitchFamily="34" charset="0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T="49530" marB="4953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Arial" pitchFamily="34" charset="0"/>
                          <a:cs typeface="Arial" pitchFamily="34" charset="0"/>
                        </a:rPr>
                        <a:t>2020</a:t>
                      </a:r>
                      <a:endParaRPr lang="ru-RU" sz="900" b="1" dirty="0">
                        <a:latin typeface="Arial" pitchFamily="34" charset="0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T="49530" marB="4953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Arial" pitchFamily="34" charset="0"/>
                          <a:cs typeface="Arial" pitchFamily="34" charset="0"/>
                        </a:rPr>
                        <a:t>2021</a:t>
                      </a:r>
                      <a:endParaRPr lang="ru-RU" sz="900" b="1" dirty="0">
                        <a:latin typeface="Arial" pitchFamily="34" charset="0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T="49530" marB="4953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Arial" pitchFamily="34" charset="0"/>
                          <a:cs typeface="Arial" pitchFamily="34" charset="0"/>
                        </a:rPr>
                        <a:t>2022</a:t>
                      </a:r>
                      <a:endParaRPr lang="ru-RU" sz="900" b="1" dirty="0">
                        <a:latin typeface="Arial" pitchFamily="34" charset="0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T="49530" marB="4953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Arial" pitchFamily="34" charset="0"/>
                          <a:cs typeface="Arial" pitchFamily="34" charset="0"/>
                        </a:rPr>
                        <a:t>2023</a:t>
                      </a:r>
                      <a:endParaRPr lang="ru-RU" sz="900" b="1" dirty="0">
                        <a:latin typeface="Arial" pitchFamily="34" charset="0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T="49530" marB="4953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Arial" pitchFamily="34" charset="0"/>
                          <a:cs typeface="Arial" pitchFamily="34" charset="0"/>
                        </a:rPr>
                        <a:t>2024</a:t>
                      </a:r>
                      <a:endParaRPr lang="ru-RU" sz="900" b="1" dirty="0">
                        <a:latin typeface="Arial" pitchFamily="34" charset="0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T="49530" marB="4953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457549">
                <a:tc>
                  <a:txBody>
                    <a:bodyPr/>
                    <a:lstStyle/>
                    <a:p>
                      <a:r>
                        <a:rPr lang="ru-RU" sz="900" kern="1200" dirty="0" smtClean="0">
                          <a:latin typeface="Arial" pitchFamily="34" charset="0"/>
                          <a:cs typeface="Arial" pitchFamily="34" charset="0"/>
                        </a:rPr>
                        <a:t>Доля спортсменов, имеющих спортивные разряды или спортивные звания, в общем числе лиц, проходящих спортивную подготовку в системе специализированных детско-юношеских спортивных школ олимпийского резерва и училищ олимпийского резерва, процентов</a:t>
                      </a:r>
                      <a:endParaRPr lang="ru-RU" sz="900" dirty="0">
                        <a:latin typeface="Arial" pitchFamily="34" charset="0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T="49530" marB="4953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itchFamily="34" charset="0"/>
                          <a:cs typeface="Arial" pitchFamily="34" charset="0"/>
                        </a:rPr>
                        <a:t>48,5</a:t>
                      </a:r>
                      <a:endParaRPr lang="ru-RU" sz="900" dirty="0">
                        <a:latin typeface="Arial" pitchFamily="34" charset="0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T="49530" marB="4953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itchFamily="34" charset="0"/>
                          <a:cs typeface="Arial" pitchFamily="34" charset="0"/>
                        </a:rPr>
                        <a:t>48,8</a:t>
                      </a:r>
                      <a:endParaRPr lang="ru-RU" sz="900" dirty="0">
                        <a:latin typeface="Arial" pitchFamily="34" charset="0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T="49530" marB="4953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Arial" pitchFamily="34" charset="0"/>
                          <a:cs typeface="Arial" pitchFamily="34" charset="0"/>
                        </a:rPr>
                        <a:t>49</a:t>
                      </a:r>
                      <a:endParaRPr lang="ru-RU" sz="900" b="1" dirty="0">
                        <a:latin typeface="Arial" pitchFamily="34" charset="0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T="49530" marB="4953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itchFamily="34" charset="0"/>
                          <a:cs typeface="Arial" pitchFamily="34" charset="0"/>
                        </a:rPr>
                        <a:t>49,5</a:t>
                      </a:r>
                      <a:endParaRPr lang="ru-RU" sz="900" dirty="0">
                        <a:latin typeface="Arial" pitchFamily="34" charset="0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T="49530" marB="4953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itchFamily="34" charset="0"/>
                          <a:ea typeface="PT Astra Serif" pitchFamily="18" charset="-52"/>
                          <a:cs typeface="Arial" pitchFamily="34" charset="0"/>
                        </a:rPr>
                        <a:t>50,0</a:t>
                      </a:r>
                      <a:endParaRPr lang="ru-RU" sz="900" dirty="0">
                        <a:latin typeface="Arial" pitchFamily="34" charset="0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T="49530" marB="49530" anchor="ctr"/>
                </a:tc>
              </a:tr>
              <a:tr h="1104405">
                <a:tc>
                  <a:txBody>
                    <a:bodyPr/>
                    <a:lstStyle/>
                    <a:p>
                      <a:r>
                        <a:rPr lang="ru-RU" sz="900" kern="1200" dirty="0" smtClean="0">
                          <a:latin typeface="Arial" pitchFamily="34" charset="0"/>
                          <a:cs typeface="Arial" pitchFamily="34" charset="0"/>
                        </a:rPr>
                        <a:t>Количество объектов спорта, находящихся на территории Ульяновской области, в том числе созданных на основании соглашений о государственно-частном  (</a:t>
                      </a:r>
                      <a:r>
                        <a:rPr lang="ru-RU" sz="900" kern="1200" dirty="0" err="1" smtClean="0">
                          <a:latin typeface="Arial" pitchFamily="34" charset="0"/>
                          <a:cs typeface="Arial" pitchFamily="34" charset="0"/>
                        </a:rPr>
                        <a:t>муниципально-частном</a:t>
                      </a:r>
                      <a:r>
                        <a:rPr lang="ru-RU" sz="900" kern="1200" dirty="0" smtClean="0">
                          <a:latin typeface="Arial" pitchFamily="34" charset="0"/>
                          <a:cs typeface="Arial" pitchFamily="34" charset="0"/>
                        </a:rPr>
                        <a:t>) партнёрстве, единиц</a:t>
                      </a:r>
                      <a:endParaRPr lang="ru-RU" sz="900" dirty="0">
                        <a:latin typeface="Arial" pitchFamily="34" charset="0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T="49530" marB="4953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itchFamily="34" charset="0"/>
                          <a:cs typeface="Arial" pitchFamily="34" charset="0"/>
                        </a:rPr>
                        <a:t>2680</a:t>
                      </a:r>
                      <a:endParaRPr lang="ru-RU" sz="900" dirty="0">
                        <a:latin typeface="Arial" pitchFamily="34" charset="0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T="49530" marB="4953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itchFamily="34" charset="0"/>
                          <a:cs typeface="Arial" pitchFamily="34" charset="0"/>
                        </a:rPr>
                        <a:t>3000</a:t>
                      </a:r>
                      <a:endParaRPr lang="ru-RU" sz="900" dirty="0">
                        <a:latin typeface="Arial" pitchFamily="34" charset="0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T="49530" marB="4953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Arial" pitchFamily="34" charset="0"/>
                          <a:cs typeface="Arial" pitchFamily="34" charset="0"/>
                        </a:rPr>
                        <a:t>2730</a:t>
                      </a:r>
                      <a:endParaRPr lang="ru-RU" sz="900" b="1" dirty="0">
                        <a:latin typeface="Arial" pitchFamily="34" charset="0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T="49530" marB="4953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itchFamily="34" charset="0"/>
                          <a:cs typeface="Arial" pitchFamily="34" charset="0"/>
                        </a:rPr>
                        <a:t>2745</a:t>
                      </a:r>
                      <a:endParaRPr lang="ru-RU" sz="900" dirty="0">
                        <a:latin typeface="Arial" pitchFamily="34" charset="0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T="49530" marB="4953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itchFamily="34" charset="0"/>
                          <a:ea typeface="PT Astra Serif" pitchFamily="18" charset="-52"/>
                          <a:cs typeface="Arial" pitchFamily="34" charset="0"/>
                        </a:rPr>
                        <a:t>2760</a:t>
                      </a:r>
                      <a:endParaRPr lang="ru-RU" sz="900" dirty="0">
                        <a:latin typeface="Arial" pitchFamily="34" charset="0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T="49530" marB="49530" anchor="ctr"/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763949" y="1496869"/>
            <a:ext cx="1224136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900" dirty="0" smtClean="0">
              <a:latin typeface="Arial" pitchFamily="34" charset="0"/>
              <a:ea typeface="PT Astra Serif" pitchFamily="18" charset="-52"/>
              <a:cs typeface="Arial" pitchFamily="34" charset="0"/>
            </a:endParaRPr>
          </a:p>
          <a:p>
            <a:endParaRPr lang="ru-RU" sz="900" dirty="0" smtClean="0">
              <a:latin typeface="Arial" pitchFamily="34" charset="0"/>
              <a:ea typeface="PT Astra Serif" pitchFamily="18" charset="-52"/>
              <a:cs typeface="Arial" pitchFamily="34" charset="0"/>
            </a:endParaRPr>
          </a:p>
          <a:p>
            <a:r>
              <a:rPr lang="ru-RU" sz="900" dirty="0" smtClean="0">
                <a:latin typeface="Arial" pitchFamily="34" charset="0"/>
                <a:ea typeface="PT Astra Serif" pitchFamily="18" charset="-52"/>
                <a:cs typeface="Arial" pitchFamily="34" charset="0"/>
              </a:rPr>
              <a:t>Реализация федерального проекта «Спорт-норма жизни»</a:t>
            </a:r>
          </a:p>
          <a:p>
            <a:endParaRPr lang="ru-RU" sz="900" dirty="0" smtClean="0">
              <a:latin typeface="Arial" pitchFamily="34" charset="0"/>
              <a:ea typeface="PT Astra Serif" pitchFamily="18" charset="-52"/>
              <a:cs typeface="Arial" pitchFamily="34" charset="0"/>
            </a:endParaRPr>
          </a:p>
          <a:p>
            <a:endParaRPr lang="ru-RU" sz="900" dirty="0" smtClean="0">
              <a:latin typeface="Arial" pitchFamily="34" charset="0"/>
              <a:ea typeface="PT Astra Serif" pitchFamily="18" charset="-52"/>
              <a:cs typeface="Arial" pitchFamily="34" charset="0"/>
            </a:endParaRPr>
          </a:p>
          <a:p>
            <a:endParaRPr lang="ru-RU" sz="900" dirty="0" smtClean="0">
              <a:latin typeface="Arial" pitchFamily="34" charset="0"/>
              <a:ea typeface="PT Astra Serif" pitchFamily="18" charset="-52"/>
              <a:cs typeface="Arial" pitchFamily="34" charset="0"/>
            </a:endParaRPr>
          </a:p>
          <a:p>
            <a:endParaRPr lang="ru-RU" sz="900" dirty="0" smtClean="0">
              <a:latin typeface="Arial" pitchFamily="34" charset="0"/>
              <a:ea typeface="PT Astra Serif" pitchFamily="18" charset="-52"/>
              <a:cs typeface="Arial" pitchFamily="34" charset="0"/>
            </a:endParaRPr>
          </a:p>
          <a:p>
            <a:endParaRPr lang="ru-RU" sz="900" dirty="0" smtClean="0">
              <a:latin typeface="Arial" pitchFamily="34" charset="0"/>
              <a:ea typeface="PT Astra Serif" pitchFamily="18" charset="-52"/>
              <a:cs typeface="Arial" pitchFamily="34" charset="0"/>
            </a:endParaRPr>
          </a:p>
          <a:p>
            <a:endParaRPr lang="ru-RU" sz="900" dirty="0" smtClean="0">
              <a:latin typeface="Arial" pitchFamily="34" charset="0"/>
              <a:ea typeface="PT Astra Serif" pitchFamily="18" charset="-52"/>
              <a:cs typeface="Arial" pitchFamily="34" charset="0"/>
            </a:endParaRPr>
          </a:p>
          <a:p>
            <a:endParaRPr lang="ru-RU" sz="900" dirty="0">
              <a:latin typeface="Arial" pitchFamily="34" charset="0"/>
              <a:ea typeface="PT Astra Serif" pitchFamily="18" charset="-52"/>
              <a:cs typeface="Arial" pitchFamily="34" charset="0"/>
            </a:endParaRPr>
          </a:p>
          <a:p>
            <a:r>
              <a:rPr lang="ru-RU" sz="900" dirty="0" smtClean="0">
                <a:latin typeface="Arial" pitchFamily="34" charset="0"/>
                <a:ea typeface="PT Astra Serif" pitchFamily="18" charset="-52"/>
                <a:cs typeface="Arial" pitchFamily="34" charset="0"/>
              </a:rPr>
              <a:t>Содержание </a:t>
            </a:r>
            <a:r>
              <a:rPr lang="ru-RU" sz="900" dirty="0" err="1" smtClean="0">
                <a:latin typeface="Arial" pitchFamily="34" charset="0"/>
                <a:ea typeface="PT Astra Serif" pitchFamily="18" charset="-52"/>
                <a:cs typeface="Arial" pitchFamily="34" charset="0"/>
              </a:rPr>
              <a:t>подведомст</a:t>
            </a:r>
            <a:r>
              <a:rPr lang="ru-RU" sz="900" dirty="0" smtClean="0">
                <a:latin typeface="Arial" pitchFamily="34" charset="0"/>
                <a:ea typeface="PT Astra Serif" pitchFamily="18" charset="-52"/>
                <a:cs typeface="Arial" pitchFamily="34" charset="0"/>
              </a:rPr>
              <a:t>-венных учреждений</a:t>
            </a:r>
          </a:p>
          <a:p>
            <a:endParaRPr lang="ru-RU" sz="900" dirty="0" smtClean="0">
              <a:latin typeface="Arial" pitchFamily="34" charset="0"/>
              <a:ea typeface="PT Astra Serif" pitchFamily="18" charset="-52"/>
              <a:cs typeface="Arial" pitchFamily="34" charset="0"/>
            </a:endParaRPr>
          </a:p>
          <a:p>
            <a:endParaRPr lang="ru-RU" sz="900" dirty="0" smtClean="0">
              <a:latin typeface="Arial" pitchFamily="34" charset="0"/>
              <a:ea typeface="PT Astra Serif" pitchFamily="18" charset="-52"/>
              <a:cs typeface="Arial" pitchFamily="34" charset="0"/>
            </a:endParaRPr>
          </a:p>
          <a:p>
            <a:endParaRPr lang="ru-RU" sz="900" dirty="0" smtClean="0">
              <a:latin typeface="Arial" pitchFamily="34" charset="0"/>
              <a:ea typeface="PT Astra Serif" pitchFamily="18" charset="-52"/>
              <a:cs typeface="Arial" pitchFamily="34" charset="0"/>
            </a:endParaRPr>
          </a:p>
          <a:p>
            <a:endParaRPr lang="ru-RU" sz="900" dirty="0" smtClean="0">
              <a:latin typeface="Arial" pitchFamily="34" charset="0"/>
              <a:ea typeface="PT Astra Serif" pitchFamily="18" charset="-52"/>
              <a:cs typeface="Arial" pitchFamily="34" charset="0"/>
            </a:endParaRPr>
          </a:p>
          <a:p>
            <a:endParaRPr lang="ru-RU" sz="900" dirty="0" smtClean="0">
              <a:latin typeface="Arial" pitchFamily="34" charset="0"/>
              <a:ea typeface="PT Astra Serif" pitchFamily="18" charset="-52"/>
              <a:cs typeface="Arial" pitchFamily="34" charset="0"/>
            </a:endParaRPr>
          </a:p>
          <a:p>
            <a:endParaRPr lang="ru-RU" sz="900" dirty="0" smtClean="0">
              <a:latin typeface="Arial" pitchFamily="34" charset="0"/>
              <a:ea typeface="PT Astra Serif" pitchFamily="18" charset="-52"/>
              <a:cs typeface="Arial" pitchFamily="34" charset="0"/>
            </a:endParaRPr>
          </a:p>
          <a:p>
            <a:r>
              <a:rPr lang="ru-RU" sz="900" dirty="0" smtClean="0">
                <a:latin typeface="Arial" pitchFamily="34" charset="0"/>
                <a:ea typeface="PT Astra Serif" pitchFamily="18" charset="-52"/>
                <a:cs typeface="Arial" pitchFamily="34" charset="0"/>
              </a:rPr>
              <a:t>Строительство и реконструкция объектов спорта</a:t>
            </a:r>
          </a:p>
          <a:p>
            <a:endParaRPr lang="ru-RU" sz="900" dirty="0">
              <a:latin typeface="Arial" pitchFamily="34" charset="0"/>
              <a:ea typeface="PT Astra Serif" pitchFamily="18" charset="-52"/>
              <a:cs typeface="Arial" pitchFamily="34" charset="0"/>
            </a:endParaRPr>
          </a:p>
          <a:p>
            <a:endParaRPr lang="ru-RU" sz="900" dirty="0" smtClean="0">
              <a:latin typeface="Arial" pitchFamily="34" charset="0"/>
              <a:ea typeface="PT Astra Serif" pitchFamily="18" charset="-52"/>
              <a:cs typeface="Arial" pitchFamily="34" charset="0"/>
            </a:endParaRPr>
          </a:p>
          <a:p>
            <a:endParaRPr lang="ru-RU" sz="900" dirty="0" smtClean="0">
              <a:latin typeface="Arial" pitchFamily="34" charset="0"/>
              <a:ea typeface="PT Astra Serif" pitchFamily="18" charset="-52"/>
              <a:cs typeface="Arial" pitchFamily="34" charset="0"/>
            </a:endParaRPr>
          </a:p>
          <a:p>
            <a:endParaRPr lang="ru-RU" sz="900" dirty="0" smtClean="0">
              <a:latin typeface="Arial" pitchFamily="34" charset="0"/>
              <a:ea typeface="PT Astra Serif" pitchFamily="18" charset="-52"/>
              <a:cs typeface="Arial" pitchFamily="34" charset="0"/>
            </a:endParaRPr>
          </a:p>
          <a:p>
            <a:endParaRPr lang="ru-RU" sz="900" dirty="0" smtClean="0">
              <a:latin typeface="Arial" pitchFamily="34" charset="0"/>
              <a:ea typeface="PT Astra Serif" pitchFamily="18" charset="-52"/>
              <a:cs typeface="Arial" pitchFamily="34" charset="0"/>
            </a:endParaRPr>
          </a:p>
          <a:p>
            <a:endParaRPr lang="ru-RU" sz="900" dirty="0" smtClean="0">
              <a:latin typeface="Arial" pitchFamily="34" charset="0"/>
              <a:ea typeface="PT Astra Serif" pitchFamily="18" charset="-52"/>
              <a:cs typeface="Arial" pitchFamily="34" charset="0"/>
            </a:endParaRPr>
          </a:p>
          <a:p>
            <a:endParaRPr lang="ru-RU" sz="900" dirty="0" smtClean="0">
              <a:latin typeface="Arial" pitchFamily="34" charset="0"/>
              <a:ea typeface="PT Astra Serif" pitchFamily="18" charset="-52"/>
              <a:cs typeface="Arial" pitchFamily="34" charset="0"/>
            </a:endParaRPr>
          </a:p>
          <a:p>
            <a:r>
              <a:rPr lang="ru-RU" sz="900" dirty="0" smtClean="0">
                <a:latin typeface="Arial" pitchFamily="34" charset="0"/>
                <a:ea typeface="PT Astra Serif" pitchFamily="18" charset="-52"/>
                <a:cs typeface="Arial" pitchFamily="34" charset="0"/>
              </a:rPr>
              <a:t>Мероприятия в сфере физической культуры и спорта</a:t>
            </a:r>
          </a:p>
          <a:p>
            <a:endParaRPr lang="ru-RU" sz="900" dirty="0">
              <a:latin typeface="Arial" pitchFamily="34" charset="0"/>
              <a:ea typeface="PT Astra Serif" pitchFamily="18" charset="-52"/>
              <a:cs typeface="Arial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772817" y="1235034"/>
            <a:ext cx="4896544" cy="29700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>
                <a:latin typeface="Arial" pitchFamily="34" charset="0"/>
                <a:ea typeface="PT Astra Serif" pitchFamily="18" charset="-52"/>
                <a:cs typeface="Arial" pitchFamily="34" charset="0"/>
              </a:rPr>
              <a:t>Цели государственной программы: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100" dirty="0" smtClean="0">
                <a:latin typeface="Arial" pitchFamily="34" charset="0"/>
                <a:cs typeface="Arial" pitchFamily="34" charset="0"/>
              </a:rPr>
              <a:t>создание условий, обеспечивающих гражданам возможность систематически заниматься физической культурой и спортом, подготовка спортсменов высокого класса.</a:t>
            </a:r>
          </a:p>
          <a:p>
            <a:r>
              <a:rPr lang="ru-RU" sz="1100" b="1" dirty="0" smtClean="0">
                <a:latin typeface="Arial" pitchFamily="34" charset="0"/>
                <a:ea typeface="PT Astra Serif" pitchFamily="18" charset="-52"/>
                <a:cs typeface="Arial" pitchFamily="34" charset="0"/>
              </a:rPr>
              <a:t>Задачи государственной программы: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100" dirty="0" smtClean="0">
                <a:latin typeface="Arial" pitchFamily="34" charset="0"/>
                <a:cs typeface="Arial" pitchFamily="34" charset="0"/>
              </a:rPr>
              <a:t>развитие системы физической культуры, физического воспитания и спорта, ориентирующей население Ульяновской области на здоровый образ жизни, систематические занятия физической культурой и спортом, в том числе повышение мотивации граждан к регулярным занятиям физической культурой и спортом и ведению здорового образа жизни и формирование и реализация программы пропаганды физической культуры и спорта;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100" dirty="0" smtClean="0">
                <a:latin typeface="Arial" pitchFamily="34" charset="0"/>
                <a:cs typeface="Arial" pitchFamily="34" charset="0"/>
              </a:rPr>
              <a:t>развитие объектов спорта, в том числе обеспечение доступности занятий спортом для различных категорий населения Ульяновской области, в том числе инвалидов и иных людей с ограниченными возможностями здоровья, на объектах спорта;;</a:t>
            </a:r>
          </a:p>
          <a:p>
            <a:pPr marL="285750" indent="-285750"/>
            <a:endParaRPr lang="ru-RU" sz="11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437113" y="125705"/>
            <a:ext cx="21287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solidFill>
                  <a:schemeClr val="bg1"/>
                </a:solidFill>
              </a:rPr>
              <a:t>Расходы областного бюджета</a:t>
            </a:r>
            <a:endParaRPr lang="ru-RU" sz="1200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01470" y="4205266"/>
            <a:ext cx="42548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002060"/>
                </a:solidFill>
                <a:latin typeface="Arial" pitchFamily="34" charset="0"/>
                <a:ea typeface="PT Astra Serif" pitchFamily="18" charset="-52"/>
                <a:cs typeface="Arial" pitchFamily="34" charset="0"/>
              </a:rPr>
              <a:t>Ожидаемые результаты:</a:t>
            </a:r>
            <a:endParaRPr lang="ru-RU" sz="1200" b="1" dirty="0">
              <a:solidFill>
                <a:srgbClr val="002060"/>
              </a:solidFill>
              <a:latin typeface="Arial" pitchFamily="34" charset="0"/>
              <a:ea typeface="PT Astra Serif" pitchFamily="18" charset="-52"/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021289" y="9359157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22</a:t>
            </a:r>
            <a:endParaRPr lang="ru-RU" sz="1400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213756" y="6949487"/>
            <a:ext cx="1757548" cy="900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i="1" dirty="0" smtClean="0">
                <a:latin typeface="Arial" pitchFamily="34" charset="0"/>
                <a:cs typeface="Arial" pitchFamily="34" charset="0"/>
              </a:rPr>
              <a:t>Средства на реализацию государственной программы в 2022 году  -  </a:t>
            </a:r>
            <a:r>
              <a:rPr lang="ru-RU" sz="1050" b="1" i="1" dirty="0" smtClean="0">
                <a:latin typeface="Arial" pitchFamily="34" charset="0"/>
                <a:cs typeface="Arial" pitchFamily="34" charset="0"/>
              </a:rPr>
              <a:t>1 790,4 </a:t>
            </a:r>
            <a:r>
              <a:rPr lang="ru-RU" sz="1050" b="1" i="1" dirty="0" err="1" smtClean="0">
                <a:latin typeface="Arial" pitchFamily="34" charset="0"/>
                <a:cs typeface="Arial" pitchFamily="34" charset="0"/>
              </a:rPr>
              <a:t>млн</a:t>
            </a:r>
            <a:r>
              <a:rPr lang="ru-RU" sz="1050" b="1" i="1" dirty="0" smtClean="0">
                <a:latin typeface="Arial" pitchFamily="34" charset="0"/>
                <a:cs typeface="Arial" pitchFamily="34" charset="0"/>
              </a:rPr>
              <a:t> руб.</a:t>
            </a:r>
            <a:endParaRPr lang="ru-RU" sz="1050" b="1" i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6" name="Picture 2" descr="P:\416 Бюджетно-аналитический отдел\Айдар\Полный герб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-1" y="0"/>
            <a:ext cx="651354" cy="650906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5" name="Прямоугольник 14"/>
          <p:cNvSpPr/>
          <p:nvPr/>
        </p:nvSpPr>
        <p:spPr>
          <a:xfrm>
            <a:off x="1752599" y="133350"/>
            <a:ext cx="488632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Государственная программа Ульяновской области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xmlns="" val="338586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39432" y="260772"/>
            <a:ext cx="6480719" cy="720080"/>
          </a:xfrm>
        </p:spPr>
        <p:txBody>
          <a:bodyPr>
            <a:noAutofit/>
          </a:bodyPr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«</a:t>
            </a: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Содействие занятости населения и развитие </a:t>
            </a:r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трудовых </a:t>
            </a:r>
            <a:b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</a:br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ресурсов в </a:t>
            </a: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Ульяновской области»</a:t>
            </a:r>
          </a:p>
        </p:txBody>
      </p:sp>
      <p:graphicFrame>
        <p:nvGraphicFramePr>
          <p:cNvPr id="11" name="Объект 10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xmlns="" val="3357414792"/>
              </p:ext>
            </p:extLst>
          </p:nvPr>
        </p:nvGraphicFramePr>
        <p:xfrm>
          <a:off x="116632" y="1178533"/>
          <a:ext cx="531440" cy="50747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1440"/>
              </a:tblGrid>
              <a:tr h="762308">
                <a:tc>
                  <a:txBody>
                    <a:bodyPr/>
                    <a:lstStyle/>
                    <a:p>
                      <a:pPr algn="ctr"/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900" b="0" spc="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5,0</a:t>
                      </a:r>
                      <a:endParaRPr lang="ru-RU" sz="900" b="0" spc="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796447">
                <a:tc>
                  <a:txBody>
                    <a:bodyPr/>
                    <a:lstStyle/>
                    <a:p>
                      <a:pPr algn="ctr"/>
                      <a:r>
                        <a:rPr lang="ru-RU" sz="90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686,9</a:t>
                      </a:r>
                      <a:endParaRPr lang="ru-RU" sz="900" spc="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1089010">
                <a:tc>
                  <a:txBody>
                    <a:bodyPr/>
                    <a:lstStyle/>
                    <a:p>
                      <a:pPr algn="ctr"/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90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3,6</a:t>
                      </a:r>
                      <a:endParaRPr lang="ru-RU" sz="900" spc="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1426945">
                <a:tc>
                  <a:txBody>
                    <a:bodyPr/>
                    <a:lstStyle/>
                    <a:p>
                      <a:pPr algn="ctr"/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90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216,2</a:t>
                      </a:r>
                      <a:endParaRPr lang="ru-RU" sz="900" spc="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8" name="Объект 17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xmlns="" val="2362251209"/>
              </p:ext>
            </p:extLst>
          </p:nvPr>
        </p:nvGraphicFramePr>
        <p:xfrm>
          <a:off x="1844824" y="5241033"/>
          <a:ext cx="4608516" cy="239788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268937"/>
                <a:gridCol w="439453"/>
                <a:gridCol w="439453"/>
                <a:gridCol w="499770"/>
                <a:gridCol w="474513"/>
                <a:gridCol w="486390"/>
              </a:tblGrid>
              <a:tr h="25222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Целевой индикатор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ea typeface="PT Astra Serif" pitchFamily="18" charset="-52"/>
                          <a:cs typeface="Arial" panose="020B0604020202020204" pitchFamily="34" charset="0"/>
                        </a:rPr>
                        <a:t>2020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507493">
                <a:tc>
                  <a:txBody>
                    <a:bodyPr/>
                    <a:lstStyle/>
                    <a:p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Уровень регистрируемой безработицы к численности экономически активного населения Ульяновской области, %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ea typeface="PT Astra Serif" pitchFamily="18" charset="-52"/>
                          <a:cs typeface="Arial" panose="020B0604020202020204" pitchFamily="34" charset="0"/>
                        </a:rPr>
                        <a:t>5,0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ea typeface="PT Astra Serif" pitchFamily="18" charset="-52"/>
                          <a:cs typeface="Arial" panose="020B0604020202020204" pitchFamily="34" charset="0"/>
                        </a:rPr>
                        <a:t>2,3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ea typeface="PT Astra Serif" pitchFamily="18" charset="-52"/>
                          <a:cs typeface="Arial" panose="020B0604020202020204" pitchFamily="34" charset="0"/>
                        </a:rPr>
                        <a:t>0,9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ea typeface="PT Astra Serif" pitchFamily="18" charset="-52"/>
                          <a:cs typeface="Arial" panose="020B0604020202020204" pitchFamily="34" charset="0"/>
                        </a:rPr>
                        <a:t>0,7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ea typeface="PT Astra Serif" pitchFamily="18" charset="-52"/>
                          <a:cs typeface="Arial" panose="020B0604020202020204" pitchFamily="34" charset="0"/>
                        </a:rPr>
                        <a:t>0,6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6607">
                <a:tc>
                  <a:txBody>
                    <a:bodyPr/>
                    <a:lstStyle/>
                    <a:p>
                      <a:r>
                        <a:rPr lang="ru-RU" sz="900" kern="1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Переселение на территорию Ульяновской области участников подпрограммы "Оказание содействия добровольному переселению в Ульяновскую область соотечественников, проживающих за рубежом" и членов их семей, чел.</a:t>
                      </a: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0" dirty="0" smtClean="0">
                          <a:latin typeface="Arial" panose="020B0604020202020204" pitchFamily="34" charset="0"/>
                          <a:ea typeface="PT Astra Serif" pitchFamily="18" charset="-52"/>
                          <a:cs typeface="Arial" panose="020B0604020202020204" pitchFamily="34" charset="0"/>
                        </a:rPr>
                        <a:t>750</a:t>
                      </a:r>
                      <a:endParaRPr lang="ru-RU" sz="900" b="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ea typeface="PT Astra Serif" pitchFamily="18" charset="-52"/>
                          <a:cs typeface="Arial" panose="020B0604020202020204" pitchFamily="34" charset="0"/>
                        </a:rPr>
                        <a:t>750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ea typeface="PT Astra Serif" pitchFamily="18" charset="-52"/>
                          <a:cs typeface="Arial" panose="020B0604020202020204" pitchFamily="34" charset="0"/>
                        </a:rPr>
                        <a:t>750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ea typeface="PT Astra Serif" pitchFamily="18" charset="-52"/>
                          <a:cs typeface="Arial" panose="020B0604020202020204" pitchFamily="34" charset="0"/>
                        </a:rPr>
                        <a:t>750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ea typeface="PT Astra Serif" pitchFamily="18" charset="-52"/>
                          <a:cs typeface="Arial" panose="020B0604020202020204" pitchFamily="34" charset="0"/>
                        </a:rPr>
                        <a:t>750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6607">
                <a:tc>
                  <a:txBody>
                    <a:bodyPr/>
                    <a:lstStyle/>
                    <a:p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Удельный вес работников, занятых на работах с вредными и (или) опасными условиями труда, %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ea typeface="PT Astra Serif" pitchFamily="18" charset="-52"/>
                          <a:cs typeface="Arial" panose="020B0604020202020204" pitchFamily="34" charset="0"/>
                        </a:rPr>
                        <a:t>39,5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ea typeface="PT Astra Serif" pitchFamily="18" charset="-52"/>
                          <a:cs typeface="Arial" panose="020B0604020202020204" pitchFamily="34" charset="0"/>
                        </a:rPr>
                        <a:t>39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ea typeface="PT Astra Serif" pitchFamily="18" charset="-52"/>
                          <a:cs typeface="Arial" panose="020B0604020202020204" pitchFamily="34" charset="0"/>
                        </a:rPr>
                        <a:t>38,5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ea typeface="PT Astra Serif" pitchFamily="18" charset="-52"/>
                          <a:cs typeface="Arial" panose="020B0604020202020204" pitchFamily="34" charset="0"/>
                        </a:rPr>
                        <a:t>38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ea typeface="PT Astra Serif" pitchFamily="18" charset="-52"/>
                          <a:cs typeface="Arial" panose="020B0604020202020204" pitchFamily="34" charset="0"/>
                        </a:rPr>
                        <a:t>37,5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586757" y="1249596"/>
            <a:ext cx="1205109" cy="45397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50" dirty="0">
                <a:latin typeface="Arial" panose="020B0604020202020204" pitchFamily="34" charset="0"/>
                <a:cs typeface="Arial" panose="020B0604020202020204" pitchFamily="34" charset="0"/>
              </a:rPr>
              <a:t>Реализация Национального проекта  «Демография</a:t>
            </a:r>
            <a:r>
              <a:rPr lang="ru-RU" sz="850" dirty="0" smtClean="0"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  <a:p>
            <a:endParaRPr lang="ru-RU" sz="8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8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850" dirty="0" smtClean="0">
                <a:latin typeface="Arial" panose="020B0604020202020204" pitchFamily="34" charset="0"/>
                <a:cs typeface="Arial" panose="020B0604020202020204" pitchFamily="34" charset="0"/>
              </a:rPr>
              <a:t>Мероприятия </a:t>
            </a:r>
            <a:r>
              <a:rPr lang="ru-RU" sz="850" dirty="0">
                <a:latin typeface="Arial" panose="020B0604020202020204" pitchFamily="34" charset="0"/>
                <a:cs typeface="Arial" panose="020B0604020202020204" pitchFamily="34" charset="0"/>
              </a:rPr>
              <a:t>по содействию занятости населения, включая выплаты безработным гражданам</a:t>
            </a:r>
          </a:p>
          <a:p>
            <a:endParaRPr lang="ru-RU" sz="8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85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8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85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8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85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850" dirty="0" smtClean="0">
                <a:latin typeface="Arial" panose="020B0604020202020204" pitchFamily="34" charset="0"/>
                <a:cs typeface="Arial" panose="020B0604020202020204" pitchFamily="34" charset="0"/>
              </a:rPr>
              <a:t>Содействие </a:t>
            </a:r>
            <a:r>
              <a:rPr lang="ru-RU" sz="850" dirty="0">
                <a:latin typeface="Arial" panose="020B0604020202020204" pitchFamily="34" charset="0"/>
                <a:cs typeface="Arial" panose="020B0604020202020204" pitchFamily="34" charset="0"/>
              </a:rPr>
              <a:t>добровольному переселению в Российскую федерацию соотечественников, проживающих за рубежом</a:t>
            </a:r>
          </a:p>
          <a:p>
            <a:endParaRPr lang="ru-RU" sz="8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8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850" dirty="0">
                <a:latin typeface="Arial" panose="020B0604020202020204" pitchFamily="34" charset="0"/>
                <a:cs typeface="Arial" panose="020B0604020202020204" pitchFamily="34" charset="0"/>
              </a:rPr>
              <a:t>Обеспечение деятельности исполнителей госпрограммы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777986" y="1191743"/>
            <a:ext cx="5060964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Цели государственной программы:</a:t>
            </a:r>
          </a:p>
          <a:p>
            <a:r>
              <a:rPr lang="ru-RU" sz="1100" dirty="0" smtClean="0">
                <a:latin typeface="Arial" pitchFamily="34" charset="0"/>
                <a:cs typeface="Arial" pitchFamily="34" charset="0"/>
              </a:rPr>
              <a:t>обеспечение эффективной занятости населения;</a:t>
            </a:r>
          </a:p>
          <a:p>
            <a:r>
              <a:rPr lang="ru-RU" sz="1100" dirty="0" smtClean="0">
                <a:latin typeface="Arial" pitchFamily="34" charset="0"/>
                <a:cs typeface="Arial" pitchFamily="34" charset="0"/>
              </a:rPr>
              <a:t>обеспечение реализации государственной программы по оказанию содействия добровольному переселению в </a:t>
            </a:r>
          </a:p>
          <a:p>
            <a:r>
              <a:rPr lang="ru-RU" sz="1100" dirty="0" smtClean="0">
                <a:latin typeface="Arial" pitchFamily="34" charset="0"/>
                <a:cs typeface="Arial" pitchFamily="34" charset="0"/>
              </a:rPr>
              <a:t>Российскую Федерацию соотечественников, проживающих за рубежом, </a:t>
            </a:r>
          </a:p>
          <a:p>
            <a:r>
              <a:rPr lang="ru-RU" sz="1100" dirty="0" smtClean="0">
                <a:latin typeface="Arial" pitchFamily="34" charset="0"/>
                <a:cs typeface="Arial" pitchFamily="34" charset="0"/>
              </a:rPr>
              <a:t>утвержденной Указом Президента Российской Федерации </a:t>
            </a:r>
          </a:p>
          <a:p>
            <a:r>
              <a:rPr lang="ru-RU" sz="1100" dirty="0" smtClean="0">
                <a:latin typeface="Arial" pitchFamily="34" charset="0"/>
                <a:cs typeface="Arial" pitchFamily="34" charset="0"/>
              </a:rPr>
              <a:t>от 22 июня 2006 г. № 637</a:t>
            </a:r>
            <a:endParaRPr lang="ru-RU" sz="1100" dirty="0" smtClean="0">
              <a:latin typeface="Arial" pitchFamily="34" charset="0"/>
              <a:cs typeface="Arial" pitchFamily="34" charset="0"/>
              <a:hlinkClick r:id="rId3"/>
            </a:endParaRPr>
          </a:p>
          <a:p>
            <a:r>
              <a:rPr lang="ru-RU" sz="1100" b="1" dirty="0" smtClean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Задачи </a:t>
            </a:r>
            <a:r>
              <a:rPr lang="ru-RU" sz="1100" b="1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государственной программы:</a:t>
            </a:r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ru-RU" sz="110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недопущение напряжённости на рынке труда; повышение конкурентоспособности граждан предпенсионного возраста и женщин, воспитывающих детей на рынке труда; улучшение условий и охраны труда; оказание </a:t>
            </a:r>
            <a:r>
              <a:rPr lang="ru-RU" sz="1100" dirty="0" smtClean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содействия;</a:t>
            </a:r>
            <a:endParaRPr lang="ru-RU" sz="110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ru-RU" sz="110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трудоустройству инвалидов, в том числе инвалидов молодого возраста, в рамках мероприятий по содействию занятости населения; снижение производственного травматизма и профессиональной заболеваемости в организациях Ульяновской области; 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ru-RU" sz="110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создание политических, социально-экономических, организационных условий, включая обеспечение необходимого информационного сопровождения, способствующих переезду соотечественников в Ульяновскую область на постоянное место </a:t>
            </a:r>
            <a:r>
              <a:rPr lang="ru-RU" sz="1100" dirty="0" smtClean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жительства.</a:t>
            </a:r>
            <a:endParaRPr lang="ru-RU" sz="1100" b="1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45207" y="7148569"/>
            <a:ext cx="17281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i="1" dirty="0">
                <a:latin typeface="Arial" panose="020B0604020202020204" pitchFamily="34" charset="0"/>
                <a:cs typeface="Arial" panose="020B0604020202020204" pitchFamily="34" charset="0"/>
              </a:rPr>
              <a:t>Средства на реализацию государственной программы в </a:t>
            </a:r>
            <a:r>
              <a:rPr lang="ru-RU" sz="1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2022 </a:t>
            </a:r>
            <a:r>
              <a:rPr lang="ru-RU" sz="1000" i="1" dirty="0">
                <a:latin typeface="Arial" panose="020B0604020202020204" pitchFamily="34" charset="0"/>
                <a:cs typeface="Arial" panose="020B0604020202020204" pitchFamily="34" charset="0"/>
              </a:rPr>
              <a:t>году  </a:t>
            </a:r>
            <a:r>
              <a:rPr lang="ru-RU" sz="10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911,7 млн рублей</a:t>
            </a:r>
            <a:endParaRPr lang="ru-RU" sz="10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72816" y="4924426"/>
            <a:ext cx="45429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Ожидаемые результаты:</a:t>
            </a:r>
          </a:p>
        </p:txBody>
      </p:sp>
      <p:pic>
        <p:nvPicPr>
          <p:cNvPr id="14" name="Picture 2" descr="P:\416 Бюджетно-аналитический отдел\Айдар\Полный герб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-1" y="0"/>
            <a:ext cx="651354" cy="650906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5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4843463" y="9181395"/>
            <a:ext cx="1543050" cy="527403"/>
          </a:xfrm>
        </p:spPr>
        <p:txBody>
          <a:bodyPr/>
          <a:lstStyle/>
          <a:p>
            <a:r>
              <a:rPr lang="ru-RU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23</a:t>
            </a:r>
            <a:endParaRPr lang="ru-RU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2" descr="Group of businesspeople or HR specialists choosing candidates on job. Recruitment agency office. Job interview, employment process. Three cv resumes with avatars. Flat trendy vector illustration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36572" y="8066314"/>
            <a:ext cx="1962342" cy="1373640"/>
          </a:xfrm>
          <a:prstGeom prst="rect">
            <a:avLst/>
          </a:prstGeom>
          <a:noFill/>
        </p:spPr>
      </p:pic>
      <p:pic>
        <p:nvPicPr>
          <p:cNvPr id="5124" name="Picture 4" descr="Управление человеческими ресурсами, HR, подбор персонала, лидерство и командное построение. Концепция бизнеса и технологий.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828800" y="8064137"/>
            <a:ext cx="2133599" cy="1493520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1752599" y="133350"/>
            <a:ext cx="488632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Государственная программа Ульяновской области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xmlns="" val="2415595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31032" y="240670"/>
            <a:ext cx="6172200" cy="720080"/>
          </a:xfrm>
        </p:spPr>
        <p:txBody>
          <a:bodyPr>
            <a:noAutofit/>
          </a:bodyPr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«</a:t>
            </a: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Развитие транспортной системы </a:t>
            </a:r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/>
            </a:r>
            <a:b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</a:br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в </a:t>
            </a: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Ульяновской области»</a:t>
            </a:r>
          </a:p>
        </p:txBody>
      </p:sp>
      <p:graphicFrame>
        <p:nvGraphicFramePr>
          <p:cNvPr id="11" name="Объект 10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="" xmlns:p14="http://schemas.microsoft.com/office/powerpoint/2010/main" val="1159430860"/>
              </p:ext>
            </p:extLst>
          </p:nvPr>
        </p:nvGraphicFramePr>
        <p:xfrm>
          <a:off x="206996" y="1208585"/>
          <a:ext cx="648072" cy="61324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8072"/>
              </a:tblGrid>
              <a:tr h="1415172">
                <a:tc>
                  <a:txBody>
                    <a:bodyPr/>
                    <a:lstStyle/>
                    <a:p>
                      <a:pPr algn="ctr"/>
                      <a:endParaRPr lang="ru-RU" sz="900" b="0" spc="0" baseline="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ru-RU" sz="900" b="0" spc="0" baseline="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ru-RU" sz="900" b="0" spc="0" baseline="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ru-RU" sz="900" b="0" spc="0" baseline="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900" b="0" spc="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3621,3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1415172">
                <a:tc>
                  <a:txBody>
                    <a:bodyPr/>
                    <a:lstStyle/>
                    <a:p>
                      <a:pPr algn="ctr"/>
                      <a:endParaRPr lang="ru-RU" sz="900" b="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ru-RU" sz="900" b="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ru-RU" sz="900" b="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ru-RU" sz="900" b="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900" b="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3334,3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792553">
                <a:tc>
                  <a:txBody>
                    <a:bodyPr/>
                    <a:lstStyle/>
                    <a:p>
                      <a:pPr algn="ctr"/>
                      <a:endParaRPr lang="ru-RU" sz="900" b="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ru-RU" sz="900" b="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900" b="0" spc="0" baseline="0" dirty="0" smtClean="0">
                        <a:solidFill>
                          <a:schemeClr val="accent5">
                            <a:lumMod val="7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900" b="0" spc="0" baseline="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900" b="0" spc="0" baseline="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400" b="0" spc="0" baseline="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spc="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375,9</a:t>
                      </a:r>
                    </a:p>
                    <a:p>
                      <a:pPr algn="ctr"/>
                      <a:endParaRPr lang="ru-RU" sz="900" b="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150951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900" b="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900" b="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900" b="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900" b="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900" b="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48,0</a:t>
                      </a:r>
                    </a:p>
                    <a:p>
                      <a:pPr algn="ctr"/>
                      <a:endParaRPr lang="ru-RU" sz="900" b="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8" name="Объект 17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="" xmlns:p14="http://schemas.microsoft.com/office/powerpoint/2010/main" val="2453871292"/>
              </p:ext>
            </p:extLst>
          </p:nvPr>
        </p:nvGraphicFramePr>
        <p:xfrm>
          <a:off x="1893838" y="4117889"/>
          <a:ext cx="4686925" cy="322106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095693"/>
                <a:gridCol w="506627"/>
                <a:gridCol w="556055"/>
                <a:gridCol w="531340"/>
                <a:gridCol w="531341"/>
                <a:gridCol w="465869"/>
              </a:tblGrid>
              <a:tr h="3600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Целевой индикатор</a:t>
                      </a:r>
                      <a:endParaRPr lang="ru-RU" sz="900" b="1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2020</a:t>
                      </a:r>
                      <a:endParaRPr lang="ru-RU" sz="900" b="1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ru-RU" sz="900" b="1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ru-RU" sz="900" b="1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ru-RU" sz="900" b="1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</a:t>
                      </a:r>
                      <a:endParaRPr lang="ru-RU" sz="900" b="1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4953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kern="1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Доля протяженности автомобильных дорог общего пользования регионального, межмуниципального и местного значения на территории Ульяновской области, соответствующих нормативным требованиям к транспортно-эксплуатационным показателям</a:t>
                      </a:r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на 31 декабря, %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52,2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54,3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55,3</a:t>
                      </a:r>
                      <a:endParaRPr lang="ru-RU" sz="900" b="1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56,8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9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58,4</a:t>
                      </a:r>
                    </a:p>
                    <a:p>
                      <a:pPr algn="ctr"/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8769">
                <a:tc>
                  <a:txBody>
                    <a:bodyPr/>
                    <a:lstStyle/>
                    <a:p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Доля автобусов со сроком эксплуатации до 5 лет в общем количестве автобусов организаций автомобильного транспорта, %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36,5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42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42,5</a:t>
                      </a:r>
                      <a:endParaRPr lang="ru-RU" sz="900" b="1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43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43,5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6893">
                <a:tc>
                  <a:txBody>
                    <a:bodyPr/>
                    <a:lstStyle/>
                    <a:p>
                      <a:r>
                        <a:rPr lang="ru-RU" sz="900" kern="1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Количество погибших в дорожно-транспортных происшествиях (далее - ДТП), человек на 100 тысяч населения, человек</a:t>
                      </a: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11,87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11,06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10,41</a:t>
                      </a:r>
                      <a:endParaRPr lang="ru-RU" sz="900" b="1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9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9,68</a:t>
                      </a:r>
                    </a:p>
                    <a:p>
                      <a:pPr algn="ctr"/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9,11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804069" y="1208585"/>
            <a:ext cx="1074642" cy="59477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Реализация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Национального проекта «Безопасные и качественные автомобильные дороги» </a:t>
            </a:r>
          </a:p>
          <a:p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9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Мероприятия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по развитию системы дорожного хозяйства, </a:t>
            </a:r>
          </a:p>
          <a:p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в том числе </a:t>
            </a:r>
          </a:p>
          <a:p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в МО </a:t>
            </a:r>
          </a:p>
          <a:p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9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Обеспечение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населения качественными услугами пассажирского ж/д-, авто-, электро-  и воздушного транспорта </a:t>
            </a:r>
          </a:p>
          <a:p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9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9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Прочие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мероприятия в области развития транспортной системы </a:t>
            </a:r>
          </a:p>
          <a:p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844825" y="1052567"/>
            <a:ext cx="4858407" cy="26622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latin typeface="Arial" pitchFamily="34" charset="0"/>
                <a:ea typeface="PT Astra Serif" pitchFamily="18" charset="-52"/>
                <a:cs typeface="Arial" pitchFamily="34" charset="0"/>
              </a:rPr>
              <a:t>Цель государственной программы: </a:t>
            </a:r>
            <a:endParaRPr lang="ru-RU" sz="1200" b="1" dirty="0" smtClean="0">
              <a:latin typeface="Arial" pitchFamily="34" charset="0"/>
              <a:ea typeface="PT Astra Serif" pitchFamily="18" charset="-52"/>
              <a:cs typeface="Arial" pitchFamily="34" charset="0"/>
            </a:endParaRPr>
          </a:p>
          <a:p>
            <a:pPr marL="177800" indent="-177800">
              <a:buFont typeface="Wingdings" pitchFamily="2" charset="2"/>
              <a:buChar char="§"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обеспечение сохранности и развития автомобильных дорог общего пользования регионального, межмуниципального и местного значения</a:t>
            </a:r>
          </a:p>
          <a:p>
            <a:r>
              <a:rPr lang="ru-RU" sz="1200" b="1" dirty="0" smtClean="0">
                <a:latin typeface="Arial" pitchFamily="34" charset="0"/>
                <a:ea typeface="PT Astra Serif" pitchFamily="18" charset="-52"/>
                <a:cs typeface="Arial" pitchFamily="34" charset="0"/>
              </a:rPr>
              <a:t>Задачи </a:t>
            </a:r>
            <a:r>
              <a:rPr lang="ru-RU" sz="1200" b="1" dirty="0">
                <a:latin typeface="Arial" pitchFamily="34" charset="0"/>
                <a:ea typeface="PT Astra Serif" pitchFamily="18" charset="-52"/>
                <a:cs typeface="Arial" pitchFamily="34" charset="0"/>
              </a:rPr>
              <a:t>государственной программы: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содержание автомобильных дорог общего пользования регионального и межмуниципального значения, мостов и иных искусственных дорожных сооружений на уровне, допустимом нормативами, для обеспечения их сохранности</a:t>
            </a:r>
            <a:r>
              <a:rPr lang="ru-RU" sz="1200" dirty="0" smtClean="0">
                <a:latin typeface="Arial" pitchFamily="34" charset="0"/>
                <a:ea typeface="PT Astra Serif" pitchFamily="18" charset="-52"/>
                <a:cs typeface="Arial" pitchFamily="34" charset="0"/>
              </a:rPr>
              <a:t>;</a:t>
            </a:r>
            <a:endParaRPr lang="ru-RU" sz="1200" dirty="0">
              <a:latin typeface="Arial" pitchFamily="34" charset="0"/>
              <a:ea typeface="PT Astra Serif" pitchFamily="18" charset="-52"/>
              <a:cs typeface="Arial" pitchFamily="34" charset="0"/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содействие в развитии улично-дорожной сети в муниципальных образованиях Ульяновской области;</a:t>
            </a:r>
            <a:endParaRPr lang="ru-RU" sz="1200" dirty="0">
              <a:latin typeface="Arial" pitchFamily="34" charset="0"/>
              <a:ea typeface="PT Astra Serif" pitchFamily="18" charset="-52"/>
              <a:cs typeface="Arial" pitchFamily="34" charset="0"/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создание условий для формирования негативного отношения к правонарушениям в сфере дорожного движения</a:t>
            </a:r>
          </a:p>
          <a:p>
            <a:pPr marL="171450" indent="-171450"/>
            <a:endParaRPr lang="ru-RU" sz="110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88640" y="7891985"/>
            <a:ext cx="17281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i="1" dirty="0">
                <a:latin typeface="Arial" panose="020B0604020202020204" pitchFamily="34" charset="0"/>
                <a:cs typeface="Arial" panose="020B0604020202020204" pitchFamily="34" charset="0"/>
              </a:rPr>
              <a:t>Средства на реализацию государственной программы в </a:t>
            </a:r>
            <a:r>
              <a:rPr lang="ru-RU" sz="1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2022 </a:t>
            </a:r>
            <a:r>
              <a:rPr lang="ru-RU" sz="1000" i="1" dirty="0">
                <a:latin typeface="Arial" panose="020B0604020202020204" pitchFamily="34" charset="0"/>
                <a:cs typeface="Arial" panose="020B0604020202020204" pitchFamily="34" charset="0"/>
              </a:rPr>
              <a:t>году   </a:t>
            </a:r>
            <a:r>
              <a:rPr lang="ru-RU" sz="10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7 379,5  </a:t>
            </a:r>
            <a:r>
              <a:rPr lang="ru-RU" sz="1000" b="1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млн</a:t>
            </a:r>
            <a:r>
              <a:rPr lang="ru-RU" sz="10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i="1" dirty="0">
                <a:latin typeface="Arial" panose="020B0604020202020204" pitchFamily="34" charset="0"/>
                <a:cs typeface="Arial" panose="020B0604020202020204" pitchFamily="34" charset="0"/>
              </a:rPr>
              <a:t>руб.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928707" y="3691349"/>
            <a:ext cx="43988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Ожидаемые результаты:</a:t>
            </a:r>
          </a:p>
        </p:txBody>
      </p:sp>
      <p:pic>
        <p:nvPicPr>
          <p:cNvPr id="13" name="Picture 4" descr="https://ulpressa.ru/wp-content/uploads/old/moskovskoe-shosse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44966" y="8407035"/>
            <a:ext cx="1722714" cy="1148476"/>
          </a:xfrm>
          <a:prstGeom prst="rect">
            <a:avLst/>
          </a:prstGeom>
          <a:noFill/>
        </p:spPr>
      </p:pic>
      <p:pic>
        <p:nvPicPr>
          <p:cNvPr id="19" name="Picture 6" descr="https://susanin.news/upload/iblock/0ed/0ed5377fdab79412dfe43d5135480d2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17339" y="8089921"/>
            <a:ext cx="1597878" cy="1148475"/>
          </a:xfrm>
          <a:prstGeom prst="rect">
            <a:avLst/>
          </a:prstGeom>
          <a:noFill/>
        </p:spPr>
      </p:pic>
      <p:pic>
        <p:nvPicPr>
          <p:cNvPr id="20" name="Picture 2" descr="http://racurs.ua/content/images/Publication/News/72/96/2/preview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94161" y="7926691"/>
            <a:ext cx="1379156" cy="1148476"/>
          </a:xfrm>
          <a:prstGeom prst="rect">
            <a:avLst/>
          </a:prstGeom>
          <a:noFill/>
        </p:spPr>
      </p:pic>
      <p:pic>
        <p:nvPicPr>
          <p:cNvPr id="14" name="Picture 2" descr="P:\416 Бюджетно-аналитический отдел\Айдар\Полный герб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-1" y="0"/>
            <a:ext cx="651354" cy="650906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1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4843463" y="9181395"/>
            <a:ext cx="1543050" cy="527404"/>
          </a:xfrm>
        </p:spPr>
        <p:txBody>
          <a:bodyPr/>
          <a:lstStyle/>
          <a:p>
            <a:r>
              <a:rPr lang="ru-RU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24</a:t>
            </a:r>
            <a:endParaRPr lang="ru-RU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752599" y="133350"/>
            <a:ext cx="488632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Государственная программа Ульяновской области</a:t>
            </a:r>
            <a:endParaRPr lang="ru-RU" sz="1200" dirty="0"/>
          </a:p>
        </p:txBody>
      </p:sp>
    </p:spTree>
    <p:extLst>
      <p:ext uri="{BB962C8B-B14F-4D97-AF65-F5344CB8AC3E}">
        <p14:creationId xmlns="" xmlns:p14="http://schemas.microsoft.com/office/powerpoint/2010/main" val="524023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19099" y="319969"/>
            <a:ext cx="6274607" cy="720080"/>
          </a:xfrm>
        </p:spPr>
        <p:txBody>
          <a:bodyPr>
            <a:noAutofit/>
          </a:bodyPr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«</a:t>
            </a: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Развитие жилищно-коммунального хозяйства </a:t>
            </a:r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/>
            </a:r>
            <a:b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</a:br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и </a:t>
            </a: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повышение энергетической эффективности </a:t>
            </a:r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/>
            </a:r>
            <a:b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</a:br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в </a:t>
            </a: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Ульяновской области»</a:t>
            </a:r>
          </a:p>
        </p:txBody>
      </p:sp>
      <p:graphicFrame>
        <p:nvGraphicFramePr>
          <p:cNvPr id="11" name="Объект 10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="" xmlns:p14="http://schemas.microsoft.com/office/powerpoint/2010/main" val="396339843"/>
              </p:ext>
            </p:extLst>
          </p:nvPr>
        </p:nvGraphicFramePr>
        <p:xfrm>
          <a:off x="116632" y="1081117"/>
          <a:ext cx="504056" cy="63028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4056"/>
              </a:tblGrid>
              <a:tr h="809058">
                <a:tc>
                  <a:txBody>
                    <a:bodyPr/>
                    <a:lstStyle/>
                    <a:p>
                      <a:endParaRPr lang="ru-RU" sz="900" b="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ru-RU" sz="900" b="0" spc="0" baseline="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900" b="0" spc="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973,1</a:t>
                      </a:r>
                      <a:endParaRPr lang="ru-RU" sz="900" b="0" spc="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732418">
                <a:tc>
                  <a:txBody>
                    <a:bodyPr/>
                    <a:lstStyle/>
                    <a:p>
                      <a:endParaRPr lang="en-US" sz="900" b="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ru-RU" sz="900" b="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900" b="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281,2</a:t>
                      </a:r>
                      <a:endParaRPr lang="ru-RU" sz="900" b="0" spc="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723888">
                <a:tc>
                  <a:txBody>
                    <a:bodyPr/>
                    <a:lstStyle/>
                    <a:p>
                      <a:endParaRPr lang="ru-RU" sz="900" b="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ru-RU" sz="900" b="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900" b="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260,5</a:t>
                      </a: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889965">
                <a:tc>
                  <a:txBody>
                    <a:bodyPr/>
                    <a:lstStyle/>
                    <a:p>
                      <a:pPr algn="ctr"/>
                      <a:endParaRPr lang="ru-RU" sz="900" b="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ru-RU" sz="900" b="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900" b="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66,0</a:t>
                      </a:r>
                      <a:endParaRPr lang="ru-RU" sz="900" b="0" spc="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1618118">
                <a:tc>
                  <a:txBody>
                    <a:bodyPr/>
                    <a:lstStyle/>
                    <a:p>
                      <a:endParaRPr lang="ru-RU" sz="900" b="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ru-RU" sz="900" b="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ru-RU" sz="900" b="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ru-RU" sz="900" b="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ru-RU" sz="900" b="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900" b="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61,2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764693">
                <a:tc>
                  <a:txBody>
                    <a:bodyPr/>
                    <a:lstStyle/>
                    <a:p>
                      <a:pPr algn="ctr"/>
                      <a:endParaRPr lang="ru-RU" sz="900" b="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ru-RU" sz="900" b="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900" b="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9,2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764693">
                <a:tc>
                  <a:txBody>
                    <a:bodyPr/>
                    <a:lstStyle/>
                    <a:p>
                      <a:pPr algn="ctr"/>
                      <a:endParaRPr lang="ru-RU" sz="900" b="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ru-RU" sz="900" b="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900" b="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88,4</a:t>
                      </a: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8" name="Объект 17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="" xmlns:p14="http://schemas.microsoft.com/office/powerpoint/2010/main" val="2181714605"/>
              </p:ext>
            </p:extLst>
          </p:nvPr>
        </p:nvGraphicFramePr>
        <p:xfrm>
          <a:off x="1832948" y="5473673"/>
          <a:ext cx="4775812" cy="295572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107909"/>
                <a:gridCol w="642551"/>
                <a:gridCol w="561908"/>
                <a:gridCol w="483587"/>
                <a:gridCol w="450693"/>
                <a:gridCol w="529164"/>
              </a:tblGrid>
              <a:tr h="26929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Целевой индикатор</a:t>
                      </a:r>
                      <a:endParaRPr lang="ru-RU" sz="900" b="1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2020</a:t>
                      </a:r>
                      <a:endParaRPr lang="ru-RU" sz="900" b="1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ru-RU" sz="900" b="1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ru-RU" sz="900" b="1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ru-RU" sz="900" b="1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</a:t>
                      </a:r>
                      <a:endParaRPr lang="ru-RU" sz="900" b="1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537210">
                <a:tc>
                  <a:txBody>
                    <a:bodyPr/>
                    <a:lstStyle/>
                    <a:p>
                      <a:r>
                        <a:rPr lang="ru-RU" sz="1013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Доля населения Ульяновской области, обеспеченного качественной питьевой водой, подаваемой с использованием централизованных систем холодного водоснабжения, %</a:t>
                      </a: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96,1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96,3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96,5</a:t>
                      </a:r>
                      <a:endParaRPr lang="ru-RU" sz="900" b="1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96,9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976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34390">
                <a:tc>
                  <a:txBody>
                    <a:bodyPr/>
                    <a:lstStyle/>
                    <a:p>
                      <a:r>
                        <a:rPr lang="ru-RU" sz="900" kern="1200" dirty="0" smtClean="0">
                          <a:latin typeface="Arial" pitchFamily="34" charset="0"/>
                          <a:cs typeface="Arial" pitchFamily="34" charset="0"/>
                        </a:rPr>
                        <a:t>Реструктуризированная задолженность</a:t>
                      </a:r>
                      <a:r>
                        <a:rPr lang="ru-RU" sz="900" kern="12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900" kern="1200" dirty="0" smtClean="0">
                          <a:latin typeface="Arial" pitchFamily="34" charset="0"/>
                          <a:cs typeface="Arial" pitchFamily="34" charset="0"/>
                        </a:rPr>
                        <a:t>теплоснабжающих организаций по оплате за потреблённый природный газ, млн рублей</a:t>
                      </a:r>
                      <a:endParaRPr lang="ru-RU" sz="900" dirty="0">
                        <a:latin typeface="Arial" pitchFamily="34" charset="0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50,0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80,0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20,0</a:t>
                      </a:r>
                      <a:endParaRPr lang="ru-RU" sz="900" b="1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60,0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80,0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34390">
                <a:tc>
                  <a:txBody>
                    <a:bodyPr/>
                    <a:lstStyle/>
                    <a:p>
                      <a:r>
                        <a:rPr lang="ru-RU" sz="900" kern="1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Количество построенных и модернизированных </a:t>
                      </a:r>
                      <a:r>
                        <a:rPr lang="ru-RU" sz="900" kern="1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теплоисточников</a:t>
                      </a:r>
                      <a:r>
                        <a:rPr lang="ru-RU" sz="900" kern="1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для объектов социальной сферы и жилищного фонда, единиц</a:t>
                      </a: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ru-RU" sz="900" b="1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547054" y="976201"/>
            <a:ext cx="1224136" cy="61401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Реализация Национальных проектов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«Экология</a:t>
            </a:r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» и «Жильё и городская среда»</a:t>
            </a:r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Водоснабжение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и водоотведение в МО</a:t>
            </a:r>
          </a:p>
          <a:p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Газификация </a:t>
            </a:r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и газоснабжение в МО</a:t>
            </a:r>
          </a:p>
          <a:p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Подготовка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и прохождение отопительного сезона </a:t>
            </a:r>
          </a:p>
          <a:p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в МО</a:t>
            </a:r>
          </a:p>
          <a:p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9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Энергосбережение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и повышение энергетической эффективности в Ульяновской области</a:t>
            </a:r>
          </a:p>
          <a:p>
            <a:pPr algn="ctr"/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9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9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9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9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Обращение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с твердыми коммунальными расходами</a:t>
            </a:r>
          </a:p>
          <a:p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1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1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1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Прочие</a:t>
            </a:r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719444" y="963134"/>
            <a:ext cx="4858407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100" b="1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Цель государственной программы: </a:t>
            </a:r>
            <a:endParaRPr lang="ru-RU" sz="1100" b="1" dirty="0" smtClean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pPr marL="177800" indent="-177800" algn="just">
              <a:buFont typeface="Wingdings" pitchFamily="2" charset="2"/>
              <a:buChar char="§"/>
            </a:pPr>
            <a:r>
              <a:rPr lang="ru-RU" sz="1100" dirty="0" smtClean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повышение качества воды в реке Волге как источнике питьевого водоснабжения; обеспечение населения Ульяновской области качественной питьевой водой; </a:t>
            </a:r>
          </a:p>
          <a:p>
            <a:pPr marL="177800" indent="-177800" algn="just">
              <a:buFont typeface="Wingdings" pitchFamily="2" charset="2"/>
              <a:buChar char="§"/>
            </a:pPr>
            <a:r>
              <a:rPr lang="ru-RU" sz="1100" dirty="0" smtClean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достижение максимального, экономически оправданного уровня газификации Ульяновской области; повышение качества подготовки к прохождению отопительных периодов и обеспечение их безаварийного прохождения; </a:t>
            </a:r>
          </a:p>
          <a:p>
            <a:pPr marL="177800" indent="-177800" algn="just">
              <a:buFont typeface="Wingdings" pitchFamily="2" charset="2"/>
              <a:buChar char="§"/>
            </a:pPr>
            <a:r>
              <a:rPr lang="ru-RU" sz="1100" dirty="0" smtClean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формирование целостной и эффективной системы управления энергосбережением и повышения энергетической эффективности; развитие инфраструктуры в сфере обращения с твердыми коммунальными отходами</a:t>
            </a:r>
            <a:endParaRPr lang="ru-RU" sz="110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r>
              <a:rPr lang="ru-RU" sz="1100" b="1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Задачи государственной программы:</a:t>
            </a:r>
          </a:p>
          <a:p>
            <a:pPr marL="180975" indent="-180975">
              <a:buFont typeface="Wingdings" panose="05000000000000000000" pitchFamily="2" charset="2"/>
              <a:buChar char="§"/>
            </a:pPr>
            <a:r>
              <a:rPr lang="ru-RU" sz="1100" dirty="0" smtClean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обновление </a:t>
            </a:r>
            <a:r>
              <a:rPr lang="ru-RU" sz="110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основных средств, используемых для осуществления водоснабжения и водоотведения, обеспечение необходимой технологической надёжности систем питьевого и хозяйственно-бытового водоснабжения;</a:t>
            </a:r>
          </a:p>
          <a:p>
            <a:pPr marL="180975" indent="-180975">
              <a:buFont typeface="Wingdings" panose="05000000000000000000" pitchFamily="2" charset="2"/>
              <a:buChar char="§"/>
            </a:pPr>
            <a:r>
              <a:rPr lang="ru-RU" sz="1100" dirty="0" smtClean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развитие газораспределительной системы Ульяновской области;</a:t>
            </a:r>
            <a:endParaRPr lang="ru-RU" sz="110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pPr marL="180975" indent="-180975">
              <a:buFont typeface="Wingdings" panose="05000000000000000000" pitchFamily="2" charset="2"/>
              <a:buChar char="§"/>
            </a:pPr>
            <a:r>
              <a:rPr lang="ru-RU" sz="1100" dirty="0" smtClean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содействие </a:t>
            </a:r>
            <a:r>
              <a:rPr lang="ru-RU" sz="110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муниципальным образованиям Ульяновской области в организации теплоснабжения населения и объектов социальной сферы;</a:t>
            </a:r>
          </a:p>
          <a:p>
            <a:pPr marL="180975" indent="-180975">
              <a:buFont typeface="Wingdings" panose="05000000000000000000" pitchFamily="2" charset="2"/>
              <a:buChar char="§"/>
            </a:pPr>
            <a:r>
              <a:rPr lang="ru-RU" sz="1100" dirty="0" smtClean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внедрение </a:t>
            </a:r>
            <a:r>
              <a:rPr lang="ru-RU" sz="110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мер государственного регулирования и финансовых механизмов, стимулирующих энергосбережение и повышение энергетической эффективности в Ульяновской области.</a:t>
            </a:r>
            <a:endParaRPr lang="ru-RU" sz="1100" b="1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6632" y="7953802"/>
            <a:ext cx="165455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i="1" dirty="0">
                <a:latin typeface="Arial" panose="020B0604020202020204" pitchFamily="34" charset="0"/>
                <a:cs typeface="Arial" panose="020B0604020202020204" pitchFamily="34" charset="0"/>
              </a:rPr>
              <a:t>Средства на реализацию государственной программы в </a:t>
            </a:r>
            <a:r>
              <a:rPr lang="ru-RU" sz="1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2022 </a:t>
            </a:r>
            <a:r>
              <a:rPr lang="ru-RU" sz="1000" i="1" dirty="0">
                <a:latin typeface="Arial" panose="020B0604020202020204" pitchFamily="34" charset="0"/>
                <a:cs typeface="Arial" panose="020B0604020202020204" pitchFamily="34" charset="0"/>
              </a:rPr>
              <a:t>году </a:t>
            </a:r>
            <a:r>
              <a:rPr lang="ru-RU" sz="10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1 739,3 </a:t>
            </a:r>
            <a:r>
              <a:rPr lang="ru-RU" sz="1000" b="1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млн</a:t>
            </a:r>
            <a:r>
              <a:rPr lang="ru-RU" sz="10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i="1" dirty="0">
                <a:latin typeface="Arial" panose="020B0604020202020204" pitchFamily="34" charset="0"/>
                <a:cs typeface="Arial" panose="020B0604020202020204" pitchFamily="34" charset="0"/>
              </a:rPr>
              <a:t>руб.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832949" y="5090386"/>
            <a:ext cx="43988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Ожидаемые результаты:</a:t>
            </a:r>
          </a:p>
        </p:txBody>
      </p:sp>
      <p:pic>
        <p:nvPicPr>
          <p:cNvPr id="16" name="Picture 2" descr="https://dom.mosreg.ru/sites/default/files/pictures/news_img/20879_picture_38cae4ea5849485ce78ddf1c6001485ec172782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85577" y="8748369"/>
            <a:ext cx="1510542" cy="1003251"/>
          </a:xfrm>
          <a:prstGeom prst="rect">
            <a:avLst/>
          </a:prstGeom>
          <a:noFill/>
        </p:spPr>
      </p:pic>
      <p:pic>
        <p:nvPicPr>
          <p:cNvPr id="21" name="Рисунок 20" descr="i99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42255" y="8930535"/>
            <a:ext cx="864096" cy="773139"/>
          </a:xfrm>
          <a:prstGeom prst="rect">
            <a:avLst/>
          </a:prstGeom>
        </p:spPr>
      </p:pic>
      <p:pic>
        <p:nvPicPr>
          <p:cNvPr id="23" name="Рисунок 22" descr="zhkh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171028" y="8870297"/>
            <a:ext cx="902043" cy="822363"/>
          </a:xfrm>
          <a:prstGeom prst="rect">
            <a:avLst/>
          </a:prstGeom>
        </p:spPr>
      </p:pic>
      <p:pic>
        <p:nvPicPr>
          <p:cNvPr id="14" name="Picture 2" descr="P:\416 Бюджетно-аналитический отдел\Айдар\Полный герб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-1" y="0"/>
            <a:ext cx="651354" cy="650906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5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4843463" y="9181395"/>
            <a:ext cx="1543050" cy="527404"/>
          </a:xfrm>
        </p:spPr>
        <p:txBody>
          <a:bodyPr/>
          <a:lstStyle/>
          <a:p>
            <a:r>
              <a:rPr lang="ru-RU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</a:t>
            </a:r>
            <a:endParaRPr lang="ru-RU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752599" y="133350"/>
            <a:ext cx="488632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Государственная программа Ульяновской области</a:t>
            </a:r>
            <a:endParaRPr lang="ru-RU" sz="1200" dirty="0"/>
          </a:p>
        </p:txBody>
      </p:sp>
    </p:spTree>
    <p:extLst>
      <p:ext uri="{BB962C8B-B14F-4D97-AF65-F5344CB8AC3E}">
        <p14:creationId xmlns="" xmlns:p14="http://schemas.microsoft.com/office/powerpoint/2010/main" val="1854309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40668" y="396242"/>
            <a:ext cx="6172200" cy="720080"/>
          </a:xfrm>
        </p:spPr>
        <p:txBody>
          <a:bodyPr>
            <a:noAutofit/>
          </a:bodyPr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«</a:t>
            </a: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Развитие строительства и архитектуры </a:t>
            </a:r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/>
            </a:r>
            <a:b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</a:br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в </a:t>
            </a: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Ульяновской области</a:t>
            </a:r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»</a:t>
            </a:r>
            <a:endParaRPr lang="ru-RU" sz="1600" b="1" dirty="0">
              <a:solidFill>
                <a:srgbClr val="002060"/>
              </a:solidFill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</p:txBody>
      </p:sp>
      <p:graphicFrame>
        <p:nvGraphicFramePr>
          <p:cNvPr id="11" name="Объект 10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="" xmlns:p14="http://schemas.microsoft.com/office/powerpoint/2010/main" val="1166421074"/>
              </p:ext>
            </p:extLst>
          </p:nvPr>
        </p:nvGraphicFramePr>
        <p:xfrm>
          <a:off x="188640" y="1187183"/>
          <a:ext cx="504056" cy="56380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4056"/>
              </a:tblGrid>
              <a:tr h="1158009">
                <a:tc>
                  <a:txBody>
                    <a:bodyPr/>
                    <a:lstStyle/>
                    <a:p>
                      <a:endParaRPr lang="ru-RU" sz="900" b="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ru-RU" sz="900" b="0" spc="0" baseline="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ru-RU" sz="400" b="0" spc="0" baseline="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ru-RU" sz="400" b="0" spc="0" baseline="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ru-RU" sz="400" b="0" spc="0" baseline="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900" b="0" spc="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1187,8</a:t>
                      </a:r>
                      <a:endParaRPr lang="ru-RU" sz="900" b="0" spc="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598924">
                <a:tc>
                  <a:txBody>
                    <a:bodyPr/>
                    <a:lstStyle/>
                    <a:p>
                      <a:endParaRPr lang="ru-RU" sz="900" b="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ru-RU" sz="900" b="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ru-RU" sz="900" b="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ru-RU" sz="900" b="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ru-RU" sz="400" b="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ru-RU" sz="400" b="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ru-RU" sz="400" b="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900" b="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673,3</a:t>
                      </a:r>
                      <a:endParaRPr lang="ru-RU" sz="900" b="0" spc="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1723084">
                <a:tc>
                  <a:txBody>
                    <a:bodyPr/>
                    <a:lstStyle/>
                    <a:p>
                      <a:endParaRPr lang="ru-RU" sz="900" b="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ru-RU" sz="900" b="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ru-RU" sz="900" b="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ru-RU" sz="900" b="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ru-RU" sz="900" b="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900" b="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40,8</a:t>
                      </a:r>
                      <a:endParaRPr lang="ru-RU" sz="900" b="0" spc="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158009">
                <a:tc>
                  <a:txBody>
                    <a:bodyPr/>
                    <a:lstStyle/>
                    <a:p>
                      <a:endParaRPr lang="ru-RU" sz="900" b="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ru-RU" sz="900" b="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ru-RU" sz="400" b="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ru-RU" sz="400" b="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900" b="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196,1</a:t>
                      </a:r>
                      <a:endParaRPr lang="ru-RU" sz="900" b="0" spc="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8" name="Объект 17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="" xmlns:p14="http://schemas.microsoft.com/office/powerpoint/2010/main" val="499887782"/>
              </p:ext>
            </p:extLst>
          </p:nvPr>
        </p:nvGraphicFramePr>
        <p:xfrm>
          <a:off x="1941338" y="4901846"/>
          <a:ext cx="4608512" cy="399560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088232"/>
                <a:gridCol w="504056"/>
                <a:gridCol w="504056"/>
                <a:gridCol w="504056"/>
                <a:gridCol w="504056"/>
                <a:gridCol w="504056"/>
              </a:tblGrid>
              <a:tr h="311987"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Arial" pitchFamily="34" charset="0"/>
                          <a:cs typeface="Arial" pitchFamily="34" charset="0"/>
                        </a:rPr>
                        <a:t>Целевой индикатор</a:t>
                      </a:r>
                      <a:endParaRPr lang="ru-RU" sz="900" b="1" dirty="0">
                        <a:latin typeface="Arial" pitchFamily="34" charset="0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Arial" pitchFamily="34" charset="0"/>
                          <a:cs typeface="Arial" pitchFamily="34" charset="0"/>
                        </a:rPr>
                        <a:t>2020</a:t>
                      </a:r>
                      <a:endParaRPr lang="ru-RU" sz="900" b="1" dirty="0">
                        <a:latin typeface="Arial" pitchFamily="34" charset="0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Arial" pitchFamily="34" charset="0"/>
                          <a:cs typeface="Arial" pitchFamily="34" charset="0"/>
                        </a:rPr>
                        <a:t>2021</a:t>
                      </a:r>
                      <a:endParaRPr lang="ru-RU" sz="900" b="1" dirty="0">
                        <a:latin typeface="Arial" pitchFamily="34" charset="0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Arial" pitchFamily="34" charset="0"/>
                          <a:cs typeface="Arial" pitchFamily="34" charset="0"/>
                        </a:rPr>
                        <a:t>2022</a:t>
                      </a:r>
                      <a:endParaRPr lang="ru-RU" sz="900" b="1" dirty="0">
                        <a:latin typeface="Arial" pitchFamily="34" charset="0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Arial" pitchFamily="34" charset="0"/>
                          <a:cs typeface="Arial" pitchFamily="34" charset="0"/>
                        </a:rPr>
                        <a:t>2023</a:t>
                      </a:r>
                      <a:endParaRPr lang="ru-RU" sz="900" b="1" dirty="0">
                        <a:latin typeface="Arial" pitchFamily="34" charset="0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Arial" pitchFamily="34" charset="0"/>
                          <a:ea typeface="PT Astra Serif" pitchFamily="18" charset="-52"/>
                          <a:cs typeface="Arial" pitchFamily="34" charset="0"/>
                        </a:rPr>
                        <a:t>2024</a:t>
                      </a:r>
                      <a:endParaRPr lang="ru-RU" sz="900" b="1" dirty="0">
                        <a:latin typeface="Arial" pitchFamily="34" charset="0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858143">
                <a:tc>
                  <a:txBody>
                    <a:bodyPr/>
                    <a:lstStyle/>
                    <a:p>
                      <a:r>
                        <a:rPr lang="ru-RU" sz="900" kern="1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Ввод жилья в рамках мероприятия по стимулированию программ развития жилищного строительства в Ульяновской области, млн. кв. м</a:t>
                      </a: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aseline="0" dirty="0" smtClean="0">
                          <a:latin typeface="Arial"/>
                        </a:rPr>
                        <a:t>0,0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aseline="0" dirty="0" smtClean="0">
                          <a:latin typeface="Arial"/>
                        </a:rPr>
                        <a:t>	0,097	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baseline="0" dirty="0" smtClean="0">
                          <a:latin typeface="Arial"/>
                        </a:rPr>
                        <a:t>0,296 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aseline="0" dirty="0" smtClean="0">
                          <a:latin typeface="Arial"/>
                        </a:rPr>
                        <a:t>0,237 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aseline="0" dirty="0" smtClean="0">
                          <a:latin typeface="Arial"/>
                        </a:rPr>
                        <a:t>	0,163 	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02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kern="1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Объем ввода жилья в многоквартирных жилых домах на территории Ульяновской области, млн. кв. м</a:t>
                      </a: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itchFamily="34" charset="0"/>
                          <a:ea typeface="PT Astra Serif" pitchFamily="18" charset="-52"/>
                          <a:cs typeface="Arial" pitchFamily="34" charset="0"/>
                        </a:rPr>
                        <a:t>0,283</a:t>
                      </a:r>
                      <a:endParaRPr lang="ru-RU" sz="900" dirty="0">
                        <a:latin typeface="Arial" pitchFamily="34" charset="0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itchFamily="34" charset="0"/>
                          <a:ea typeface="PT Astra Serif" pitchFamily="18" charset="-52"/>
                          <a:cs typeface="Arial" pitchFamily="34" charset="0"/>
                        </a:rPr>
                        <a:t>0,284</a:t>
                      </a:r>
                      <a:endParaRPr lang="ru-RU" sz="900" dirty="0">
                        <a:latin typeface="Arial" pitchFamily="34" charset="0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Arial" pitchFamily="34" charset="0"/>
                          <a:ea typeface="PT Astra Serif" pitchFamily="18" charset="-52"/>
                          <a:cs typeface="Arial" pitchFamily="34" charset="0"/>
                        </a:rPr>
                        <a:t>0,285</a:t>
                      </a:r>
                      <a:endParaRPr lang="ru-RU" sz="900" b="1" dirty="0">
                        <a:latin typeface="Arial" pitchFamily="34" charset="0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itchFamily="34" charset="0"/>
                          <a:ea typeface="PT Astra Serif" pitchFamily="18" charset="-52"/>
                          <a:cs typeface="Arial" pitchFamily="34" charset="0"/>
                        </a:rPr>
                        <a:t>0,28</a:t>
                      </a:r>
                      <a:endParaRPr lang="ru-RU" sz="900" dirty="0">
                        <a:latin typeface="Arial" pitchFamily="34" charset="0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itchFamily="34" charset="0"/>
                          <a:ea typeface="PT Astra Serif" pitchFamily="18" charset="-52"/>
                          <a:cs typeface="Arial" pitchFamily="34" charset="0"/>
                        </a:rPr>
                        <a:t>0,281</a:t>
                      </a:r>
                      <a:endParaRPr lang="ru-RU" sz="900" dirty="0">
                        <a:latin typeface="Arial" pitchFamily="34" charset="0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46061">
                <a:tc>
                  <a:txBody>
                    <a:bodyPr/>
                    <a:lstStyle/>
                    <a:p>
                      <a:r>
                        <a:rPr lang="ru-RU" sz="900" kern="1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Объем ввода жилья, построенного населением на территории Ульяновской области, млн. кв. м</a:t>
                      </a: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itchFamily="34" charset="0"/>
                          <a:cs typeface="Arial" pitchFamily="34" charset="0"/>
                        </a:rPr>
                        <a:t>0,742</a:t>
                      </a:r>
                      <a:endParaRPr lang="ru-RU" sz="900" dirty="0">
                        <a:latin typeface="Arial" pitchFamily="34" charset="0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itchFamily="34" charset="0"/>
                          <a:cs typeface="Arial" pitchFamily="34" charset="0"/>
                        </a:rPr>
                        <a:t>0,534</a:t>
                      </a:r>
                      <a:endParaRPr lang="ru-RU" sz="900" dirty="0">
                        <a:latin typeface="Arial" pitchFamily="34" charset="0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Arial" pitchFamily="34" charset="0"/>
                          <a:cs typeface="Arial" pitchFamily="34" charset="0"/>
                        </a:rPr>
                        <a:t>0,515</a:t>
                      </a:r>
                      <a:endParaRPr lang="ru-RU" sz="900" b="1" dirty="0">
                        <a:latin typeface="Arial" pitchFamily="34" charset="0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itchFamily="34" charset="0"/>
                          <a:cs typeface="Arial" pitchFamily="34" charset="0"/>
                        </a:rPr>
                        <a:t>0,5</a:t>
                      </a:r>
                      <a:endParaRPr lang="ru-RU" sz="900" dirty="0">
                        <a:latin typeface="Arial" pitchFamily="34" charset="0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itchFamily="34" charset="0"/>
                          <a:ea typeface="PT Astra Serif" pitchFamily="18" charset="-52"/>
                          <a:cs typeface="Arial" pitchFamily="34" charset="0"/>
                        </a:rPr>
                        <a:t>0,514</a:t>
                      </a:r>
                      <a:endParaRPr lang="ru-RU" sz="900" dirty="0">
                        <a:latin typeface="Arial" pitchFamily="34" charset="0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77340">
                <a:tc>
                  <a:txBody>
                    <a:bodyPr/>
                    <a:lstStyle/>
                    <a:p>
                      <a:r>
                        <a:rPr lang="ru-RU" sz="900" kern="1200" dirty="0" smtClean="0">
                          <a:latin typeface="Arial" pitchFamily="34" charset="0"/>
                          <a:cs typeface="Arial" pitchFamily="34" charset="0"/>
                        </a:rPr>
                        <a:t>Увеличение количества граждан (семей), проживающих на территории Ульяновской области, обеспеченных земельными участками в соответствии со статьёй 13</a:t>
                      </a:r>
                      <a:r>
                        <a:rPr lang="ru-RU" sz="900" kern="1200" baseline="30000" dirty="0" smtClean="0"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r>
                        <a:rPr lang="ru-RU" sz="900" kern="1200" dirty="0" smtClean="0">
                          <a:latin typeface="Arial" pitchFamily="34" charset="0"/>
                          <a:cs typeface="Arial" pitchFamily="34" charset="0"/>
                        </a:rPr>
                        <a:t> Закона Ульяновской области от 17.11.2003 № 059-ЗО «О регулировании земельных отношений в Ульяновской области» </a:t>
                      </a:r>
                      <a:endParaRPr lang="ru-RU" sz="900" dirty="0">
                        <a:latin typeface="Arial" pitchFamily="34" charset="0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itchFamily="34" charset="0"/>
                          <a:cs typeface="Arial" pitchFamily="34" charset="0"/>
                        </a:rPr>
                        <a:t>160</a:t>
                      </a:r>
                      <a:endParaRPr lang="ru-RU" sz="900" dirty="0">
                        <a:latin typeface="Arial" pitchFamily="34" charset="0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itchFamily="34" charset="0"/>
                          <a:cs typeface="Arial" pitchFamily="34" charset="0"/>
                        </a:rPr>
                        <a:t>100</a:t>
                      </a:r>
                      <a:endParaRPr lang="ru-RU" sz="900" dirty="0">
                        <a:latin typeface="Arial" pitchFamily="34" charset="0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Arial" pitchFamily="34" charset="0"/>
                          <a:cs typeface="Arial" pitchFamily="34" charset="0"/>
                        </a:rPr>
                        <a:t>100</a:t>
                      </a:r>
                      <a:endParaRPr lang="ru-RU" sz="900" b="1" dirty="0">
                        <a:latin typeface="Arial" pitchFamily="34" charset="0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itchFamily="34" charset="0"/>
                          <a:cs typeface="Arial" pitchFamily="34" charset="0"/>
                        </a:rPr>
                        <a:t>100</a:t>
                      </a:r>
                      <a:endParaRPr lang="ru-RU" sz="900" dirty="0">
                        <a:latin typeface="Arial" pitchFamily="34" charset="0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itchFamily="34" charset="0"/>
                          <a:ea typeface="PT Astra Serif" pitchFamily="18" charset="-52"/>
                          <a:cs typeface="Arial" pitchFamily="34" charset="0"/>
                        </a:rPr>
                        <a:t>500</a:t>
                      </a:r>
                      <a:endParaRPr lang="ru-RU" sz="900" dirty="0">
                        <a:latin typeface="Arial" pitchFamily="34" charset="0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623108" y="1221497"/>
            <a:ext cx="1237233" cy="54599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88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800" dirty="0" smtClean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r>
              <a:rPr lang="ru-RU" sz="800" dirty="0" smtClean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Реализация </a:t>
            </a:r>
            <a:r>
              <a:rPr lang="ru-RU" sz="80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Национального проекта «Жильё и городская среда»</a:t>
            </a:r>
          </a:p>
          <a:p>
            <a:endParaRPr lang="ru-RU" sz="88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88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88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880" dirty="0" smtClean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88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880" dirty="0" smtClean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r>
              <a:rPr lang="ru-RU" sz="800" dirty="0" smtClean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Стимулирование </a:t>
            </a:r>
            <a:r>
              <a:rPr lang="ru-RU" sz="80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развития жилищного строительства в Ульяновской области</a:t>
            </a:r>
          </a:p>
          <a:p>
            <a:endParaRPr lang="ru-RU" sz="88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88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880" dirty="0" smtClean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88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880" dirty="0" smtClean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800" dirty="0" smtClean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800" dirty="0" smtClean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r>
              <a:rPr lang="ru-RU" sz="800" dirty="0" smtClean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Градостроительное планирование развития территорий Ульяновской области</a:t>
            </a:r>
            <a:endParaRPr lang="ru-RU" sz="80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88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88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88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880" dirty="0" smtClean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88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800" dirty="0" smtClean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40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r>
              <a:rPr lang="ru-RU" sz="800" dirty="0" smtClean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Прочие </a:t>
            </a:r>
            <a:r>
              <a:rPr lang="ru-RU" sz="80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расходы в области  строительства и архитектуры</a:t>
            </a:r>
          </a:p>
          <a:p>
            <a:pPr algn="ctr"/>
            <a:endParaRPr lang="ru-RU" sz="88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pPr algn="ctr"/>
            <a:endParaRPr lang="ru-RU" sz="88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pPr algn="ctr"/>
            <a:endParaRPr lang="ru-RU" sz="88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pPr algn="ctr"/>
            <a:endParaRPr lang="ru-RU" sz="88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920530" y="1055843"/>
            <a:ext cx="4937470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Цели государственной программы: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200" dirty="0">
                <a:latin typeface="Arial" pitchFamily="34" charset="0"/>
                <a:cs typeface="Arial" pitchFamily="34" charset="0"/>
              </a:rPr>
              <a:t>повышение доступности жилых помещений и качества жилищного обеспечения населения Ульяновской области, создание условий для устойчивого развития территорий муниципальных образований Ульяновской области. </a:t>
            </a: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marL="285750" indent="-285750"/>
            <a:r>
              <a:rPr lang="ru-RU" sz="1200" b="1" dirty="0" smtClean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Задачи </a:t>
            </a:r>
            <a:r>
              <a:rPr lang="ru-RU" sz="1200" b="1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государственной программы: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200" dirty="0" smtClean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обеспечение населения Ульяновской области экономически доступными жилыми помещениями, соответствующими требованиям энергетической эффективности и экологическим требованиям, путем создания благоприятных условий для развития жилищного строительства;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увековечение памяти о лицах, внесших особый вклад в историю Ульяновской области, и систематизация необходимых данных о лицах, внесших особый вклад в историю Ульяновской области</a:t>
            </a:r>
            <a:r>
              <a:rPr lang="ru-RU" sz="1200" dirty="0" smtClean="0">
                <a:latin typeface="Arial" pitchFamily="34" charset="0"/>
                <a:ea typeface="PT Astra Serif" pitchFamily="18" charset="-52"/>
                <a:cs typeface="Arial" pitchFamily="34" charset="0"/>
              </a:rPr>
              <a:t>;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образование земельных участков, расположенных в границах Ульяновской области, и постановка их на государственный кадастровый учет</a:t>
            </a:r>
            <a:r>
              <a:rPr lang="ru-RU" sz="1200" dirty="0" smtClean="0">
                <a:latin typeface="Arial" pitchFamily="34" charset="0"/>
                <a:ea typeface="PT Astra Serif" pitchFamily="18" charset="-52"/>
                <a:cs typeface="Arial" pitchFamily="34" charset="0"/>
              </a:rPr>
              <a:t>.</a:t>
            </a:r>
          </a:p>
          <a:p>
            <a:pPr marL="285750" indent="-285750"/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76795" y="7037952"/>
            <a:ext cx="17281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i="1" dirty="0">
                <a:latin typeface="Arial" panose="020B0604020202020204" pitchFamily="34" charset="0"/>
                <a:cs typeface="Arial" panose="020B0604020202020204" pitchFamily="34" charset="0"/>
              </a:rPr>
              <a:t>Средства на реализацию государственной программы в </a:t>
            </a:r>
            <a:r>
              <a:rPr lang="ru-RU" sz="1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2022 </a:t>
            </a:r>
            <a:r>
              <a:rPr lang="ru-RU" sz="1000" i="1" dirty="0">
                <a:latin typeface="Arial" panose="020B0604020202020204" pitchFamily="34" charset="0"/>
                <a:cs typeface="Arial" panose="020B0604020202020204" pitchFamily="34" charset="0"/>
              </a:rPr>
              <a:t>году   </a:t>
            </a:r>
            <a:r>
              <a:rPr lang="ru-RU" sz="10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2 098,0 </a:t>
            </a:r>
            <a:r>
              <a:rPr lang="ru-RU" sz="1000" b="1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млн</a:t>
            </a:r>
            <a:r>
              <a:rPr lang="ru-RU" sz="10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i="1" dirty="0">
                <a:latin typeface="Arial" panose="020B0604020202020204" pitchFamily="34" charset="0"/>
                <a:cs typeface="Arial" panose="020B0604020202020204" pitchFamily="34" charset="0"/>
              </a:rPr>
              <a:t>руб</a:t>
            </a:r>
            <a:r>
              <a:rPr lang="ru-RU" sz="1000" i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940583" y="4545962"/>
            <a:ext cx="43988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srgbClr val="002060"/>
                </a:solidFill>
                <a:latin typeface="Arial" pitchFamily="34" charset="0"/>
                <a:ea typeface="PT Astra Serif" pitchFamily="18" charset="-52"/>
                <a:cs typeface="Arial" pitchFamily="34" charset="0"/>
              </a:rPr>
              <a:t>Ожидаемые результаты:</a:t>
            </a:r>
          </a:p>
        </p:txBody>
      </p:sp>
      <p:pic>
        <p:nvPicPr>
          <p:cNvPr id="2052" name="Picture 4" descr="https://i8.photo.2gis.com/images/branch/55/7740561891882258_895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5066" y="7958582"/>
            <a:ext cx="1394148" cy="1460535"/>
          </a:xfrm>
          <a:prstGeom prst="rect">
            <a:avLst/>
          </a:prstGeom>
          <a:noFill/>
        </p:spPr>
      </p:pic>
      <p:pic>
        <p:nvPicPr>
          <p:cNvPr id="13" name="Picture 2" descr="P:\416 Бюджетно-аналитический отдел\Айдар\Полный герб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-1" y="0"/>
            <a:ext cx="651354" cy="650906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4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4843463" y="9181395"/>
            <a:ext cx="1543050" cy="527404"/>
          </a:xfrm>
        </p:spPr>
        <p:txBody>
          <a:bodyPr/>
          <a:lstStyle/>
          <a:p>
            <a:r>
              <a:rPr lang="ru-RU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26</a:t>
            </a:r>
            <a:endParaRPr lang="ru-RU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752599" y="133350"/>
            <a:ext cx="488632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Государственная программа Ульяновской области</a:t>
            </a:r>
            <a:endParaRPr lang="ru-RU" sz="1200" dirty="0"/>
          </a:p>
        </p:txBody>
      </p:sp>
    </p:spTree>
    <p:extLst>
      <p:ext uri="{BB962C8B-B14F-4D97-AF65-F5344CB8AC3E}">
        <p14:creationId xmlns="" xmlns:p14="http://schemas.microsoft.com/office/powerpoint/2010/main" val="754636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86197" y="296090"/>
            <a:ext cx="6172200" cy="720080"/>
          </a:xfrm>
        </p:spPr>
        <p:txBody>
          <a:bodyPr>
            <a:noAutofit/>
          </a:bodyPr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«</a:t>
            </a: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Охрана окружающей среды и восстановление </a:t>
            </a:r>
            <a:b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</a:b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природных ресурсов  в Ульяновской области»</a:t>
            </a:r>
          </a:p>
        </p:txBody>
      </p:sp>
      <p:graphicFrame>
        <p:nvGraphicFramePr>
          <p:cNvPr id="11" name="Объект 10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xmlns="" val="537883847"/>
              </p:ext>
            </p:extLst>
          </p:nvPr>
        </p:nvGraphicFramePr>
        <p:xfrm>
          <a:off x="187225" y="1278128"/>
          <a:ext cx="576064" cy="52742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6064"/>
              </a:tblGrid>
              <a:tr h="909706">
                <a:tc>
                  <a:txBody>
                    <a:bodyPr/>
                    <a:lstStyle/>
                    <a:p>
                      <a:pPr algn="ctr"/>
                      <a:endParaRPr lang="ru-RU" sz="900" b="0" spc="0" baseline="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ru-RU" sz="900" b="0" spc="0" baseline="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900" b="0" spc="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227,3</a:t>
                      </a: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1129300">
                <a:tc>
                  <a:txBody>
                    <a:bodyPr/>
                    <a:lstStyle/>
                    <a:p>
                      <a:pPr algn="ctr"/>
                      <a:endParaRPr lang="ru-RU" sz="900" b="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ru-RU" sz="900" b="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ru-RU" sz="900" b="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900" b="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47,6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758009">
                <a:tc>
                  <a:txBody>
                    <a:bodyPr/>
                    <a:lstStyle/>
                    <a:p>
                      <a:pPr algn="ctr"/>
                      <a:endParaRPr lang="ru-RU" sz="900" b="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ru-RU" sz="900" b="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900" b="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22,6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758009">
                <a:tc>
                  <a:txBody>
                    <a:bodyPr/>
                    <a:lstStyle/>
                    <a:p>
                      <a:pPr algn="ctr"/>
                      <a:endParaRPr lang="ru-RU" sz="900" b="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900" b="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198,9</a:t>
                      </a: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589932">
                <a:tc>
                  <a:txBody>
                    <a:bodyPr/>
                    <a:lstStyle/>
                    <a:p>
                      <a:pPr algn="ctr"/>
                      <a:endParaRPr lang="ru-RU" sz="900" b="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900" b="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10,7</a:t>
                      </a: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1129300">
                <a:tc>
                  <a:txBody>
                    <a:bodyPr/>
                    <a:lstStyle/>
                    <a:p>
                      <a:pPr algn="ctr"/>
                      <a:endParaRPr lang="ru-RU" sz="900" b="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ru-RU" sz="900" b="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ru-RU" sz="900" b="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900" b="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79,8</a:t>
                      </a: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8" name="Объект 17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xmlns="" val="902540066"/>
              </p:ext>
            </p:extLst>
          </p:nvPr>
        </p:nvGraphicFramePr>
        <p:xfrm>
          <a:off x="1911534" y="4926292"/>
          <a:ext cx="4608511" cy="244678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734559"/>
                <a:gridCol w="562953"/>
                <a:gridCol w="573779"/>
                <a:gridCol w="595432"/>
                <a:gridCol w="570894"/>
                <a:gridCol w="570894"/>
              </a:tblGrid>
              <a:tr h="252224"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Целевой индикатор</a:t>
                      </a:r>
                      <a:endParaRPr lang="ru-RU" sz="900" b="1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2020</a:t>
                      </a:r>
                      <a:endParaRPr lang="ru-RU" sz="900" b="1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ru-RU" sz="900" b="1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ru-RU" sz="900" b="1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ru-RU" sz="900" b="1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900" b="1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586607">
                <a:tc>
                  <a:txBody>
                    <a:bodyPr/>
                    <a:lstStyle/>
                    <a:p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Количество отобранных проб воздуха на стационарных постах наблюдения, шт.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900" kern="12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10000</a:t>
                      </a:r>
                    </a:p>
                    <a:p>
                      <a:endParaRPr lang="ru-RU" sz="9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10000</a:t>
                      </a:r>
                      <a:endParaRPr lang="ru-RU" sz="900" kern="12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39370" marR="39370" marT="64770" marB="6477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10000</a:t>
                      </a:r>
                      <a:endParaRPr lang="ru-RU" sz="900" b="1" kern="12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39370" marR="39370" marT="64770" marB="6477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10000</a:t>
                      </a:r>
                      <a:endParaRPr lang="ru-RU" sz="900" kern="12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39370" marR="39370" marT="64770" marB="6477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PT Astra Serif" pitchFamily="18" charset="-52"/>
                          <a:cs typeface="Arial" panose="020B0604020202020204" pitchFamily="34" charset="0"/>
                        </a:rPr>
                        <a:t>10000</a:t>
                      </a:r>
                    </a:p>
                  </a:txBody>
                  <a:tcPr marL="39370" marR="39370" marT="64770" marB="6477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6607">
                <a:tc>
                  <a:txBody>
                    <a:bodyPr/>
                    <a:lstStyle/>
                    <a:p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Отношение площади лесовосстановления и лесоразведения к площади вырубленных и погибших лесных насаждений, %</a:t>
                      </a:r>
                      <a:endParaRPr lang="ru-RU" sz="9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83,2</a:t>
                      </a:r>
                      <a:endParaRPr lang="ru-RU" sz="900" kern="12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39370" marR="39370" marT="64770" marB="6477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91,3</a:t>
                      </a:r>
                      <a:endParaRPr lang="ru-RU" sz="900" kern="12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39370" marR="39370" marT="64770" marB="6477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96,9</a:t>
                      </a:r>
                      <a:endParaRPr lang="ru-RU" sz="900" b="1" kern="12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39370" marR="39370" marT="64770" marB="6477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97,4</a:t>
                      </a:r>
                      <a:endParaRPr lang="ru-RU" sz="900" kern="12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39370" marR="39370" marT="64770" marB="6477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PT Astra Serif" pitchFamily="18" charset="-52"/>
                          <a:cs typeface="Arial" panose="020B0604020202020204" pitchFamily="34" charset="0"/>
                        </a:rPr>
                        <a:t>100</a:t>
                      </a:r>
                    </a:p>
                  </a:txBody>
                  <a:tcPr marL="39370" marR="39370" marT="64770" marB="6477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6607">
                <a:tc>
                  <a:txBody>
                    <a:bodyPr/>
                    <a:lstStyle/>
                    <a:p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Протяженность новых и реконструированных сооружений инженерной защиты и берегоукрепления, км</a:t>
                      </a:r>
                      <a:endParaRPr lang="ru-RU" sz="9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1000</a:t>
                      </a:r>
                      <a:endParaRPr lang="ru-RU" sz="9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3000</a:t>
                      </a:r>
                      <a:endParaRPr lang="ru-RU" sz="900" kern="12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2835</a:t>
                      </a:r>
                      <a:endParaRPr lang="ru-RU" sz="900" b="1" kern="12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2835</a:t>
                      </a:r>
                      <a:endParaRPr lang="ru-RU" sz="900" kern="12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76744</a:t>
                      </a:r>
                      <a:endParaRPr lang="ru-RU" sz="900" kern="12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692696" y="1445349"/>
            <a:ext cx="1264628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>
                <a:latin typeface="Arial" panose="020B0604020202020204" pitchFamily="34" charset="0"/>
                <a:cs typeface="Arial" panose="020B0604020202020204" pitchFamily="34" charset="0"/>
              </a:rPr>
              <a:t>Реализация Национального проекта «Экология»</a:t>
            </a:r>
          </a:p>
          <a:p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9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9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Развитие водохозяйственного </a:t>
            </a:r>
            <a:r>
              <a:rPr lang="ru-RU" sz="900" dirty="0">
                <a:latin typeface="Arial" panose="020B0604020202020204" pitchFamily="34" charset="0"/>
                <a:cs typeface="Arial" panose="020B0604020202020204" pitchFamily="34" charset="0"/>
              </a:rPr>
              <a:t>комплекса</a:t>
            </a:r>
          </a:p>
          <a:p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9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9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900" dirty="0">
                <a:latin typeface="Arial" panose="020B0604020202020204" pitchFamily="34" charset="0"/>
                <a:cs typeface="Arial" panose="020B0604020202020204" pitchFamily="34" charset="0"/>
              </a:rPr>
              <a:t>Развитие лесного хозяйства</a:t>
            </a:r>
          </a:p>
          <a:p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900" dirty="0">
                <a:latin typeface="Arial" panose="020B0604020202020204" pitchFamily="34" charset="0"/>
                <a:cs typeface="Arial" panose="020B0604020202020204" pitchFamily="34" charset="0"/>
              </a:rPr>
              <a:t>Полномочия в области лесных отношений</a:t>
            </a:r>
          </a:p>
          <a:p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Экологический </a:t>
            </a:r>
            <a:r>
              <a:rPr lang="ru-RU" sz="900" dirty="0">
                <a:latin typeface="Arial" panose="020B0604020202020204" pitchFamily="34" charset="0"/>
                <a:cs typeface="Arial" panose="020B0604020202020204" pitchFamily="34" charset="0"/>
              </a:rPr>
              <a:t>фонд</a:t>
            </a:r>
          </a:p>
          <a:p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9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Прочие </a:t>
            </a:r>
            <a:r>
              <a:rPr lang="ru-RU" sz="900" dirty="0">
                <a:latin typeface="Arial" panose="020B0604020202020204" pitchFamily="34" charset="0"/>
                <a:cs typeface="Arial" panose="020B0604020202020204" pitchFamily="34" charset="0"/>
              </a:rPr>
              <a:t>расходы </a:t>
            </a:r>
            <a:endParaRPr lang="ru-RU" sz="9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sz="900" dirty="0">
                <a:latin typeface="Arial" panose="020B0604020202020204" pitchFamily="34" charset="0"/>
                <a:cs typeface="Arial" panose="020B0604020202020204" pitchFamily="34" charset="0"/>
              </a:rPr>
              <a:t>в том числе содержание </a:t>
            </a:r>
            <a:r>
              <a:rPr lang="ru-RU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подведомственных  </a:t>
            </a:r>
            <a:r>
              <a:rPr lang="ru-RU" sz="900" dirty="0">
                <a:latin typeface="Arial" panose="020B0604020202020204" pitchFamily="34" charset="0"/>
                <a:cs typeface="Arial" panose="020B0604020202020204" pitchFamily="34" charset="0"/>
              </a:rPr>
              <a:t>учреждений)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933573" y="1055987"/>
            <a:ext cx="4608512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50" b="1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Цели государственной программы: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100" dirty="0" smtClean="0">
                <a:latin typeface="Arial" pitchFamily="34" charset="0"/>
                <a:cs typeface="Arial" pitchFamily="34" charset="0"/>
              </a:rPr>
              <a:t>сохранение благоприятной окружающей среды, биологического разнообразия и природных ресурсов;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100" dirty="0" smtClean="0">
                <a:latin typeface="Arial" pitchFamily="34" charset="0"/>
                <a:cs typeface="Arial" pitchFamily="34" charset="0"/>
              </a:rPr>
              <a:t>повышение эффективности использования, охраны, защиты и воспроизводства лесов;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100" dirty="0" smtClean="0">
                <a:latin typeface="Arial" pitchFamily="34" charset="0"/>
                <a:cs typeface="Arial" pitchFamily="34" charset="0"/>
              </a:rPr>
              <a:t>улучшение экологического состояния реки Волги.</a:t>
            </a:r>
            <a:endParaRPr lang="ru-RU" sz="1100" dirty="0" smtClean="0">
              <a:latin typeface="Arial" pitchFamily="34" charset="0"/>
              <a:ea typeface="PT Astra Serif" pitchFamily="18" charset="-52"/>
              <a:cs typeface="Arial" pitchFamily="34" charset="0"/>
            </a:endParaRPr>
          </a:p>
          <a:p>
            <a:r>
              <a:rPr lang="ru-RU" sz="1150" b="1" dirty="0" smtClean="0">
                <a:latin typeface="Arial" pitchFamily="34" charset="0"/>
                <a:ea typeface="PT Astra Serif" pitchFamily="18" charset="-52"/>
                <a:cs typeface="Arial" pitchFamily="34" charset="0"/>
              </a:rPr>
              <a:t>Задачи государственной программы: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100" dirty="0" smtClean="0">
                <a:latin typeface="Arial" pitchFamily="34" charset="0"/>
                <a:cs typeface="Arial" pitchFamily="34" charset="0"/>
              </a:rPr>
              <a:t>обеспечение ликвидации (рекультивация) объектов накопленного экологического вреда, представляющих угрозу реке Волге;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100" dirty="0" smtClean="0">
                <a:latin typeface="Arial" pitchFamily="34" charset="0"/>
                <a:cs typeface="Arial" pitchFamily="34" charset="0"/>
              </a:rPr>
              <a:t>ликвидация несанкционированных свалок в границах городов;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100" dirty="0" smtClean="0">
                <a:latin typeface="Arial" pitchFamily="34" charset="0"/>
                <a:cs typeface="Arial" pitchFamily="34" charset="0"/>
              </a:rPr>
              <a:t>восстановление водных объектов до состояния, обеспечивающего экологически благоприятные условия жизни населения Ульяновской области;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100" dirty="0" smtClean="0">
                <a:latin typeface="Arial" pitchFamily="34" charset="0"/>
                <a:cs typeface="Arial" pitchFamily="34" charset="0"/>
              </a:rPr>
              <a:t>обеспечение баланса выбытия и восстановления лесных ресурсов;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100" dirty="0" smtClean="0">
                <a:latin typeface="Arial" pitchFamily="34" charset="0"/>
                <a:cs typeface="Arial" pitchFamily="34" charset="0"/>
              </a:rPr>
              <a:t>обеспечение государственного кадастрового учета границ особо охраняемых природных территорий и расположенных в этих границах земельных участков и иных объектов недвижимости.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115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87225" y="6979714"/>
            <a:ext cx="17281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Средства </a:t>
            </a:r>
            <a:r>
              <a:rPr lang="ru-RU" sz="1000" i="1" dirty="0">
                <a:latin typeface="Arial" panose="020B0604020202020204" pitchFamily="34" charset="0"/>
                <a:cs typeface="Arial" panose="020B0604020202020204" pitchFamily="34" charset="0"/>
              </a:rPr>
              <a:t>на реализацию государственной программы в </a:t>
            </a:r>
            <a:r>
              <a:rPr lang="ru-RU" sz="1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2022 </a:t>
            </a:r>
            <a:r>
              <a:rPr lang="ru-RU" sz="1000" i="1" dirty="0">
                <a:latin typeface="Arial" panose="020B0604020202020204" pitchFamily="34" charset="0"/>
                <a:cs typeface="Arial" panose="020B0604020202020204" pitchFamily="34" charset="0"/>
              </a:rPr>
              <a:t>году   </a:t>
            </a:r>
            <a:r>
              <a:rPr lang="ru-RU" sz="10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586,9 </a:t>
            </a:r>
            <a:r>
              <a:rPr lang="ru-RU" sz="1000" b="1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млн</a:t>
            </a:r>
            <a:r>
              <a:rPr lang="ru-RU" sz="10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i="1" dirty="0">
                <a:latin typeface="Arial" panose="020B0604020202020204" pitchFamily="34" charset="0"/>
                <a:cs typeface="Arial" panose="020B0604020202020204" pitchFamily="34" charset="0"/>
              </a:rPr>
              <a:t>руб</a:t>
            </a:r>
            <a:r>
              <a:rPr lang="ru-RU" sz="1000" i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949634" y="4544253"/>
            <a:ext cx="43988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Ожидаемые результаты: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25874" y="7908513"/>
            <a:ext cx="1163960" cy="17677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 descr="P:\416 Бюджетно-аналитический отдел\Айдар\Полный герб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-1" y="0"/>
            <a:ext cx="651354" cy="650906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4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4843463" y="9181395"/>
            <a:ext cx="1543050" cy="527403"/>
          </a:xfrm>
        </p:spPr>
        <p:txBody>
          <a:bodyPr/>
          <a:lstStyle/>
          <a:p>
            <a:r>
              <a:rPr lang="ru-RU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27</a:t>
            </a:r>
            <a:endParaRPr lang="ru-RU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4" name="Picture 2" descr="Мусор и свалки фон картинки, стоковые фото Мусор и свалки фон |  Depositphotos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70337" y="7924801"/>
            <a:ext cx="2078038" cy="1685924"/>
          </a:xfrm>
          <a:prstGeom prst="rect">
            <a:avLst/>
          </a:prstGeom>
          <a:noFill/>
        </p:spPr>
      </p:pic>
      <p:pic>
        <p:nvPicPr>
          <p:cNvPr id="3076" name="Picture 4" descr="Основные источники загрязнения атмосферного воздуха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" y="7924800"/>
            <a:ext cx="2133600" cy="1666875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1752599" y="133350"/>
            <a:ext cx="488632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Государственная программа Ульяновской области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xmlns="" val="4044496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 descr="https://encrypted-tbn0.gstatic.com/images?q=tbn:ANd9GcRAYwIC7-P0YIDG93wIEqZVUJ6c-7LjWjaGYRnxuI6me7YsIpbNw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14269" y="8657322"/>
            <a:ext cx="1698171" cy="1073472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67756" y="266629"/>
            <a:ext cx="6480719" cy="936104"/>
          </a:xfrm>
        </p:spPr>
        <p:txBody>
          <a:bodyPr>
            <a:noAutofit/>
          </a:bodyPr>
          <a:lstStyle/>
          <a:p>
            <a:pPr algn="ctr"/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/>
            </a:r>
            <a:b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</a:b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«Развитие агропромышленного комплекса, </a:t>
            </a:r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/>
            </a:r>
            <a:b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</a:br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сельских </a:t>
            </a: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территорий и регулирование рынков сельскохозяйственной продукции, сырья и </a:t>
            </a:r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продовольствия</a:t>
            </a:r>
            <a:b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</a:br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 </a:t>
            </a: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в Ульяновской области»</a:t>
            </a:r>
          </a:p>
        </p:txBody>
      </p:sp>
      <p:graphicFrame>
        <p:nvGraphicFramePr>
          <p:cNvPr id="11" name="Объект 10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xmlns="" val="141612781"/>
              </p:ext>
            </p:extLst>
          </p:nvPr>
        </p:nvGraphicFramePr>
        <p:xfrm>
          <a:off x="111870" y="1167487"/>
          <a:ext cx="648072" cy="53612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8072"/>
              </a:tblGrid>
              <a:tr h="1275676">
                <a:tc>
                  <a:txBody>
                    <a:bodyPr/>
                    <a:lstStyle/>
                    <a:p>
                      <a:pPr algn="ctr"/>
                      <a:endParaRPr lang="ru-RU" sz="900" b="0" spc="0" baseline="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ru-RU" sz="900" b="0" spc="0" baseline="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ru-RU" sz="900" b="0" spc="0" baseline="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ru-RU" sz="900" b="0" spc="0" baseline="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900" b="0" spc="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121,8</a:t>
                      </a:r>
                    </a:p>
                  </a:txBody>
                  <a:tcPr>
                    <a:solidFill>
                      <a:srgbClr val="A1DAF8"/>
                    </a:solidFill>
                  </a:tcPr>
                </a:tc>
              </a:tr>
              <a:tr h="666750">
                <a:tc>
                  <a:txBody>
                    <a:bodyPr/>
                    <a:lstStyle/>
                    <a:p>
                      <a:pPr algn="ctr"/>
                      <a:endParaRPr lang="ru-RU" sz="900" b="0" spc="0" baseline="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ru-RU" sz="900" b="0" spc="0" baseline="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ru-RU" sz="900" b="0" spc="0" baseline="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900" b="0" spc="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105,2</a:t>
                      </a:r>
                    </a:p>
                    <a:p>
                      <a:pPr algn="ctr"/>
                      <a:endParaRPr lang="ru-RU" sz="900" b="0" spc="0" baseline="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ru-RU" sz="900" b="0" spc="0" baseline="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647700">
                <a:tc>
                  <a:txBody>
                    <a:bodyPr/>
                    <a:lstStyle/>
                    <a:p>
                      <a:pPr algn="ctr"/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90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3 334,4</a:t>
                      </a:r>
                      <a:endParaRPr lang="ru-RU" sz="900" spc="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695325">
                <a:tc>
                  <a:txBody>
                    <a:bodyPr/>
                    <a:lstStyle/>
                    <a:p>
                      <a:pPr algn="ctr"/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90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504,2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781050">
                <a:tc>
                  <a:txBody>
                    <a:bodyPr/>
                    <a:lstStyle/>
                    <a:p>
                      <a:pPr algn="ctr"/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90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143,0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1047087">
                <a:tc>
                  <a:txBody>
                    <a:bodyPr/>
                    <a:lstStyle/>
                    <a:p>
                      <a:pPr algn="ctr"/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90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105,1</a:t>
                      </a: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8" name="Объект 17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xmlns="" val="2722688506"/>
              </p:ext>
            </p:extLst>
          </p:nvPr>
        </p:nvGraphicFramePr>
        <p:xfrm>
          <a:off x="1847765" y="5271194"/>
          <a:ext cx="4669041" cy="321487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070965"/>
                <a:gridCol w="499359"/>
                <a:gridCol w="512187"/>
                <a:gridCol w="524680"/>
                <a:gridCol w="530925"/>
                <a:gridCol w="530925"/>
              </a:tblGrid>
              <a:tr h="29644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>
                          <a:latin typeface="Arial" pitchFamily="34" charset="0"/>
                          <a:cs typeface="Arial" pitchFamily="34" charset="0"/>
                        </a:rPr>
                        <a:t>Целевой индикатор</a:t>
                      </a:r>
                      <a:endParaRPr lang="ru-RU" sz="1000" b="1" dirty="0">
                        <a:latin typeface="Arial" pitchFamily="34" charset="0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Arial" pitchFamily="34" charset="0"/>
                          <a:cs typeface="Arial" pitchFamily="34" charset="0"/>
                        </a:rPr>
                        <a:t>2020</a:t>
                      </a:r>
                      <a:endParaRPr lang="ru-RU" sz="1000" b="1" dirty="0">
                        <a:latin typeface="Arial" pitchFamily="34" charset="0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Arial" pitchFamily="34" charset="0"/>
                          <a:cs typeface="Arial" pitchFamily="34" charset="0"/>
                        </a:rPr>
                        <a:t>2021</a:t>
                      </a:r>
                      <a:endParaRPr lang="ru-RU" sz="1000" b="1" dirty="0">
                        <a:latin typeface="Arial" pitchFamily="34" charset="0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Arial" pitchFamily="34" charset="0"/>
                          <a:cs typeface="Arial" pitchFamily="34" charset="0"/>
                        </a:rPr>
                        <a:t>2022</a:t>
                      </a:r>
                      <a:endParaRPr lang="ru-RU" sz="1000" b="1" dirty="0">
                        <a:latin typeface="Arial" pitchFamily="34" charset="0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Arial" pitchFamily="34" charset="0"/>
                          <a:cs typeface="Arial" pitchFamily="34" charset="0"/>
                        </a:rPr>
                        <a:t>2023</a:t>
                      </a:r>
                      <a:endParaRPr lang="ru-RU" sz="1000" b="1" dirty="0">
                        <a:latin typeface="Arial" pitchFamily="34" charset="0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Arial" pitchFamily="34" charset="0"/>
                          <a:ea typeface="PT Astra Serif" pitchFamily="18" charset="-52"/>
                          <a:cs typeface="Arial" pitchFamily="34" charset="0"/>
                        </a:rPr>
                        <a:t>2024</a:t>
                      </a:r>
                      <a:endParaRPr lang="ru-RU" sz="1000" b="1" dirty="0">
                        <a:latin typeface="Arial" pitchFamily="34" charset="0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508804">
                <a:tc>
                  <a:txBody>
                    <a:bodyPr/>
                    <a:lstStyle/>
                    <a:p>
                      <a:r>
                        <a:rPr lang="ru-RU" sz="900" kern="1200" dirty="0" smtClean="0">
                          <a:latin typeface="Arial" pitchFamily="34" charset="0"/>
                          <a:cs typeface="Arial" pitchFamily="34" charset="0"/>
                        </a:rPr>
                        <a:t>Объем производства скота и птицы на убой (в</a:t>
                      </a:r>
                      <a:r>
                        <a:rPr lang="ru-RU" sz="900" kern="1200" baseline="0" dirty="0" smtClean="0">
                          <a:latin typeface="Arial" pitchFamily="34" charset="0"/>
                          <a:cs typeface="Arial" pitchFamily="34" charset="0"/>
                        </a:rPr>
                        <a:t> живом весе), тыс. тонн</a:t>
                      </a:r>
                      <a:endParaRPr lang="ru-RU" sz="900" dirty="0">
                        <a:latin typeface="Arial" pitchFamily="34" charset="0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latin typeface="Arial" pitchFamily="34" charset="0"/>
                          <a:cs typeface="Arial" pitchFamily="34" charset="0"/>
                        </a:rPr>
                        <a:t>35,0</a:t>
                      </a:r>
                      <a:endParaRPr lang="ru-RU" sz="900" dirty="0" smtClean="0">
                        <a:latin typeface="Arial" pitchFamily="34" charset="0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latin typeface="Arial" pitchFamily="34" charset="0"/>
                          <a:cs typeface="Arial" pitchFamily="34" charset="0"/>
                        </a:rPr>
                        <a:t>35,2</a:t>
                      </a:r>
                      <a:endParaRPr lang="ru-RU" sz="900" dirty="0" smtClean="0">
                        <a:latin typeface="Arial" pitchFamily="34" charset="0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dirty="0" smtClean="0">
                          <a:latin typeface="Arial" pitchFamily="34" charset="0"/>
                          <a:cs typeface="Arial" pitchFamily="34" charset="0"/>
                        </a:rPr>
                        <a:t>35,2</a:t>
                      </a:r>
                      <a:endParaRPr lang="ru-RU" sz="900" b="1" dirty="0" smtClean="0">
                        <a:latin typeface="Arial" pitchFamily="34" charset="0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itchFamily="34" charset="0"/>
                          <a:cs typeface="Arial" pitchFamily="34" charset="0"/>
                        </a:rPr>
                        <a:t>35,3</a:t>
                      </a:r>
                      <a:endParaRPr lang="ru-RU" sz="900" dirty="0">
                        <a:latin typeface="Arial" pitchFamily="34" charset="0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itchFamily="34" charset="0"/>
                          <a:ea typeface="PT Astra Serif" pitchFamily="18" charset="-52"/>
                          <a:cs typeface="Arial" pitchFamily="34" charset="0"/>
                        </a:rPr>
                        <a:t>35,3</a:t>
                      </a:r>
                      <a:endParaRPr lang="ru-RU" sz="900" dirty="0">
                        <a:latin typeface="Arial" pitchFamily="34" charset="0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0138">
                <a:tc>
                  <a:txBody>
                    <a:bodyPr/>
                    <a:lstStyle/>
                    <a:p>
                      <a:r>
                        <a:rPr lang="ru-RU" sz="900" kern="1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Объем ввода (приобретения) жилья для граждан, проживающих на сельских территориях, кв. метров</a:t>
                      </a: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itchFamily="34" charset="0"/>
                          <a:cs typeface="Arial" pitchFamily="34" charset="0"/>
                        </a:rPr>
                        <a:t>1020</a:t>
                      </a:r>
                      <a:endParaRPr lang="ru-RU" sz="900" dirty="0">
                        <a:latin typeface="Arial" pitchFamily="34" charset="0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itchFamily="34" charset="0"/>
                          <a:cs typeface="Arial" pitchFamily="34" charset="0"/>
                        </a:rPr>
                        <a:t>570</a:t>
                      </a:r>
                      <a:endParaRPr lang="ru-RU" sz="900" dirty="0">
                        <a:latin typeface="Arial" pitchFamily="34" charset="0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Arial" pitchFamily="34" charset="0"/>
                          <a:cs typeface="Arial" pitchFamily="34" charset="0"/>
                        </a:rPr>
                        <a:t>600</a:t>
                      </a:r>
                      <a:endParaRPr lang="ru-RU" sz="900" b="1" dirty="0">
                        <a:latin typeface="Arial" pitchFamily="34" charset="0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itchFamily="34" charset="0"/>
                          <a:cs typeface="Arial" pitchFamily="34" charset="0"/>
                        </a:rPr>
                        <a:t>200</a:t>
                      </a:r>
                      <a:endParaRPr lang="ru-RU" sz="900" dirty="0">
                        <a:latin typeface="Arial" pitchFamily="34" charset="0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itchFamily="34" charset="0"/>
                          <a:ea typeface="PT Astra Serif" pitchFamily="18" charset="-52"/>
                          <a:cs typeface="Arial" pitchFamily="34" charset="0"/>
                        </a:rPr>
                        <a:t>200</a:t>
                      </a:r>
                      <a:endParaRPr lang="ru-RU" sz="900" dirty="0">
                        <a:latin typeface="Arial" pitchFamily="34" charset="0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44014">
                <a:tc>
                  <a:txBody>
                    <a:bodyPr/>
                    <a:lstStyle/>
                    <a:p>
                      <a:r>
                        <a:rPr lang="ru-RU" sz="900" kern="1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Количество реализованных проектов по благоустройству сельских территорий, ед.</a:t>
                      </a: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itchFamily="34" charset="0"/>
                          <a:cs typeface="Arial" pitchFamily="34" charset="0"/>
                        </a:rPr>
                        <a:t>200</a:t>
                      </a:r>
                      <a:endParaRPr lang="ru-RU" sz="900" dirty="0">
                        <a:latin typeface="Arial" pitchFamily="34" charset="0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itchFamily="34" charset="0"/>
                          <a:cs typeface="Arial" pitchFamily="34" charset="0"/>
                        </a:rPr>
                        <a:t>141</a:t>
                      </a:r>
                      <a:endParaRPr lang="ru-RU" sz="900" dirty="0">
                        <a:latin typeface="Arial" pitchFamily="34" charset="0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Arial" pitchFamily="34" charset="0"/>
                          <a:cs typeface="Arial" pitchFamily="34" charset="0"/>
                        </a:rPr>
                        <a:t>106</a:t>
                      </a:r>
                      <a:endParaRPr lang="ru-RU" sz="900" b="1" dirty="0">
                        <a:latin typeface="Arial" pitchFamily="34" charset="0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itchFamily="34" charset="0"/>
                          <a:cs typeface="Arial" pitchFamily="34" charset="0"/>
                        </a:rPr>
                        <a:t>99</a:t>
                      </a:r>
                      <a:endParaRPr lang="ru-RU" sz="900" dirty="0">
                        <a:latin typeface="Arial" pitchFamily="34" charset="0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itchFamily="34" charset="0"/>
                          <a:ea typeface="PT Astra Serif" pitchFamily="18" charset="-52"/>
                          <a:cs typeface="Arial" pitchFamily="34" charset="0"/>
                        </a:rPr>
                        <a:t>10</a:t>
                      </a:r>
                      <a:endParaRPr lang="ru-RU" sz="900" dirty="0">
                        <a:latin typeface="Arial" pitchFamily="34" charset="0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215476">
                <a:tc>
                  <a:txBody>
                    <a:bodyPr/>
                    <a:lstStyle/>
                    <a:p>
                      <a:r>
                        <a:rPr lang="ru-RU" sz="900" kern="1200" dirty="0" smtClean="0">
                          <a:latin typeface="Arial" pitchFamily="34" charset="0"/>
                          <a:cs typeface="Arial" pitchFamily="34" charset="0"/>
                        </a:rPr>
                        <a:t>Размер площади введенных в эксплуатацию мелиорируемых земель за счет реконструкции, технического перевооружения и строительства новых мелиоративных систем общего и индивидуального пользования, тыс. гектаров</a:t>
                      </a:r>
                      <a:endParaRPr lang="ru-RU" sz="900" dirty="0">
                        <a:latin typeface="Arial" pitchFamily="34" charset="0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itchFamily="34" charset="0"/>
                          <a:cs typeface="Arial" pitchFamily="34" charset="0"/>
                        </a:rPr>
                        <a:t>350</a:t>
                      </a:r>
                      <a:endParaRPr lang="ru-RU" sz="900" dirty="0">
                        <a:latin typeface="Arial" pitchFamily="34" charset="0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itchFamily="34" charset="0"/>
                          <a:cs typeface="Arial" pitchFamily="34" charset="0"/>
                        </a:rPr>
                        <a:t>450</a:t>
                      </a:r>
                      <a:endParaRPr lang="ru-RU" sz="900" dirty="0">
                        <a:latin typeface="Arial" pitchFamily="34" charset="0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Arial" pitchFamily="34" charset="0"/>
                          <a:cs typeface="Arial" pitchFamily="34" charset="0"/>
                        </a:rPr>
                        <a:t>600</a:t>
                      </a:r>
                      <a:endParaRPr lang="ru-RU" sz="900" b="1" dirty="0">
                        <a:latin typeface="Arial" pitchFamily="34" charset="0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itchFamily="34" charset="0"/>
                          <a:cs typeface="Arial" pitchFamily="34" charset="0"/>
                        </a:rPr>
                        <a:t>700</a:t>
                      </a:r>
                      <a:endParaRPr lang="ru-RU" sz="900" dirty="0">
                        <a:latin typeface="Arial" pitchFamily="34" charset="0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itchFamily="34" charset="0"/>
                          <a:ea typeface="PT Astra Serif" pitchFamily="18" charset="-52"/>
                          <a:cs typeface="Arial" pitchFamily="34" charset="0"/>
                        </a:rPr>
                        <a:t>720</a:t>
                      </a:r>
                      <a:endParaRPr lang="ru-RU" sz="900" dirty="0">
                        <a:latin typeface="Arial" pitchFamily="34" charset="0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692696" y="1176338"/>
            <a:ext cx="1224136" cy="53707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50" dirty="0">
                <a:latin typeface="Arial" panose="020B0604020202020204" pitchFamily="34" charset="0"/>
                <a:cs typeface="Arial" panose="020B0604020202020204" pitchFamily="34" charset="0"/>
              </a:rPr>
              <a:t>Реализация Национального проекта «Малое и среднее </a:t>
            </a:r>
            <a:r>
              <a:rPr lang="ru-RU" sz="850" dirty="0" smtClean="0">
                <a:latin typeface="Arial" panose="020B0604020202020204" pitchFamily="34" charset="0"/>
                <a:cs typeface="Arial" panose="020B0604020202020204" pitchFamily="34" charset="0"/>
              </a:rPr>
              <a:t>предпринимательство </a:t>
            </a:r>
            <a:r>
              <a:rPr lang="ru-RU" sz="850" dirty="0">
                <a:latin typeface="Arial" panose="020B0604020202020204" pitchFamily="34" charset="0"/>
                <a:cs typeface="Arial" panose="020B0604020202020204" pitchFamily="34" charset="0"/>
              </a:rPr>
              <a:t>и поддержка </a:t>
            </a:r>
            <a:r>
              <a:rPr lang="ru-RU" sz="850" dirty="0" smtClean="0">
                <a:latin typeface="Arial" panose="020B0604020202020204" pitchFamily="34" charset="0"/>
                <a:cs typeface="Arial" panose="020B0604020202020204" pitchFamily="34" charset="0"/>
              </a:rPr>
              <a:t>индивидуальной предпринимательской </a:t>
            </a:r>
            <a:r>
              <a:rPr lang="ru-RU" sz="850" dirty="0">
                <a:latin typeface="Arial" panose="020B0604020202020204" pitchFamily="34" charset="0"/>
                <a:cs typeface="Arial" panose="020B0604020202020204" pitchFamily="34" charset="0"/>
              </a:rPr>
              <a:t>инициативы»</a:t>
            </a:r>
          </a:p>
          <a:p>
            <a:endParaRPr lang="ru-RU" sz="8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900" dirty="0" smtClean="0">
                <a:latin typeface="Arial" pitchFamily="34" charset="0"/>
                <a:cs typeface="Arial" pitchFamily="34" charset="0"/>
              </a:rPr>
              <a:t>Реализация национального проекта “Международная кооперация и экспорт»</a:t>
            </a:r>
            <a:endParaRPr lang="ru-RU" sz="850" dirty="0">
              <a:latin typeface="Arial" pitchFamily="34" charset="0"/>
              <a:cs typeface="Arial" pitchFamily="34" charset="0"/>
            </a:endParaRPr>
          </a:p>
          <a:p>
            <a:endParaRPr lang="ru-RU" sz="85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850" dirty="0" smtClean="0">
                <a:latin typeface="Arial" panose="020B0604020202020204" pitchFamily="34" charset="0"/>
                <a:cs typeface="Arial" panose="020B0604020202020204" pitchFamily="34" charset="0"/>
              </a:rPr>
              <a:t>Развитие </a:t>
            </a:r>
          </a:p>
          <a:p>
            <a:r>
              <a:rPr lang="ru-RU" sz="850" dirty="0" smtClean="0">
                <a:latin typeface="Arial" panose="020B0604020202020204" pitchFamily="34" charset="0"/>
                <a:cs typeface="Arial" panose="020B0604020202020204" pitchFamily="34" charset="0"/>
              </a:rPr>
              <a:t>сельского</a:t>
            </a:r>
          </a:p>
          <a:p>
            <a:r>
              <a:rPr lang="ru-RU" sz="850" dirty="0" smtClean="0">
                <a:latin typeface="Arial" panose="020B0604020202020204" pitchFamily="34" charset="0"/>
                <a:cs typeface="Arial" panose="020B0604020202020204" pitchFamily="34" charset="0"/>
              </a:rPr>
              <a:t>хозяйства</a:t>
            </a:r>
            <a:endParaRPr lang="ru-RU" sz="8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8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8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850" dirty="0" smtClean="0">
                <a:latin typeface="Arial" panose="020B0604020202020204" pitchFamily="34" charset="0"/>
                <a:cs typeface="Arial" panose="020B0604020202020204" pitchFamily="34" charset="0"/>
              </a:rPr>
              <a:t>Комплексное </a:t>
            </a:r>
            <a:r>
              <a:rPr lang="ru-RU" sz="850" dirty="0">
                <a:latin typeface="Arial" panose="020B0604020202020204" pitchFamily="34" charset="0"/>
                <a:cs typeface="Arial" panose="020B0604020202020204" pitchFamily="34" charset="0"/>
              </a:rPr>
              <a:t>развитие </a:t>
            </a:r>
            <a:endParaRPr lang="ru-RU" sz="85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850" dirty="0" smtClean="0">
                <a:latin typeface="Arial" panose="020B0604020202020204" pitchFamily="34" charset="0"/>
                <a:cs typeface="Arial" panose="020B0604020202020204" pitchFamily="34" charset="0"/>
              </a:rPr>
              <a:t>сельских </a:t>
            </a:r>
            <a:r>
              <a:rPr lang="ru-RU" sz="850" dirty="0">
                <a:latin typeface="Arial" panose="020B0604020202020204" pitchFamily="34" charset="0"/>
                <a:cs typeface="Arial" panose="020B0604020202020204" pitchFamily="34" charset="0"/>
              </a:rPr>
              <a:t>территорий</a:t>
            </a:r>
          </a:p>
          <a:p>
            <a:endParaRPr lang="ru-RU" sz="8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850" dirty="0" smtClean="0">
                <a:latin typeface="Arial" panose="020B0604020202020204" pitchFamily="34" charset="0"/>
                <a:cs typeface="Arial" panose="020B0604020202020204" pitchFamily="34" charset="0"/>
              </a:rPr>
              <a:t>Развитие </a:t>
            </a:r>
            <a:r>
              <a:rPr lang="ru-RU" sz="850" dirty="0">
                <a:latin typeface="Arial" panose="020B0604020202020204" pitchFamily="34" charset="0"/>
                <a:cs typeface="Arial" panose="020B0604020202020204" pitchFamily="34" charset="0"/>
              </a:rPr>
              <a:t>мелиорации  земель </a:t>
            </a:r>
            <a:r>
              <a:rPr lang="ru-RU" sz="850" dirty="0" smtClean="0">
                <a:latin typeface="Arial" panose="020B0604020202020204" pitchFamily="34" charset="0"/>
                <a:cs typeface="Arial" panose="020B0604020202020204" pitchFamily="34" charset="0"/>
              </a:rPr>
              <a:t>сельско-хозяйственного </a:t>
            </a:r>
            <a:r>
              <a:rPr lang="ru-RU" sz="850" dirty="0">
                <a:latin typeface="Arial" panose="020B0604020202020204" pitchFamily="34" charset="0"/>
                <a:cs typeface="Arial" panose="020B0604020202020204" pitchFamily="34" charset="0"/>
              </a:rPr>
              <a:t>назначения</a:t>
            </a:r>
          </a:p>
          <a:p>
            <a:endParaRPr lang="ru-RU" sz="8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85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850" dirty="0" smtClean="0">
                <a:latin typeface="Arial" panose="020B0604020202020204" pitchFamily="34" charset="0"/>
                <a:cs typeface="Arial" panose="020B0604020202020204" pitchFamily="34" charset="0"/>
              </a:rPr>
              <a:t>Прочие </a:t>
            </a:r>
            <a:r>
              <a:rPr lang="ru-RU" sz="850" dirty="0">
                <a:latin typeface="Arial" panose="020B0604020202020204" pitchFamily="34" charset="0"/>
                <a:cs typeface="Arial" panose="020B0604020202020204" pitchFamily="34" charset="0"/>
              </a:rPr>
              <a:t>расходы </a:t>
            </a:r>
            <a:endParaRPr lang="ru-RU" sz="85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850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sz="850" dirty="0">
                <a:latin typeface="Arial" panose="020B0604020202020204" pitchFamily="34" charset="0"/>
                <a:cs typeface="Arial" panose="020B0604020202020204" pitchFamily="34" charset="0"/>
              </a:rPr>
              <a:t>в том числе содержание </a:t>
            </a:r>
            <a:r>
              <a:rPr lang="ru-RU" sz="850" dirty="0" smtClean="0">
                <a:latin typeface="Arial" panose="020B0604020202020204" pitchFamily="34" charset="0"/>
                <a:cs typeface="Arial" panose="020B0604020202020204" pitchFamily="34" charset="0"/>
              </a:rPr>
              <a:t>подведомственных  </a:t>
            </a:r>
            <a:r>
              <a:rPr lang="ru-RU" sz="850" dirty="0">
                <a:latin typeface="Arial" panose="020B0604020202020204" pitchFamily="34" charset="0"/>
                <a:cs typeface="Arial" panose="020B0604020202020204" pitchFamily="34" charset="0"/>
              </a:rPr>
              <a:t>учреждений)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832949" y="1252663"/>
            <a:ext cx="4852538" cy="3985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Цели </a:t>
            </a:r>
            <a:r>
              <a:rPr lang="ru-RU" sz="1100" b="1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государственной программы: </a:t>
            </a:r>
            <a:endParaRPr lang="ru-RU" sz="1100" b="1" dirty="0" smtClean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pPr marL="177800" indent="-177800">
              <a:buFont typeface="Wingdings" pitchFamily="2" charset="2"/>
              <a:buChar char="§"/>
            </a:pPr>
            <a:r>
              <a:rPr lang="ru-RU" sz="1100" dirty="0" smtClean="0">
                <a:latin typeface="Arial" pitchFamily="34" charset="0"/>
                <a:cs typeface="Arial" pitchFamily="34" charset="0"/>
              </a:rPr>
              <a:t>о</a:t>
            </a:r>
            <a:r>
              <a:rPr lang="ru-RU" sz="1100" dirty="0" smtClean="0">
                <a:latin typeface="Arial" pitchFamily="34" charset="0"/>
                <a:ea typeface="PT Astra Serif" pitchFamily="18" charset="-52"/>
                <a:cs typeface="Arial" pitchFamily="34" charset="0"/>
              </a:rPr>
              <a:t>беспечение </a:t>
            </a:r>
            <a:r>
              <a:rPr lang="ru-RU" sz="1100" dirty="0">
                <a:latin typeface="Arial" pitchFamily="34" charset="0"/>
                <a:ea typeface="PT Astra Serif" pitchFamily="18" charset="-52"/>
                <a:cs typeface="Arial" pitchFamily="34" charset="0"/>
              </a:rPr>
              <a:t>продовольственной безопасности Ульяновской </a:t>
            </a:r>
            <a:r>
              <a:rPr lang="ru-RU" sz="1100" dirty="0" smtClean="0">
                <a:latin typeface="Arial" pitchFamily="34" charset="0"/>
                <a:ea typeface="PT Astra Serif" pitchFamily="18" charset="-52"/>
                <a:cs typeface="Arial" pitchFamily="34" charset="0"/>
              </a:rPr>
              <a:t>области;</a:t>
            </a:r>
          </a:p>
          <a:p>
            <a:pPr marL="177800" indent="-177800">
              <a:buFont typeface="Wingdings" pitchFamily="2" charset="2"/>
              <a:buChar char="§"/>
            </a:pPr>
            <a:r>
              <a:rPr lang="ru-RU" sz="1100" dirty="0" smtClean="0">
                <a:latin typeface="Arial" pitchFamily="34" charset="0"/>
                <a:ea typeface="PT Astra Serif" pitchFamily="18" charset="-52"/>
                <a:cs typeface="Arial" pitchFamily="34" charset="0"/>
              </a:rPr>
              <a:t> </a:t>
            </a:r>
            <a:r>
              <a:rPr lang="ru-RU" sz="1100" dirty="0" smtClean="0">
                <a:latin typeface="Arial" pitchFamily="34" charset="0"/>
                <a:cs typeface="Arial" pitchFamily="34" charset="0"/>
              </a:rPr>
              <a:t>сохранение доли сельского населения в общей численности населения в Ульяновской области;</a:t>
            </a:r>
          </a:p>
          <a:p>
            <a:pPr marL="177800" indent="-177800">
              <a:buFont typeface="Wingdings" pitchFamily="2" charset="2"/>
              <a:buChar char="§"/>
            </a:pPr>
            <a:r>
              <a:rPr lang="ru-RU" sz="1100" dirty="0" smtClean="0">
                <a:latin typeface="Arial" pitchFamily="34" charset="0"/>
                <a:ea typeface="PT Astra Serif" pitchFamily="18" charset="-52"/>
                <a:cs typeface="Arial" pitchFamily="34" charset="0"/>
              </a:rPr>
              <a:t> </a:t>
            </a:r>
            <a:r>
              <a:rPr lang="ru-RU" sz="1100" dirty="0" smtClean="0">
                <a:latin typeface="Arial" pitchFamily="34" charset="0"/>
                <a:cs typeface="Arial" pitchFamily="34" charset="0"/>
              </a:rPr>
              <a:t>повышение конкурентоспособности сельскохозяйственной продукции на внутреннем и внешнем рынках.</a:t>
            </a:r>
            <a:endParaRPr lang="ru-RU" sz="1100" dirty="0">
              <a:latin typeface="Arial" pitchFamily="34" charset="0"/>
              <a:ea typeface="PT Astra Serif" pitchFamily="18" charset="-52"/>
              <a:cs typeface="Arial" pitchFamily="34" charset="0"/>
            </a:endParaRPr>
          </a:p>
          <a:p>
            <a:r>
              <a:rPr lang="ru-RU" sz="1100" b="1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Задачи государственной программы:</a:t>
            </a:r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ru-RU" sz="1100" dirty="0" smtClean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стимулирование </a:t>
            </a:r>
            <a:r>
              <a:rPr lang="ru-RU" sz="110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роста </a:t>
            </a:r>
            <a:r>
              <a:rPr lang="ru-RU" sz="1100" dirty="0" smtClean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объема производства </a:t>
            </a:r>
            <a:r>
              <a:rPr lang="ru-RU" sz="110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основных видов сельскохозяйственной продукции и производства пищевых продуктов</a:t>
            </a:r>
            <a:r>
              <a:rPr lang="ru-RU" sz="1100" dirty="0" smtClean="0">
                <a:latin typeface="Arial" pitchFamily="34" charset="0"/>
                <a:ea typeface="PT Astra Serif" pitchFamily="18" charset="-52"/>
                <a:cs typeface="Arial" pitchFamily="34" charset="0"/>
              </a:rPr>
              <a:t>;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ru-RU" sz="1100" dirty="0" smtClean="0">
                <a:latin typeface="Arial" pitchFamily="34" charset="0"/>
                <a:cs typeface="Arial" pitchFamily="34" charset="0"/>
              </a:rPr>
              <a:t>создание в границах сельских территорий Ульяновской области комфортных условий жизнедеятельности;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ru-RU" sz="1100" dirty="0" smtClean="0">
                <a:latin typeface="Arial" pitchFamily="34" charset="0"/>
                <a:cs typeface="Arial" pitchFamily="34" charset="0"/>
              </a:rPr>
              <a:t>увеличение площади мелиорированных земель сельскохозяйственного назначения, используемых для выращивания </a:t>
            </a:r>
            <a:r>
              <a:rPr lang="ru-RU" sz="1100" dirty="0" err="1" smtClean="0">
                <a:latin typeface="Arial" pitchFamily="34" charset="0"/>
                <a:cs typeface="Arial" pitchFamily="34" charset="0"/>
              </a:rPr>
              <a:t>экспортно</a:t>
            </a:r>
            <a:r>
              <a:rPr lang="ru-RU" sz="1100" dirty="0" smtClean="0">
                <a:latin typeface="Arial" pitchFamily="34" charset="0"/>
                <a:cs typeface="Arial" pitchFamily="34" charset="0"/>
              </a:rPr>
              <a:t> ориентированной сельскохозяйственной продукции;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ru-RU" sz="1100" dirty="0" smtClean="0">
                <a:latin typeface="Arial" pitchFamily="34" charset="0"/>
                <a:cs typeface="Arial" pitchFamily="34" charset="0"/>
              </a:rPr>
              <a:t>оказание финансовой, организационной, имущественной и информационно-консультационной поддержки сельскохозяйственным потребительским кооперативам, крестьянским (фермерским) хозяйствам, гражданам, ведущим личные подсобные хозяйства.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endParaRPr lang="ru-RU" sz="110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6569" y="6618695"/>
            <a:ext cx="17281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i="1" dirty="0">
                <a:latin typeface="Arial" panose="020B0604020202020204" pitchFamily="34" charset="0"/>
                <a:cs typeface="Arial" panose="020B0604020202020204" pitchFamily="34" charset="0"/>
              </a:rPr>
              <a:t>Средства на реализацию государственной программы в </a:t>
            </a:r>
            <a:r>
              <a:rPr lang="ru-RU" sz="1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2022 </a:t>
            </a:r>
            <a:r>
              <a:rPr lang="ru-RU" sz="1000" i="1" dirty="0">
                <a:latin typeface="Arial" panose="020B0604020202020204" pitchFamily="34" charset="0"/>
                <a:cs typeface="Arial" panose="020B0604020202020204" pitchFamily="34" charset="0"/>
              </a:rPr>
              <a:t>году  </a:t>
            </a:r>
            <a:r>
              <a:rPr lang="ru-RU" sz="1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4 313,7 </a:t>
            </a:r>
            <a:r>
              <a:rPr lang="ru-RU" sz="1000" b="1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млн</a:t>
            </a:r>
            <a:r>
              <a:rPr lang="ru-RU" sz="10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 руб</a:t>
            </a:r>
            <a:r>
              <a:rPr lang="ru-RU" sz="1000" b="1" i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893789" y="4946319"/>
            <a:ext cx="43988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</a:rPr>
              <a:t>Ожидаемые </a:t>
            </a:r>
            <a:r>
              <a:rPr lang="ru-RU" sz="1200" b="1" dirty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</a:rPr>
              <a:t>результаты: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6147" y="8600658"/>
            <a:ext cx="1833950" cy="11279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 descr="P:\416 Бюджетно-аналитический отдел\Айдар\Полный герб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-1" y="0"/>
            <a:ext cx="651354" cy="650906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5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4843463" y="9181395"/>
            <a:ext cx="1543050" cy="527403"/>
          </a:xfrm>
        </p:spPr>
        <p:txBody>
          <a:bodyPr/>
          <a:lstStyle/>
          <a:p>
            <a:r>
              <a:rPr lang="ru-RU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28</a:t>
            </a:r>
            <a:endParaRPr lang="ru-RU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Picture 2" descr="На Ставрополье в полном объёме освоены средства господдержки на развитие племенного  животноводства - Agrovesti.net | АПК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1652" y="8657111"/>
            <a:ext cx="1596291" cy="1062843"/>
          </a:xfrm>
          <a:prstGeom prst="rect">
            <a:avLst/>
          </a:prstGeom>
          <a:noFill/>
        </p:spPr>
      </p:pic>
      <p:sp>
        <p:nvSpPr>
          <p:cNvPr id="19" name="Прямоугольник 18"/>
          <p:cNvSpPr/>
          <p:nvPr/>
        </p:nvSpPr>
        <p:spPr>
          <a:xfrm>
            <a:off x="1752599" y="133350"/>
            <a:ext cx="488632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Государственная программа Ульяновской области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xmlns="" val="3807656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65086" y="312235"/>
            <a:ext cx="6172200" cy="720080"/>
          </a:xfrm>
        </p:spPr>
        <p:txBody>
          <a:bodyPr>
            <a:noAutofit/>
          </a:bodyPr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«</a:t>
            </a: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Развитие государственной ветеринарной службы  Российской Федерации </a:t>
            </a:r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/>
            </a:r>
            <a:b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</a:br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на </a:t>
            </a: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территории </a:t>
            </a:r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Ульяновской </a:t>
            </a: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области»</a:t>
            </a:r>
          </a:p>
        </p:txBody>
      </p:sp>
      <p:graphicFrame>
        <p:nvGraphicFramePr>
          <p:cNvPr id="11" name="Объект 10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xmlns="" val="1198053740"/>
              </p:ext>
            </p:extLst>
          </p:nvPr>
        </p:nvGraphicFramePr>
        <p:xfrm>
          <a:off x="225217" y="1162423"/>
          <a:ext cx="504056" cy="66470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4056"/>
              </a:tblGrid>
              <a:tr h="1329410">
                <a:tc>
                  <a:txBody>
                    <a:bodyPr/>
                    <a:lstStyle/>
                    <a:p>
                      <a:pPr algn="ctr"/>
                      <a:r>
                        <a:rPr lang="ru-RU" sz="900" b="0" spc="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18,0</a:t>
                      </a:r>
                      <a:endParaRPr lang="ru-RU" sz="900" b="0" spc="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1329410">
                <a:tc>
                  <a:txBody>
                    <a:bodyPr/>
                    <a:lstStyle/>
                    <a:p>
                      <a:pPr algn="ctr"/>
                      <a:r>
                        <a:rPr lang="ru-RU" sz="90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10,0</a:t>
                      </a:r>
                      <a:endParaRPr lang="ru-RU" sz="900" spc="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1329410">
                <a:tc>
                  <a:txBody>
                    <a:bodyPr/>
                    <a:lstStyle/>
                    <a:p>
                      <a:pPr algn="ctr"/>
                      <a:r>
                        <a:rPr lang="ru-RU" sz="90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196,7</a:t>
                      </a:r>
                      <a:endParaRPr lang="ru-RU" sz="900" spc="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1329410">
                <a:tc>
                  <a:txBody>
                    <a:bodyPr/>
                    <a:lstStyle/>
                    <a:p>
                      <a:pPr algn="ctr"/>
                      <a:r>
                        <a:rPr lang="ru-RU" sz="90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17,8</a:t>
                      </a:r>
                      <a:endParaRPr lang="ru-RU" sz="900" spc="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1329410">
                <a:tc>
                  <a:txBody>
                    <a:bodyPr/>
                    <a:lstStyle/>
                    <a:p>
                      <a:pPr algn="ctr"/>
                      <a:r>
                        <a:rPr lang="ru-RU" sz="90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1,9</a:t>
                      </a:r>
                      <a:endParaRPr lang="ru-RU" sz="900" spc="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8" name="Объект 17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xmlns="" val="3269430733"/>
              </p:ext>
            </p:extLst>
          </p:nvPr>
        </p:nvGraphicFramePr>
        <p:xfrm>
          <a:off x="1942830" y="4601848"/>
          <a:ext cx="4686925" cy="310323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24836"/>
                <a:gridCol w="568411"/>
                <a:gridCol w="518983"/>
                <a:gridCol w="556055"/>
                <a:gridCol w="556054"/>
                <a:gridCol w="562586"/>
              </a:tblGrid>
              <a:tr h="360039">
                <a:tc>
                  <a:txBody>
                    <a:bodyPr/>
                    <a:lstStyle/>
                    <a:p>
                      <a:pPr algn="ctr"/>
                      <a:r>
                        <a:rPr lang="ru-RU" sz="900" b="1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Целевой индикатор</a:t>
                      </a:r>
                      <a:endParaRPr lang="ru-RU" sz="900" b="1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2020</a:t>
                      </a:r>
                      <a:endParaRPr lang="ru-RU" sz="900" b="1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ru-RU" sz="900" b="1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ru-RU" sz="900" b="1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ru-RU" sz="900" b="1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</a:t>
                      </a:r>
                      <a:endParaRPr lang="ru-RU" sz="900" b="1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777240">
                <a:tc>
                  <a:txBody>
                    <a:bodyPr/>
                    <a:lstStyle/>
                    <a:p>
                      <a:r>
                        <a:rPr lang="ru-RU" sz="9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Количество выявленных неблагополучных пунктов по заразным болезням животных на территории Ульяновской области, единиц</a:t>
                      </a:r>
                      <a:endParaRPr lang="ru-RU" sz="9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  <a:endParaRPr lang="ru-RU" sz="9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</a:t>
                      </a:r>
                      <a:endParaRPr lang="ru-RU" sz="9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</a:t>
                      </a:r>
                      <a:endParaRPr lang="ru-RU" sz="900" b="1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</a:t>
                      </a:r>
                      <a:endParaRPr lang="ru-RU" sz="9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</a:t>
                      </a:r>
                      <a:endParaRPr lang="ru-RU" sz="9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ru-RU" sz="9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Инвазированность продуктивного сельскохозяйственного поголовья животных, процентов</a:t>
                      </a:r>
                      <a:endParaRPr lang="ru-RU" sz="9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0,7</a:t>
                      </a:r>
                      <a:endParaRPr lang="ru-RU" sz="9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1,37</a:t>
                      </a:r>
                      <a:endParaRPr lang="ru-RU" sz="9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1,37</a:t>
                      </a:r>
                      <a:endParaRPr lang="ru-RU" sz="900" b="1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1,37</a:t>
                      </a:r>
                      <a:endParaRPr lang="ru-RU" sz="9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1,37</a:t>
                      </a:r>
                      <a:endParaRPr lang="ru-RU" sz="9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808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9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Количество выявленных случаев реализации на продовольственном рынке Ульяновской области опасных для жизни и здоровья населения некачественных и фальсифицированных пищевых продуктов животного происхождения, случаев</a:t>
                      </a:r>
                      <a:endParaRPr lang="ru-RU" sz="9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350</a:t>
                      </a:r>
                      <a:endParaRPr lang="ru-RU" sz="9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490</a:t>
                      </a:r>
                      <a:endParaRPr lang="ru-RU" sz="9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480</a:t>
                      </a:r>
                      <a:endParaRPr lang="ru-RU" sz="900" b="1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470</a:t>
                      </a:r>
                      <a:endParaRPr lang="ru-RU" sz="9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460</a:t>
                      </a:r>
                      <a:endParaRPr lang="ru-RU" sz="9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663497" y="1092611"/>
            <a:ext cx="1199922" cy="60555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Расходы на </a:t>
            </a:r>
            <a:r>
              <a:rPr lang="ru-RU" sz="800" dirty="0" err="1">
                <a:latin typeface="Arial" panose="020B0604020202020204" pitchFamily="34" charset="0"/>
                <a:cs typeface="Arial" panose="020B0604020202020204" pitchFamily="34" charset="0"/>
              </a:rPr>
              <a:t>противоэпизо-отические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  и </a:t>
            </a:r>
            <a:r>
              <a:rPr lang="ru-RU" sz="800" dirty="0" err="1">
                <a:latin typeface="Arial" panose="020B0604020202020204" pitchFamily="34" charset="0"/>
                <a:cs typeface="Arial" panose="020B0604020202020204" pitchFamily="34" charset="0"/>
              </a:rPr>
              <a:t>мониториговые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 мероприятия, направленные на  обеспечение  биологической безопасности региона</a:t>
            </a:r>
          </a:p>
          <a:p>
            <a:endParaRPr lang="ru-RU" sz="8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8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8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8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Развитие материально-технической базы учреждений ветеринарии</a:t>
            </a:r>
          </a:p>
          <a:p>
            <a:endParaRPr lang="ru-RU" sz="8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8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8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8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Расходы на государственное задание по оказанию государственных услуг</a:t>
            </a:r>
          </a:p>
          <a:p>
            <a:endParaRPr lang="ru-RU" sz="8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8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8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8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8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Обеспечение деятельности Агентства ветеринарии</a:t>
            </a:r>
          </a:p>
          <a:p>
            <a:endParaRPr lang="ru-RU" sz="8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8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8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8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8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8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850" dirty="0">
                <a:latin typeface="Arial" panose="020B0604020202020204" pitchFamily="34" charset="0"/>
                <a:cs typeface="Arial" panose="020B0604020202020204" pitchFamily="34" charset="0"/>
              </a:rPr>
              <a:t>Меры соцподдержки специалистов ветеринарии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772817" y="1006009"/>
            <a:ext cx="4865623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>
                <a:latin typeface="Arial" pitchFamily="34" charset="0"/>
                <a:ea typeface="PT Astra Serif" pitchFamily="18" charset="-52"/>
                <a:cs typeface="Arial" pitchFamily="34" charset="0"/>
              </a:rPr>
              <a:t>Цели государственной программы: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100" dirty="0" smtClean="0">
                <a:latin typeface="Arial" pitchFamily="34" charset="0"/>
                <a:cs typeface="Arial" pitchFamily="34" charset="0"/>
              </a:rPr>
              <a:t>обеспечение биологической безопасности на территории Ульяновской области;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100" dirty="0" smtClean="0">
                <a:latin typeface="Arial" pitchFamily="34" charset="0"/>
                <a:cs typeface="Arial" pitchFamily="34" charset="0"/>
              </a:rPr>
              <a:t>выявление и управление биологическими рисками.</a:t>
            </a:r>
          </a:p>
          <a:p>
            <a:pPr marL="285750" indent="-285750"/>
            <a:r>
              <a:rPr lang="ru-RU" sz="1100" b="1" dirty="0" smtClean="0">
                <a:latin typeface="Arial" pitchFamily="34" charset="0"/>
                <a:ea typeface="PT Astra Serif" pitchFamily="18" charset="-52"/>
                <a:cs typeface="Arial" pitchFamily="34" charset="0"/>
              </a:rPr>
              <a:t>Задачи </a:t>
            </a:r>
            <a:r>
              <a:rPr lang="ru-RU" sz="1100" b="1" dirty="0">
                <a:latin typeface="Arial" pitchFamily="34" charset="0"/>
                <a:ea typeface="PT Astra Serif" pitchFamily="18" charset="-52"/>
                <a:cs typeface="Arial" pitchFamily="34" charset="0"/>
              </a:rPr>
              <a:t>государственной программы: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100" dirty="0" smtClean="0">
                <a:latin typeface="Arial" pitchFamily="34" charset="0"/>
                <a:cs typeface="Arial" pitchFamily="34" charset="0"/>
              </a:rPr>
              <a:t>обеспечение учреждений ветеринарии высокотехнологичными лабораторно-диагностическими приборами, специальным оборудованием, дезинфекционными установками, автотранспортными средствами, расходными материалами;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100" dirty="0" smtClean="0">
                <a:latin typeface="Arial" pitchFamily="34" charset="0"/>
                <a:cs typeface="Arial" pitchFamily="34" charset="0"/>
              </a:rPr>
              <a:t>повышение качества и безопасности пищевой продукции, реализуемой на продовольственном рынке Ульяновской области;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100" dirty="0" smtClean="0">
                <a:latin typeface="Arial" pitchFamily="34" charset="0"/>
                <a:cs typeface="Arial" pitchFamily="34" charset="0"/>
              </a:rPr>
              <a:t>профилактика и ликвидация заразных, в том числе особо опасных болезней животных, болезней общих для человека и животных и незаразных болезней животных;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100" dirty="0" smtClean="0">
                <a:latin typeface="Arial" pitchFamily="34" charset="0"/>
                <a:cs typeface="Arial" pitchFamily="34" charset="0"/>
              </a:rPr>
              <a:t>организация и осуществление регионального государственного контроля (надзора) в области обращения с животными на территории Ульяновской области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ru-RU" sz="11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93450" y="7833320"/>
            <a:ext cx="15057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135227" y="7881007"/>
            <a:ext cx="17281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i="1" dirty="0">
                <a:latin typeface="Arial" panose="020B0604020202020204" pitchFamily="34" charset="0"/>
                <a:cs typeface="Arial" panose="020B0604020202020204" pitchFamily="34" charset="0"/>
              </a:rPr>
              <a:t>Средства на реализацию государственной программы в 2022 году </a:t>
            </a:r>
            <a:r>
              <a:rPr lang="ru-RU" sz="1000" b="1" i="1" dirty="0">
                <a:latin typeface="Arial" panose="020B0604020202020204" pitchFamily="34" charset="0"/>
                <a:cs typeface="Arial" panose="020B0604020202020204" pitchFamily="34" charset="0"/>
              </a:rPr>
              <a:t>244,4 </a:t>
            </a:r>
            <a:r>
              <a:rPr lang="ru-RU" sz="1000" b="1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млн</a:t>
            </a:r>
            <a:r>
              <a:rPr lang="ru-RU" sz="10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i="1" dirty="0">
                <a:latin typeface="Arial" panose="020B0604020202020204" pitchFamily="34" charset="0"/>
                <a:cs typeface="Arial" panose="020B0604020202020204" pitchFamily="34" charset="0"/>
              </a:rPr>
              <a:t>руб</a:t>
            </a:r>
            <a:r>
              <a:rPr lang="ru-RU" sz="1000" i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910428" y="4172914"/>
            <a:ext cx="43988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Ожидаемые результаты:</a:t>
            </a:r>
          </a:p>
        </p:txBody>
      </p:sp>
      <p:pic>
        <p:nvPicPr>
          <p:cNvPr id="13" name="Picture 2" descr="P:\416 Бюджетно-аналитический отдел\Айдар\Полный герб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-1" y="1"/>
            <a:ext cx="651354" cy="650906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4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4843463" y="9181398"/>
            <a:ext cx="1543050" cy="527402"/>
          </a:xfrm>
        </p:spPr>
        <p:txBody>
          <a:bodyPr/>
          <a:lstStyle/>
          <a:p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29</a:t>
            </a:r>
          </a:p>
        </p:txBody>
      </p:sp>
      <p:pic>
        <p:nvPicPr>
          <p:cNvPr id="29702" name="Picture 6" descr="Понос у коровы - как лечить диарею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76439" y="7948614"/>
            <a:ext cx="2362201" cy="1419224"/>
          </a:xfrm>
          <a:prstGeom prst="rect">
            <a:avLst/>
          </a:prstGeom>
          <a:noFill/>
        </p:spPr>
      </p:pic>
      <p:pic>
        <p:nvPicPr>
          <p:cNvPr id="29706" name="Picture 10" descr="Научно-Диагностический и Лечебный Ветеринарный Центр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6764" y="7934325"/>
            <a:ext cx="2047875" cy="1409699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1752599" y="133350"/>
            <a:ext cx="488632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Государственная программа Ульяновской области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xmlns="" val="30068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P:\416 Бюджетно-аналитический отдел\Айдар\Полный герб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93587" y="74783"/>
            <a:ext cx="614572" cy="614149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1478071" y="614149"/>
            <a:ext cx="3870544" cy="369332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55600" algn="ctr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СОДЕРЖАНИЕ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00873" y="1215772"/>
            <a:ext cx="5289871" cy="7478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Глоссарий</a:t>
            </a:r>
          </a:p>
          <a:p>
            <a:endParaRPr lang="ru-RU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Административно-территориальное устройство Ульяновской области</a:t>
            </a:r>
          </a:p>
          <a:p>
            <a:endParaRPr lang="ru-RU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Ключевые показатели социально-экономического </a:t>
            </a:r>
          </a:p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развития Ульяновской области </a:t>
            </a:r>
          </a:p>
          <a:p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Основные направления бюджетной политики </a:t>
            </a:r>
          </a:p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2022-2024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годы</a:t>
            </a:r>
          </a:p>
          <a:p>
            <a:endParaRPr lang="ru-RU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Параметры областного бюджета на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2022-2024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годы</a:t>
            </a:r>
          </a:p>
          <a:p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Структура налоговых и неналоговых доходов областного бюджета </a:t>
            </a:r>
          </a:p>
          <a:p>
            <a:endParaRPr lang="ru-RU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Расходы бюджета с учётом интересов целевых групп граждан</a:t>
            </a:r>
          </a:p>
          <a:p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Динамика и структура расходов областного бюджета</a:t>
            </a:r>
          </a:p>
          <a:p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Межбюджетные отношения</a:t>
            </a:r>
          </a:p>
          <a:p>
            <a:endParaRPr lang="ru-RU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Программный бюджет Ульяновской области</a:t>
            </a:r>
          </a:p>
          <a:p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Государственный долг Ульяновской области</a:t>
            </a:r>
          </a:p>
          <a:p>
            <a:endParaRPr lang="ru-RU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Открытость и общественное участие</a:t>
            </a:r>
          </a:p>
          <a:p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882482" y="1215771"/>
            <a:ext cx="412292" cy="7478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  <a:p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  <a:p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16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</a:p>
          <a:p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16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</a:p>
          <a:p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16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</a:p>
          <a:p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</a:p>
          <a:p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16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11</a:t>
            </a:r>
          </a:p>
          <a:p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16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13</a:t>
            </a:r>
          </a:p>
          <a:p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</a:p>
          <a:p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16</a:t>
            </a:r>
          </a:p>
          <a:p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39</a:t>
            </a:r>
          </a:p>
          <a:p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41</a:t>
            </a:r>
          </a:p>
          <a:p>
            <a:endParaRPr lang="ru-RU" sz="16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5000051" y="9193298"/>
            <a:ext cx="1543050" cy="527403"/>
          </a:xfrm>
        </p:spPr>
        <p:txBody>
          <a:bodyPr/>
          <a:lstStyle/>
          <a:p>
            <a:r>
              <a:rPr lang="ru-RU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ru-RU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72449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54788" y="339775"/>
            <a:ext cx="6172200" cy="720080"/>
          </a:xfrm>
        </p:spPr>
        <p:txBody>
          <a:bodyPr>
            <a:noAutofit/>
          </a:bodyPr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«</a:t>
            </a: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Формирование комфортной городской среды </a:t>
            </a:r>
            <a:b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</a:b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в Ульяновской области»</a:t>
            </a:r>
          </a:p>
        </p:txBody>
      </p:sp>
      <p:graphicFrame>
        <p:nvGraphicFramePr>
          <p:cNvPr id="11" name="Объект 10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xmlns="" val="2677378608"/>
              </p:ext>
            </p:extLst>
          </p:nvPr>
        </p:nvGraphicFramePr>
        <p:xfrm>
          <a:off x="188640" y="1147848"/>
          <a:ext cx="504056" cy="57781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4056"/>
              </a:tblGrid>
              <a:tr h="1398280">
                <a:tc>
                  <a:txBody>
                    <a:bodyPr/>
                    <a:lstStyle/>
                    <a:p>
                      <a:pPr algn="ctr"/>
                      <a:r>
                        <a:rPr lang="ru-RU" sz="900" b="0" spc="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329,3</a:t>
                      </a:r>
                      <a:endParaRPr lang="ru-RU" sz="900" spc="-10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1932079">
                <a:tc>
                  <a:txBody>
                    <a:bodyPr/>
                    <a:lstStyle/>
                    <a:p>
                      <a:pPr algn="ctr"/>
                      <a:endParaRPr lang="ru-RU" sz="900" spc="-10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900" spc="-1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70,0</a:t>
                      </a: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1332144">
                <a:tc>
                  <a:txBody>
                    <a:bodyPr/>
                    <a:lstStyle/>
                    <a:p>
                      <a:pPr algn="ctr"/>
                      <a:endParaRPr lang="ru-RU" sz="900" spc="-10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900" spc="-1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49,5</a:t>
                      </a: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115670">
                <a:tc>
                  <a:txBody>
                    <a:bodyPr/>
                    <a:lstStyle/>
                    <a:p>
                      <a:pPr algn="ctr"/>
                      <a:endParaRPr lang="ru-RU" sz="900" spc="-10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900" spc="-1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11,8</a:t>
                      </a: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8" name="Объект 17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xmlns="" val="3570382634"/>
              </p:ext>
            </p:extLst>
          </p:nvPr>
        </p:nvGraphicFramePr>
        <p:xfrm>
          <a:off x="2101339" y="4291336"/>
          <a:ext cx="4542908" cy="2920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031298"/>
                <a:gridCol w="515014"/>
                <a:gridCol w="467105"/>
                <a:gridCol w="503037"/>
                <a:gridCol w="515014"/>
                <a:gridCol w="511440"/>
              </a:tblGrid>
              <a:tr h="360040"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Целевой индикатор</a:t>
                      </a:r>
                      <a:endParaRPr lang="ru-RU" sz="1000" b="1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2020</a:t>
                      </a:r>
                      <a:endParaRPr lang="ru-RU" sz="1000" b="1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ru-RU" sz="1000" b="1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ru-RU" sz="1000" b="1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ru-RU" sz="1000" b="1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</a:t>
                      </a:r>
                      <a:endParaRPr lang="ru-RU" sz="1000" b="1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kern="12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Количество благоустроенных дворовых территорий многоквартирных домов</a:t>
                      </a:r>
                    </a:p>
                    <a:p>
                      <a:r>
                        <a:rPr lang="ru-RU" sz="10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ед.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98</a:t>
                      </a:r>
                      <a:endParaRPr lang="ru-RU" sz="10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125</a:t>
                      </a:r>
                      <a:endParaRPr lang="ru-RU" sz="10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</a:t>
                      </a:r>
                      <a:endParaRPr lang="ru-RU" sz="1000" b="1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</a:t>
                      </a:r>
                      <a:endParaRPr lang="ru-RU" sz="10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98</a:t>
                      </a:r>
                      <a:endParaRPr lang="ru-RU" sz="10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kern="12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Количество благоустроенных территорий общего пользования поселений и городских округов Ульяновской области,</a:t>
                      </a:r>
                      <a:r>
                        <a:rPr lang="ru-RU" sz="10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ед.</a:t>
                      </a:r>
                      <a:endParaRPr lang="ru-RU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</a:t>
                      </a:r>
                      <a:endParaRPr lang="ru-RU" sz="10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</a:t>
                      </a:r>
                      <a:endParaRPr lang="ru-RU" sz="10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</a:t>
                      </a:r>
                      <a:endParaRPr lang="ru-RU" sz="1000" b="1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</a:t>
                      </a:r>
                      <a:endParaRPr lang="ru-RU" sz="10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</a:t>
                      </a:r>
                      <a:endParaRPr lang="ru-RU" sz="10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34390">
                <a:tc>
                  <a:txBody>
                    <a:bodyPr/>
                    <a:lstStyle/>
                    <a:p>
                      <a:r>
                        <a:rPr lang="ru-RU" sz="1000" kern="12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Количество мероприятий, проведенных с целью информационного освещения реализации мероприятий государственной программы, шт.</a:t>
                      </a:r>
                      <a:endParaRPr lang="ru-RU" sz="1000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</a:t>
                      </a:r>
                      <a:endParaRPr lang="ru-RU" sz="10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</a:t>
                      </a:r>
                      <a:endParaRPr lang="ru-RU" sz="10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</a:t>
                      </a:r>
                      <a:endParaRPr lang="ru-RU" sz="1000" b="1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</a:t>
                      </a:r>
                      <a:endParaRPr lang="ru-RU" sz="10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</a:t>
                      </a:r>
                      <a:endParaRPr lang="ru-RU" sz="10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623100" y="1242513"/>
            <a:ext cx="1221724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900" dirty="0">
                <a:latin typeface="Arial" panose="020B0604020202020204" pitchFamily="34" charset="0"/>
                <a:cs typeface="Arial" panose="020B0604020202020204" pitchFamily="34" charset="0"/>
              </a:rPr>
              <a:t>Реализация НП «Жильё и городская среда», Формирование комфортной городской среды </a:t>
            </a:r>
          </a:p>
          <a:p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900" dirty="0">
                <a:latin typeface="Arial" panose="020B0604020202020204" pitchFamily="34" charset="0"/>
                <a:cs typeface="Arial" panose="020B0604020202020204" pitchFamily="34" charset="0"/>
              </a:rPr>
              <a:t>Реализация НП «Жильё и городская среда», Создание комфортной городской среды в малых городах и исторических поселениях –победителях Всероссийского конкурса</a:t>
            </a:r>
          </a:p>
          <a:p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900" dirty="0">
                <a:latin typeface="Arial" panose="020B0604020202020204" pitchFamily="34" charset="0"/>
                <a:cs typeface="Arial" panose="020B0604020202020204" pitchFamily="34" charset="0"/>
              </a:rPr>
              <a:t>Благоустройство дворовых территорий и территорий общего пользования  </a:t>
            </a:r>
          </a:p>
          <a:p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900" dirty="0">
                <a:latin typeface="Arial" panose="020B0604020202020204" pitchFamily="34" charset="0"/>
                <a:cs typeface="Arial" panose="020B0604020202020204" pitchFamily="34" charset="0"/>
              </a:rPr>
              <a:t>Прочие мероприятия</a:t>
            </a:r>
          </a:p>
          <a:p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101340" y="1147847"/>
            <a:ext cx="4464496" cy="2654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50" b="1" dirty="0">
                <a:latin typeface="Arial" pitchFamily="34" charset="0"/>
                <a:ea typeface="PT Astra Serif" pitchFamily="18" charset="-52"/>
                <a:cs typeface="Arial" pitchFamily="34" charset="0"/>
              </a:rPr>
              <a:t>Цели государственной программы: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200" dirty="0">
                <a:latin typeface="Arial" pitchFamily="34" charset="0"/>
                <a:ea typeface="PT Astra Serif" pitchFamily="18" charset="-52"/>
                <a:cs typeface="Arial" pitchFamily="34" charset="0"/>
              </a:rPr>
              <a:t>повышение качества и комфортности городской среды на территории Ульяновской области.</a:t>
            </a:r>
          </a:p>
          <a:p>
            <a:r>
              <a:rPr lang="ru-RU" sz="1150" b="1" dirty="0" smtClean="0">
                <a:latin typeface="Arial" pitchFamily="34" charset="0"/>
                <a:ea typeface="PT Astra Serif" pitchFamily="18" charset="-52"/>
                <a:cs typeface="Arial" pitchFamily="34" charset="0"/>
              </a:rPr>
              <a:t>Задачи </a:t>
            </a:r>
            <a:r>
              <a:rPr lang="ru-RU" sz="1150" b="1" dirty="0">
                <a:latin typeface="Arial" pitchFamily="34" charset="0"/>
                <a:ea typeface="PT Astra Serif" pitchFamily="18" charset="-52"/>
                <a:cs typeface="Arial" pitchFamily="34" charset="0"/>
              </a:rPr>
              <a:t>государственной программы: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обеспечение благоустройства дворовых территорий многоквартирных домов и территорий общего пользования муниципальных образований Ульяновской области;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обеспечение участия граждан в решении вопросов благоустройства населенных пунктов;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восстановление (ремонт, реставрация, благоустройство) воинских захоронений на территории Ульяновской области;</a:t>
            </a:r>
            <a:endParaRPr lang="ru-RU" sz="1150" dirty="0" smtClean="0">
              <a:latin typeface="Arial" pitchFamily="34" charset="0"/>
              <a:cs typeface="Arial" pitchFamily="34" charset="0"/>
            </a:endParaRPr>
          </a:p>
          <a:p>
            <a:pPr marL="285750" indent="-285750"/>
            <a:endParaRPr lang="ru-RU" sz="1150" dirty="0">
              <a:latin typeface="Arial" pitchFamily="34" charset="0"/>
              <a:ea typeface="PT Astra Serif" pitchFamily="18" charset="-52"/>
              <a:cs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6632" y="7563066"/>
            <a:ext cx="17281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i="1" dirty="0">
                <a:latin typeface="Arial" panose="020B0604020202020204" pitchFamily="34" charset="0"/>
                <a:cs typeface="Arial" panose="020B0604020202020204" pitchFamily="34" charset="0"/>
              </a:rPr>
              <a:t>Средства на реализацию государственной программы в 2022 году  </a:t>
            </a:r>
            <a:r>
              <a:rPr lang="ru-RU" sz="1000" b="1" i="1" dirty="0">
                <a:latin typeface="Arial" panose="020B0604020202020204" pitchFamily="34" charset="0"/>
                <a:cs typeface="Arial" panose="020B0604020202020204" pitchFamily="34" charset="0"/>
              </a:rPr>
              <a:t>460,6 </a:t>
            </a:r>
            <a:r>
              <a:rPr lang="ru-RU" sz="1000" b="1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млн</a:t>
            </a:r>
            <a:r>
              <a:rPr lang="ru-RU" sz="10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 руб</a:t>
            </a:r>
            <a:r>
              <a:rPr lang="ru-RU" sz="1000" b="1" i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101339" y="3950840"/>
            <a:ext cx="43988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Ожидаемые результаты: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151" y="7698223"/>
            <a:ext cx="1440160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Рисунок 18" descr="i541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052748" y="7893259"/>
            <a:ext cx="2336899" cy="1231465"/>
          </a:xfrm>
          <a:prstGeom prst="rect">
            <a:avLst/>
          </a:prstGeom>
        </p:spPr>
      </p:pic>
      <p:pic>
        <p:nvPicPr>
          <p:cNvPr id="13" name="Picture 2" descr="P:\416 Бюджетно-аналитический отдел\Айдар\Полный герб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-1" y="0"/>
            <a:ext cx="651354" cy="650906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4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4843463" y="9181395"/>
            <a:ext cx="1543050" cy="527404"/>
          </a:xfrm>
        </p:spPr>
        <p:txBody>
          <a:bodyPr/>
          <a:lstStyle/>
          <a:p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1752599" y="133350"/>
            <a:ext cx="488632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Государственная программа Ульяновской области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xmlns="" val="2103509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85800" y="255901"/>
            <a:ext cx="6172200" cy="648072"/>
          </a:xfrm>
        </p:spPr>
        <p:txBody>
          <a:bodyPr>
            <a:noAutofit/>
          </a:bodyPr>
          <a:lstStyle/>
          <a:p>
            <a:pPr algn="ctr"/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/>
            </a:r>
            <a:b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</a:b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«Развитие малого и среднего предпринимательства </a:t>
            </a:r>
            <a:b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</a:b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в Ульяновской области»</a:t>
            </a:r>
          </a:p>
        </p:txBody>
      </p:sp>
      <p:graphicFrame>
        <p:nvGraphicFramePr>
          <p:cNvPr id="11" name="Объект 10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xmlns="" val="2142695406"/>
              </p:ext>
            </p:extLst>
          </p:nvPr>
        </p:nvGraphicFramePr>
        <p:xfrm>
          <a:off x="216795" y="2087600"/>
          <a:ext cx="500066" cy="42300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0066"/>
              </a:tblGrid>
              <a:tr h="1098145">
                <a:tc>
                  <a:txBody>
                    <a:bodyPr/>
                    <a:lstStyle/>
                    <a:p>
                      <a:pPr algn="ctr"/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900" b="0" spc="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113,3</a:t>
                      </a:r>
                      <a:endParaRPr lang="ru-RU" sz="900" b="0" spc="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1193886">
                <a:tc>
                  <a:txBody>
                    <a:bodyPr/>
                    <a:lstStyle/>
                    <a:p>
                      <a:pPr algn="ctr"/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90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15,5</a:t>
                      </a:r>
                      <a:endParaRPr lang="ru-RU" sz="900" spc="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1938043">
                <a:tc>
                  <a:txBody>
                    <a:bodyPr/>
                    <a:lstStyle/>
                    <a:p>
                      <a:pPr algn="ctr"/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90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4,0</a:t>
                      </a:r>
                      <a:endParaRPr lang="ru-RU" sz="900" spc="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8" name="Объект 17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xmlns="" val="3481356649"/>
              </p:ext>
            </p:extLst>
          </p:nvPr>
        </p:nvGraphicFramePr>
        <p:xfrm>
          <a:off x="2046095" y="4601480"/>
          <a:ext cx="4752530" cy="304976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102203"/>
                <a:gridCol w="518984"/>
                <a:gridCol w="556054"/>
                <a:gridCol w="567175"/>
                <a:gridCol w="504056"/>
                <a:gridCol w="504058"/>
              </a:tblGrid>
              <a:tr h="316519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900" b="1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Целевой индикатор</a:t>
                      </a:r>
                      <a:endParaRPr lang="ru-RU" sz="900" b="1" kern="1200" dirty="0">
                        <a:solidFill>
                          <a:schemeClr val="lt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  <a:r>
                        <a:rPr lang="en-US" sz="9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  <a:endParaRPr lang="ru-RU" sz="900" b="1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</a:t>
                      </a:r>
                      <a:r>
                        <a:rPr lang="en-US" sz="9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900" b="1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</a:t>
                      </a:r>
                      <a:r>
                        <a:rPr lang="en-US" sz="9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ru-RU" sz="900" b="1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</a:t>
                      </a:r>
                      <a:r>
                        <a:rPr lang="en-US" sz="9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ru-RU" sz="900" b="1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</a:t>
                      </a:r>
                      <a:r>
                        <a:rPr lang="en-US" sz="9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ru-RU" sz="900" b="1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895047">
                <a:tc>
                  <a:txBody>
                    <a:bodyPr/>
                    <a:lstStyle/>
                    <a:p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Увеличение численности занятых в сфере малого и среднего предпринимательства, включая индивидуальных предпринимателей (нарастающим итогом)</a:t>
                      </a:r>
                      <a:endParaRPr lang="ru-RU" sz="900" kern="120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r>
                        <a:rPr lang="en-US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56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161,7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164,3</a:t>
                      </a:r>
                      <a:endParaRPr lang="ru-RU" sz="900" b="1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166,9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ea typeface="PT Astra Serif" pitchFamily="18" charset="-52"/>
                          <a:cs typeface="Arial" panose="020B0604020202020204" pitchFamily="34" charset="0"/>
                        </a:rPr>
                        <a:t>169,6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0790">
                <a:tc>
                  <a:txBody>
                    <a:bodyPr/>
                    <a:lstStyle/>
                    <a:p>
                      <a:r>
                        <a:rPr lang="ru-RU" sz="900" kern="1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Количество </a:t>
                      </a:r>
                      <a:r>
                        <a:rPr lang="ru-RU" sz="900" kern="1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самозанятых</a:t>
                      </a:r>
                      <a:r>
                        <a:rPr lang="ru-RU" sz="900" kern="1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граждан, зафиксировавших свой статус и применяющих специальный налоговый режим "Налог на профессиональный доход" (накопленным итогом), тыс. человек</a:t>
                      </a: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itchFamily="34" charset="0"/>
                          <a:ea typeface="PT Astra Serif" pitchFamily="18" charset="-52"/>
                          <a:cs typeface="Arial" pitchFamily="34" charset="0"/>
                        </a:rPr>
                        <a:t>-</a:t>
                      </a:r>
                      <a:endParaRPr lang="ru-RU" sz="900" dirty="0">
                        <a:latin typeface="Arial" pitchFamily="34" charset="0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itchFamily="34" charset="0"/>
                          <a:ea typeface="PT Astra Serif" pitchFamily="18" charset="-52"/>
                          <a:cs typeface="Arial" pitchFamily="34" charset="0"/>
                        </a:rPr>
                        <a:t>0,069</a:t>
                      </a:r>
                      <a:endParaRPr lang="ru-RU" sz="900" dirty="0">
                        <a:latin typeface="Arial" pitchFamily="34" charset="0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Arial" pitchFamily="34" charset="0"/>
                          <a:ea typeface="PT Astra Serif" pitchFamily="18" charset="-52"/>
                          <a:cs typeface="Arial" pitchFamily="34" charset="0"/>
                        </a:rPr>
                        <a:t>0,122</a:t>
                      </a:r>
                      <a:endParaRPr lang="ru-RU" sz="900" b="1" dirty="0">
                        <a:latin typeface="Arial" pitchFamily="34" charset="0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itchFamily="34" charset="0"/>
                          <a:ea typeface="PT Astra Serif" pitchFamily="18" charset="-52"/>
                          <a:cs typeface="Arial" pitchFamily="34" charset="0"/>
                        </a:rPr>
                        <a:t>0,195</a:t>
                      </a:r>
                      <a:endParaRPr lang="ru-RU" sz="900" dirty="0">
                        <a:latin typeface="Arial" pitchFamily="34" charset="0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itchFamily="34" charset="0"/>
                          <a:ea typeface="PT Astra Serif" pitchFamily="18" charset="-52"/>
                          <a:cs typeface="Arial" pitchFamily="34" charset="0"/>
                        </a:rPr>
                        <a:t>0,254</a:t>
                      </a:r>
                      <a:endParaRPr lang="ru-RU" sz="900" dirty="0">
                        <a:latin typeface="Arial" pitchFamily="34" charset="0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7286">
                <a:tc>
                  <a:txBody>
                    <a:bodyPr/>
                    <a:lstStyle/>
                    <a:p>
                      <a:r>
                        <a:rPr lang="ru-RU" sz="900" kern="1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Количество индивидуальных предпринимателей, применяющих патентную систему налогообложения, тыс. единиц</a:t>
                      </a: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itchFamily="34" charset="0"/>
                          <a:ea typeface="PT Astra Serif" pitchFamily="18" charset="-52"/>
                          <a:cs typeface="Arial" pitchFamily="34" charset="0"/>
                        </a:rPr>
                        <a:t>-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itchFamily="34" charset="0"/>
                          <a:ea typeface="PT Astra Serif" pitchFamily="18" charset="-52"/>
                          <a:cs typeface="Arial" pitchFamily="34" charset="0"/>
                        </a:rPr>
                        <a:t>7,48</a:t>
                      </a:r>
                      <a:endParaRPr lang="ru-RU" sz="900" dirty="0">
                        <a:latin typeface="Arial" pitchFamily="34" charset="0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Arial" pitchFamily="34" charset="0"/>
                          <a:ea typeface="PT Astra Serif" pitchFamily="18" charset="-52"/>
                          <a:cs typeface="Arial" pitchFamily="34" charset="0"/>
                        </a:rPr>
                        <a:t>7,817</a:t>
                      </a:r>
                      <a:endParaRPr lang="ru-RU" sz="900" b="1" dirty="0">
                        <a:latin typeface="Arial" pitchFamily="34" charset="0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itchFamily="34" charset="0"/>
                          <a:ea typeface="PT Astra Serif" pitchFamily="18" charset="-52"/>
                          <a:cs typeface="Arial" pitchFamily="34" charset="0"/>
                        </a:rPr>
                        <a:t>8,169</a:t>
                      </a:r>
                      <a:endParaRPr lang="ru-RU" sz="900" dirty="0">
                        <a:latin typeface="Arial" pitchFamily="34" charset="0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itchFamily="34" charset="0"/>
                          <a:ea typeface="PT Astra Serif" pitchFamily="18" charset="-52"/>
                          <a:cs typeface="Arial" pitchFamily="34" charset="0"/>
                        </a:rPr>
                        <a:t>8,537</a:t>
                      </a:r>
                      <a:endParaRPr lang="ru-RU" sz="900" dirty="0">
                        <a:latin typeface="Arial" pitchFamily="34" charset="0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642917" y="2227544"/>
            <a:ext cx="1387763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Региональный проект </a:t>
            </a:r>
            <a:r>
              <a:rPr lang="ru-RU" sz="85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«Акселерация субъектов малого и среднего </a:t>
            </a:r>
            <a:r>
              <a:rPr lang="ru-RU" sz="850" dirty="0" smtClean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предпринимательства</a:t>
            </a:r>
            <a:r>
              <a:rPr lang="ru-RU" sz="85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»</a:t>
            </a:r>
          </a:p>
          <a:p>
            <a:endParaRPr lang="ru-RU" sz="90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900" dirty="0" smtClean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90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900" dirty="0" smtClean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r>
              <a:rPr lang="ru-RU" sz="900" dirty="0" smtClean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Региональный </a:t>
            </a:r>
            <a:r>
              <a:rPr lang="ru-RU" sz="90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проект </a:t>
            </a:r>
            <a:r>
              <a:rPr lang="ru-RU" sz="900" dirty="0" smtClean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«Создание условий для лёгкого старта и комфортного ведения бизнеса»</a:t>
            </a:r>
            <a:endParaRPr lang="ru-RU" sz="90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90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90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90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900" dirty="0" smtClean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r>
              <a:rPr lang="ru-RU" sz="900" dirty="0" smtClean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Региональный </a:t>
            </a:r>
            <a:r>
              <a:rPr lang="ru-RU" sz="90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проект </a:t>
            </a:r>
            <a:r>
              <a:rPr lang="ru-RU" sz="900" dirty="0" smtClean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«Создание благоприятных условий для осуществления деятельности </a:t>
            </a:r>
            <a:r>
              <a:rPr lang="ru-RU" sz="900" dirty="0" err="1" smtClean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самозанятыми</a:t>
            </a:r>
            <a:r>
              <a:rPr lang="ru-RU" sz="900" dirty="0" smtClean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 гражданами»</a:t>
            </a:r>
            <a:endParaRPr lang="ru-RU" sz="90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90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942482" y="1040240"/>
            <a:ext cx="4929198" cy="32008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Цели государственной программы: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000" dirty="0">
                <a:latin typeface="Arial" pitchFamily="34" charset="0"/>
                <a:cs typeface="Arial" pitchFamily="34" charset="0"/>
              </a:rPr>
              <a:t>обеспечение благоприятных условий для развития малого и среднего 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предпринимательства;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000" dirty="0" smtClean="0">
                <a:latin typeface="Arial" pitchFamily="34" charset="0"/>
                <a:cs typeface="Arial" pitchFamily="34" charset="0"/>
              </a:rPr>
              <a:t>формирование у населения положительного образа предпринимательства, а также вовлечение различных категорий граждан, включая </a:t>
            </a:r>
            <a:r>
              <a:rPr lang="ru-RU" sz="1000" dirty="0" err="1" smtClean="0">
                <a:latin typeface="Arial" pitchFamily="34" charset="0"/>
                <a:cs typeface="Arial" pitchFamily="34" charset="0"/>
              </a:rPr>
              <a:t>самозанятых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, в сектор малого и среднего предпринимательства, в том числе создание новых субъектов малого и среднего предпринимательства;</a:t>
            </a:r>
            <a:endParaRPr lang="en-US" sz="1000" dirty="0" smtClean="0">
              <a:latin typeface="Arial" pitchFamily="34" charset="0"/>
              <a:cs typeface="Arial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000" dirty="0" smtClean="0">
                <a:latin typeface="Arial" pitchFamily="34" charset="0"/>
                <a:cs typeface="Arial" pitchFamily="34" charset="0"/>
              </a:rPr>
              <a:t>упрощение доступа субъектов малого и среднего предпринимательства к льготному финансированию, в том числе ежегодное увеличение объема льготных кредитов, выдаваемых субъектам малого и среднего предпринимательства, включая индивидуальных предпринимателей.</a:t>
            </a:r>
          </a:p>
          <a:p>
            <a:r>
              <a:rPr lang="ru-RU" sz="1100" b="1" dirty="0" smtClean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Задачи </a:t>
            </a:r>
            <a:r>
              <a:rPr lang="ru-RU" sz="1100" b="1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государственной программы: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00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увеличение </a:t>
            </a: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количества субъектов малого и среднего </a:t>
            </a: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предпринимательства;</a:t>
            </a:r>
            <a:endParaRPr lang="en-US" sz="1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000" dirty="0" smtClean="0">
                <a:latin typeface="Arial" pitchFamily="34" charset="0"/>
                <a:cs typeface="Arial" pitchFamily="34" charset="0"/>
              </a:rPr>
              <a:t>выявление предпринимательских способностей и вовлечение в предпринимательскую деятельность лиц, имеющих предпринимательский потенциал и (или) мотивацию к созданию собственного бизнеса;</a:t>
            </a:r>
            <a:endParaRPr lang="en-US" sz="1000" dirty="0" smtClean="0">
              <a:latin typeface="Arial" pitchFamily="34" charset="0"/>
              <a:cs typeface="Arial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000" dirty="0" smtClean="0">
                <a:latin typeface="Arial" pitchFamily="34" charset="0"/>
                <a:cs typeface="Arial" pitchFamily="34" charset="0"/>
              </a:rPr>
              <a:t>обеспечение доступности финансовой поддержки для субъектов малого и среднего предпринимательства.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16795" y="6844798"/>
            <a:ext cx="17281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i="1" dirty="0">
                <a:latin typeface="Arial" panose="020B0604020202020204" pitchFamily="34" charset="0"/>
                <a:cs typeface="Arial" panose="020B0604020202020204" pitchFamily="34" charset="0"/>
              </a:rPr>
              <a:t>Средства на реализацию государственной программы в </a:t>
            </a:r>
            <a:r>
              <a:rPr lang="ru-RU" sz="1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2022 </a:t>
            </a:r>
            <a:r>
              <a:rPr lang="ru-RU" sz="1000" i="1" dirty="0">
                <a:latin typeface="Arial" panose="020B0604020202020204" pitchFamily="34" charset="0"/>
                <a:cs typeface="Arial" panose="020B0604020202020204" pitchFamily="34" charset="0"/>
              </a:rPr>
              <a:t>году   </a:t>
            </a:r>
            <a:r>
              <a:rPr lang="ru-RU" sz="10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132,8 </a:t>
            </a:r>
            <a:r>
              <a:rPr lang="ru-RU" sz="1000" b="1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млн</a:t>
            </a:r>
            <a:r>
              <a:rPr lang="ru-RU" sz="10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i="1" dirty="0">
                <a:latin typeface="Arial" panose="020B0604020202020204" pitchFamily="34" charset="0"/>
                <a:cs typeface="Arial" panose="020B0604020202020204" pitchFamily="34" charset="0"/>
              </a:rPr>
              <a:t>руб.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085005" y="4239873"/>
            <a:ext cx="43988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srgbClr val="002060"/>
                </a:solidFill>
                <a:latin typeface="Arial" pitchFamily="34" charset="0"/>
                <a:ea typeface="PT Astra Serif" pitchFamily="18" charset="-52"/>
                <a:cs typeface="Arial" pitchFamily="34" charset="0"/>
              </a:rPr>
              <a:t>Ожидаемые результаты: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6100" y="8190011"/>
            <a:ext cx="2126600" cy="1374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TextBox 12"/>
          <p:cNvSpPr txBox="1"/>
          <p:nvPr/>
        </p:nvSpPr>
        <p:spPr>
          <a:xfrm>
            <a:off x="71414" y="1164270"/>
            <a:ext cx="17859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Реализация Национального проекта «Малое и среднее предпринимательство и поддержка индивидуальной предпринимательской инициативы»:</a:t>
            </a:r>
          </a:p>
        </p:txBody>
      </p:sp>
      <p:pic>
        <p:nvPicPr>
          <p:cNvPr id="6146" name="Picture 2" descr="Картинки по запросу пекарня фото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8151" y="8009423"/>
            <a:ext cx="2376264" cy="1699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P:\416 Бюджетно-аналитический отдел\Айдар\Полный герб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-1" y="0"/>
            <a:ext cx="651354" cy="650906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6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4843463" y="9181395"/>
            <a:ext cx="1543050" cy="527403"/>
          </a:xfrm>
        </p:spPr>
        <p:txBody>
          <a:bodyPr/>
          <a:lstStyle/>
          <a:p>
            <a:r>
              <a:rPr lang="ru-RU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31</a:t>
            </a:r>
            <a:endParaRPr lang="ru-RU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752599" y="133350"/>
            <a:ext cx="488632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Государственная программа Ульяновской области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xmlns="" val="2060430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26750" y="322257"/>
            <a:ext cx="6331250" cy="648072"/>
          </a:xfrm>
        </p:spPr>
        <p:txBody>
          <a:bodyPr>
            <a:noAutofit/>
          </a:bodyPr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«</a:t>
            </a: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Формирование благоприятного инвестиционного климата </a:t>
            </a:r>
            <a:b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</a:b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в Ульяновской области»</a:t>
            </a:r>
          </a:p>
        </p:txBody>
      </p:sp>
      <p:graphicFrame>
        <p:nvGraphicFramePr>
          <p:cNvPr id="11" name="Объект 10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xmlns="" val="283409192"/>
              </p:ext>
            </p:extLst>
          </p:nvPr>
        </p:nvGraphicFramePr>
        <p:xfrm>
          <a:off x="214290" y="1198570"/>
          <a:ext cx="500066" cy="63622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0066"/>
              </a:tblGrid>
              <a:tr h="1194308">
                <a:tc>
                  <a:txBody>
                    <a:bodyPr/>
                    <a:lstStyle/>
                    <a:p>
                      <a:pPr algn="ctr"/>
                      <a:r>
                        <a:rPr lang="ru-RU" sz="900" b="0" i="0" spc="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74,2</a:t>
                      </a:r>
                      <a:endParaRPr lang="ru-RU" sz="900" b="0" i="0" spc="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778672">
                <a:tc>
                  <a:txBody>
                    <a:bodyPr/>
                    <a:lstStyle/>
                    <a:p>
                      <a:pPr algn="ctr"/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900" b="0" i="0" spc="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58,6</a:t>
                      </a:r>
                      <a:endParaRPr lang="ru-RU" sz="900" b="0" i="0" spc="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676893">
                <a:tc>
                  <a:txBody>
                    <a:bodyPr/>
                    <a:lstStyle/>
                    <a:p>
                      <a:pPr algn="ctr"/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90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49,7</a:t>
                      </a:r>
                      <a:endParaRPr lang="ru-RU" sz="900" spc="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795647">
                <a:tc>
                  <a:txBody>
                    <a:bodyPr/>
                    <a:lstStyle/>
                    <a:p>
                      <a:pPr algn="ctr"/>
                      <a:r>
                        <a:rPr lang="ru-RU" sz="90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46,0</a:t>
                      </a:r>
                    </a:p>
                    <a:p>
                      <a:pPr algn="ctr"/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955126">
                <a:tc>
                  <a:txBody>
                    <a:bodyPr/>
                    <a:lstStyle/>
                    <a:p>
                      <a:pPr algn="ctr"/>
                      <a:r>
                        <a:rPr lang="ru-RU" sz="90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6,2</a:t>
                      </a:r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871998">
                <a:tc>
                  <a:txBody>
                    <a:bodyPr/>
                    <a:lstStyle/>
                    <a:p>
                      <a:pPr algn="ctr"/>
                      <a:r>
                        <a:rPr lang="ru-RU" sz="90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3,0</a:t>
                      </a:r>
                    </a:p>
                  </a:txBody>
                  <a:tcPr anchor="ctr">
                    <a:solidFill>
                      <a:srgbClr val="FFCC99"/>
                    </a:solidFill>
                  </a:tcPr>
                </a:tc>
              </a:tr>
              <a:tr h="1089575">
                <a:tc>
                  <a:txBody>
                    <a:bodyPr/>
                    <a:lstStyle/>
                    <a:p>
                      <a:pPr algn="ctr"/>
                      <a:r>
                        <a:rPr lang="ru-RU" sz="90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112,0</a:t>
                      </a:r>
                    </a:p>
                  </a:txBody>
                  <a:tcPr anchor="ctr">
                    <a:solidFill>
                      <a:srgbClr val="FF99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8" name="Объект 17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xmlns="" val="1107837188"/>
              </p:ext>
            </p:extLst>
          </p:nvPr>
        </p:nvGraphicFramePr>
        <p:xfrm>
          <a:off x="1878373" y="4096188"/>
          <a:ext cx="4731521" cy="402482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124435"/>
                <a:gridCol w="516690"/>
                <a:gridCol w="565898"/>
                <a:gridCol w="520840"/>
                <a:gridCol w="501828"/>
                <a:gridCol w="501830"/>
              </a:tblGrid>
              <a:tr h="208803"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Целевой индикатор</a:t>
                      </a:r>
                      <a:endParaRPr lang="ru-RU" sz="1000" b="1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2020</a:t>
                      </a:r>
                      <a:endParaRPr lang="ru-RU" sz="1000" b="1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ru-RU" sz="1000" b="1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ru-RU" sz="1000" b="1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ru-RU" sz="1000" b="1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</a:t>
                      </a:r>
                      <a:endParaRPr lang="ru-RU" sz="1000" b="1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899546">
                <a:tc>
                  <a:txBody>
                    <a:bodyPr/>
                    <a:lstStyle/>
                    <a:p>
                      <a:r>
                        <a:rPr lang="ru-RU" sz="10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Количество подписанных инвестиционных соглашений о реализации инвестиционных проектов на территориях создаваемых зон развития Ульяновской области, единиц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ru-RU" sz="1000" b="1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ea typeface="PT Astra Serif" pitchFamily="18" charset="-52"/>
                          <a:cs typeface="Arial" panose="020B0604020202020204" pitchFamily="34" charset="0"/>
                        </a:rPr>
                        <a:t>8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7307">
                <a:tc>
                  <a:txBody>
                    <a:bodyPr/>
                    <a:lstStyle/>
                    <a:p>
                      <a:r>
                        <a:rPr lang="ru-RU" sz="1000" kern="1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Капиталоемкость проектов, реализуемых на основании соглашений о государственно-частном партнерстве и концессионных соглашений, млн. рублей</a:t>
                      </a: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500</a:t>
                      </a:r>
                      <a:endParaRPr lang="ru-RU" sz="1000" dirty="0" smtClean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600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700</a:t>
                      </a:r>
                      <a:endParaRPr lang="ru-RU" sz="1000" b="1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800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900</a:t>
                      </a:r>
                      <a:endParaRPr lang="ru-RU" sz="1000" dirty="0" smtClean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70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Количество юридических лиц и индивидуальных предпринимателей, получивших поддержку в результате реализации мероприятий государственной программы, в том числе реализующих инвестиционные проекты, включенные в областной реестр инвестиционных проектов и бизнес-планов</a:t>
                      </a:r>
                      <a:endParaRPr lang="ru-RU" sz="1000" kern="120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ea typeface="PT Astra Serif" pitchFamily="18" charset="-52"/>
                          <a:cs typeface="Arial" panose="020B0604020202020204" pitchFamily="34" charset="0"/>
                        </a:rPr>
                        <a:t>150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ea typeface="PT Astra Serif" pitchFamily="18" charset="-52"/>
                          <a:cs typeface="Arial" panose="020B0604020202020204" pitchFamily="34" charset="0"/>
                        </a:rPr>
                        <a:t>155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Arial" panose="020B0604020202020204" pitchFamily="34" charset="0"/>
                          <a:ea typeface="PT Astra Serif" pitchFamily="18" charset="-52"/>
                          <a:cs typeface="Arial" panose="020B0604020202020204" pitchFamily="34" charset="0"/>
                        </a:rPr>
                        <a:t>160</a:t>
                      </a:r>
                      <a:endParaRPr lang="ru-RU" sz="1000" b="1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ea typeface="PT Astra Serif" pitchFamily="18" charset="-52"/>
                          <a:cs typeface="Arial" panose="020B0604020202020204" pitchFamily="34" charset="0"/>
                        </a:rPr>
                        <a:t>170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ea typeface="PT Astra Serif" pitchFamily="18" charset="-52"/>
                          <a:cs typeface="Arial" panose="020B0604020202020204" pitchFamily="34" charset="0"/>
                        </a:rPr>
                        <a:t>175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706582" y="1205345"/>
            <a:ext cx="1151905" cy="65787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 smtClean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Создание объектов инфраструктуры в целях реализации новых инвестиционных проектов</a:t>
            </a:r>
          </a:p>
          <a:p>
            <a:endParaRPr lang="ru-RU" sz="900" dirty="0" smtClean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r>
              <a:rPr lang="ru-RU" sz="900" dirty="0" smtClean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Развитие портовой особой экономической зоны</a:t>
            </a:r>
          </a:p>
          <a:p>
            <a:endParaRPr lang="ru-RU" sz="900" dirty="0" smtClean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900" dirty="0" smtClean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r>
              <a:rPr lang="ru-RU" sz="900" dirty="0" smtClean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Развитие </a:t>
            </a:r>
            <a:r>
              <a:rPr lang="ru-RU" sz="90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промышленной зоны «Заволжье»</a:t>
            </a:r>
          </a:p>
          <a:p>
            <a:endParaRPr lang="ru-RU" sz="90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r>
              <a:rPr lang="ru-RU" sz="900" dirty="0" smtClean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Технологическое развитие в Ульяновской области</a:t>
            </a:r>
            <a:endParaRPr lang="ru-RU" sz="90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900" dirty="0" smtClean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900" dirty="0" smtClean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r>
              <a:rPr lang="ru-RU" sz="900" dirty="0" smtClean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Оказание поддержки организациям в сфере инвестиционной деятельности</a:t>
            </a:r>
          </a:p>
          <a:p>
            <a:endParaRPr lang="ru-RU" sz="900" dirty="0" smtClean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r>
              <a:rPr lang="ru-RU" sz="900" dirty="0" smtClean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Управление </a:t>
            </a:r>
            <a:r>
              <a:rPr lang="ru-RU" sz="90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объектами </a:t>
            </a:r>
            <a:r>
              <a:rPr lang="ru-RU" sz="900" dirty="0" smtClean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государственного имущества </a:t>
            </a:r>
            <a:r>
              <a:rPr lang="ru-RU" sz="90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Ульяновской области</a:t>
            </a:r>
          </a:p>
          <a:p>
            <a:endParaRPr lang="ru-RU" sz="90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r>
              <a:rPr lang="ru-RU" sz="900" dirty="0" smtClean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Прочие мероприятия</a:t>
            </a:r>
            <a:br>
              <a:rPr lang="ru-RU" sz="900" dirty="0" smtClean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</a:br>
            <a:r>
              <a:rPr lang="ru-RU" sz="800" dirty="0" smtClean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(в том числе содержание подведомственных учреждений</a:t>
            </a:r>
            <a:r>
              <a:rPr lang="ru-RU" sz="900" dirty="0" smtClean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)</a:t>
            </a:r>
            <a:endParaRPr lang="ru-RU" sz="90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90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90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845376" y="1068561"/>
            <a:ext cx="4993574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>
                <a:latin typeface="Arial" pitchFamily="34" charset="0"/>
                <a:ea typeface="PT Astra Serif" pitchFamily="18" charset="-52"/>
                <a:cs typeface="Arial" pitchFamily="34" charset="0"/>
              </a:rPr>
              <a:t>Цели государственной программы: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000" dirty="0" smtClean="0">
                <a:latin typeface="Arial" pitchFamily="34" charset="0"/>
                <a:ea typeface="PT Astra Serif" pitchFamily="18" charset="-52"/>
                <a:cs typeface="Arial" pitchFamily="34" charset="0"/>
              </a:rPr>
              <a:t>формирование инфраструктуры зон развития Ульяновской области;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000" dirty="0" smtClean="0">
                <a:latin typeface="Arial" pitchFamily="34" charset="0"/>
                <a:ea typeface="PT Astra Serif" pitchFamily="18" charset="-52"/>
                <a:cs typeface="Arial" pitchFamily="34" charset="0"/>
              </a:rPr>
              <a:t>стимулирование роста объема инвестиций в основной капитал на территории Ульяновской области;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000" dirty="0" smtClean="0">
                <a:latin typeface="Arial" pitchFamily="34" charset="0"/>
                <a:ea typeface="PT Astra Serif" pitchFamily="18" charset="-52"/>
                <a:cs typeface="Arial" pitchFamily="34" charset="0"/>
              </a:rPr>
              <a:t>создание условий для эффективного управления и распоряжения государственным имуществом Ульяновской области</a:t>
            </a:r>
            <a:r>
              <a:rPr lang="en-US" sz="1000" dirty="0" smtClean="0">
                <a:latin typeface="Arial" pitchFamily="34" charset="0"/>
                <a:ea typeface="PT Astra Serif" pitchFamily="18" charset="-52"/>
                <a:cs typeface="Arial" pitchFamily="34" charset="0"/>
              </a:rPr>
              <a:t>.</a:t>
            </a:r>
            <a:endParaRPr lang="ru-RU" sz="1000" dirty="0" smtClean="0">
              <a:latin typeface="Arial" pitchFamily="34" charset="0"/>
              <a:ea typeface="PT Astra Serif" pitchFamily="18" charset="-52"/>
              <a:cs typeface="Arial" pitchFamily="34" charset="0"/>
            </a:endParaRPr>
          </a:p>
          <a:p>
            <a:pPr marL="285750" indent="-285750"/>
            <a:r>
              <a:rPr lang="ru-RU" sz="1000" b="1" dirty="0" smtClean="0">
                <a:latin typeface="Arial" pitchFamily="34" charset="0"/>
                <a:ea typeface="PT Astra Serif" pitchFamily="18" charset="-52"/>
                <a:cs typeface="Arial" pitchFamily="34" charset="0"/>
              </a:rPr>
              <a:t>Задачи государственной программы:</a:t>
            </a:r>
            <a:r>
              <a:rPr lang="en-US" sz="1000" b="1" dirty="0" smtClean="0">
                <a:latin typeface="Arial" pitchFamily="34" charset="0"/>
                <a:ea typeface="PT Astra Serif" pitchFamily="18" charset="-52"/>
                <a:cs typeface="Arial" pitchFamily="34" charset="0"/>
              </a:rPr>
              <a:t>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000" dirty="0" smtClean="0">
                <a:latin typeface="Arial" pitchFamily="34" charset="0"/>
                <a:ea typeface="PT Astra Serif" pitchFamily="18" charset="-52"/>
                <a:cs typeface="Arial" pitchFamily="34" charset="0"/>
              </a:rPr>
              <a:t>создание для резидентов зон развития Ульяновской области необходимых условий для осуществления их деятельности;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000" dirty="0" smtClean="0">
                <a:latin typeface="Arial" pitchFamily="34" charset="0"/>
                <a:ea typeface="PT Astra Serif" pitchFamily="18" charset="-52"/>
                <a:cs typeface="Arial" pitchFamily="34" charset="0"/>
              </a:rPr>
              <a:t>увеличение объема инвестиций, привлекаемых в экономику Ульяновской области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000" dirty="0" smtClean="0">
                <a:latin typeface="Arial" pitchFamily="34" charset="0"/>
                <a:ea typeface="PT Astra Serif" pitchFamily="18" charset="-52"/>
                <a:cs typeface="Arial" pitchFamily="34" charset="0"/>
              </a:rPr>
              <a:t>создание условий для формирования и реализации инвестиционной политики в Ульяновской области;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000" dirty="0" smtClean="0">
                <a:latin typeface="Arial" pitchFamily="34" charset="0"/>
                <a:cs typeface="Arial" pitchFamily="34" charset="0"/>
              </a:rPr>
              <a:t>осуществление прорывного технологического развития Ульяновской области за счёт эффективного использования инновационного потенциала Ульяновской области, повышения производительности труда и совершенствования предпринимательства.</a:t>
            </a:r>
          </a:p>
          <a:p>
            <a:endParaRPr lang="en-US" sz="1000" b="1" dirty="0" smtClean="0">
              <a:latin typeface="Arial" pitchFamily="34" charset="0"/>
              <a:ea typeface="PT Astra Serif" pitchFamily="18" charset="-52"/>
              <a:cs typeface="Arial" pitchFamily="34" charset="0"/>
            </a:endParaRPr>
          </a:p>
          <a:p>
            <a:endParaRPr lang="ru-RU" sz="1000" b="1" dirty="0" smtClean="0">
              <a:latin typeface="Arial" pitchFamily="34" charset="0"/>
              <a:ea typeface="PT Astra Serif" pitchFamily="18" charset="-52"/>
              <a:cs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29172" y="7570067"/>
            <a:ext cx="17281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i="1" dirty="0">
                <a:latin typeface="Arial" panose="020B0604020202020204" pitchFamily="34" charset="0"/>
                <a:cs typeface="Arial" panose="020B0604020202020204" pitchFamily="34" charset="0"/>
              </a:rPr>
              <a:t>Средства на реализацию государственной программы в </a:t>
            </a:r>
            <a:r>
              <a:rPr lang="ru-RU" sz="1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2022 </a:t>
            </a:r>
            <a:r>
              <a:rPr lang="ru-RU" sz="1000" i="1" dirty="0">
                <a:latin typeface="Arial" panose="020B0604020202020204" pitchFamily="34" charset="0"/>
                <a:cs typeface="Arial" panose="020B0604020202020204" pitchFamily="34" charset="0"/>
              </a:rPr>
              <a:t>году </a:t>
            </a:r>
            <a:r>
              <a:rPr lang="ru-RU" sz="1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–</a:t>
            </a:r>
            <a:r>
              <a:rPr lang="ru-RU" sz="10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349,7</a:t>
            </a:r>
            <a:r>
              <a:rPr lang="ru-RU" sz="1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млн</a:t>
            </a:r>
            <a:r>
              <a:rPr lang="ru-RU" sz="10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i="1" dirty="0">
                <a:latin typeface="Arial" panose="020B0604020202020204" pitchFamily="34" charset="0"/>
                <a:cs typeface="Arial" panose="020B0604020202020204" pitchFamily="34" charset="0"/>
              </a:rPr>
              <a:t>руб.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857364" y="3759902"/>
            <a:ext cx="43988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Ожидаемые результаты: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0223" y="8479569"/>
            <a:ext cx="1880167" cy="11868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2" descr="P:\416 Бюджетно-аналитический отдел\Айдар\Полный герб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-1" y="0"/>
            <a:ext cx="651354" cy="650906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4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4843463" y="9181395"/>
            <a:ext cx="1543050" cy="527403"/>
          </a:xfrm>
        </p:spPr>
        <p:txBody>
          <a:bodyPr/>
          <a:lstStyle/>
          <a:p>
            <a:r>
              <a:rPr lang="ru-RU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32</a:t>
            </a:r>
            <a:endParaRPr lang="ru-RU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Рисунок 14" descr="15.03.05 (1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710406" y="8481025"/>
            <a:ext cx="2001626" cy="1189448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1752599" y="133350"/>
            <a:ext cx="488632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Государственная программа Ульяновской области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xmlns="" val="3690210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43528" y="308445"/>
            <a:ext cx="6172200" cy="720080"/>
          </a:xfrm>
        </p:spPr>
        <p:txBody>
          <a:bodyPr>
            <a:noAutofit/>
          </a:bodyPr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«</a:t>
            </a: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Гражданское общество и государственная </a:t>
            </a:r>
            <a:b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</a:b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национальная политика </a:t>
            </a:r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в </a:t>
            </a: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Ульяновской области»</a:t>
            </a:r>
          </a:p>
        </p:txBody>
      </p:sp>
      <p:graphicFrame>
        <p:nvGraphicFramePr>
          <p:cNvPr id="11" name="Объект 10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="" xmlns:p14="http://schemas.microsoft.com/office/powerpoint/2010/main" val="4134958966"/>
              </p:ext>
            </p:extLst>
          </p:nvPr>
        </p:nvGraphicFramePr>
        <p:xfrm>
          <a:off x="188640" y="1186248"/>
          <a:ext cx="504056" cy="55525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4056"/>
              </a:tblGrid>
              <a:tr h="1117275">
                <a:tc>
                  <a:txBody>
                    <a:bodyPr/>
                    <a:lstStyle/>
                    <a:p>
                      <a:pPr algn="ctr"/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900" b="0" spc="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10,0</a:t>
                      </a:r>
                      <a:endParaRPr lang="ru-RU" sz="900" b="0" spc="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1283561">
                <a:tc>
                  <a:txBody>
                    <a:bodyPr/>
                    <a:lstStyle/>
                    <a:p>
                      <a:pPr algn="ctr"/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90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136,3</a:t>
                      </a:r>
                      <a:endParaRPr lang="ru-RU" sz="900" spc="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917166">
                <a:tc>
                  <a:txBody>
                    <a:bodyPr/>
                    <a:lstStyle/>
                    <a:p>
                      <a:pPr algn="ctr"/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90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59,4</a:t>
                      </a:r>
                      <a:endParaRPr lang="ru-RU" sz="900" spc="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1117275">
                <a:tc>
                  <a:txBody>
                    <a:bodyPr/>
                    <a:lstStyle/>
                    <a:p>
                      <a:pPr algn="ctr"/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90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6,9</a:t>
                      </a:r>
                      <a:endParaRPr lang="ru-RU" sz="900" spc="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1117275">
                <a:tc>
                  <a:txBody>
                    <a:bodyPr/>
                    <a:lstStyle/>
                    <a:p>
                      <a:pPr algn="ctr"/>
                      <a:r>
                        <a:rPr lang="ru-RU" sz="90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18,8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8" name="Объект 17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="" xmlns:p14="http://schemas.microsoft.com/office/powerpoint/2010/main" val="527725948"/>
              </p:ext>
            </p:extLst>
          </p:nvPr>
        </p:nvGraphicFramePr>
        <p:xfrm>
          <a:off x="2021642" y="5868807"/>
          <a:ext cx="4594086" cy="304976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070024"/>
                <a:gridCol w="532928"/>
                <a:gridCol w="496592"/>
                <a:gridCol w="484479"/>
                <a:gridCol w="545040"/>
                <a:gridCol w="465023"/>
              </a:tblGrid>
              <a:tr h="360040"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Целевой индикатор</a:t>
                      </a:r>
                      <a:endParaRPr lang="ru-RU" sz="900" b="1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2019</a:t>
                      </a:r>
                      <a:endParaRPr lang="ru-RU" sz="900" b="1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2020</a:t>
                      </a:r>
                      <a:endParaRPr lang="ru-RU" sz="900" b="1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ru-RU" sz="900" b="1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ru-RU" sz="900" b="1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ru-RU" sz="900" b="1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586607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Количество мероприятий в сфере информационной политики, проведённых на территории Ульяновской области, единиц</a:t>
                      </a:r>
                      <a:endParaRPr lang="ru-RU" sz="9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  <a:endParaRPr lang="ru-RU" sz="900" kern="120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ru-RU" sz="900" kern="120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900" b="1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  <a:endParaRPr lang="ru-RU" sz="900" b="1" kern="120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  <a:endParaRPr lang="ru-RU" sz="900" kern="120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  <a:endParaRPr lang="ru-RU" sz="9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6607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Количество СО НКО, получивших субсидии из областного бюджета Ульяновской области, единиц</a:t>
                      </a:r>
                      <a:endParaRPr lang="ru-RU" sz="9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</a:t>
                      </a:r>
                      <a:endParaRPr lang="ru-RU" sz="900" kern="120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111</a:t>
                      </a:r>
                      <a:endParaRPr lang="ru-RU" sz="900" kern="120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900" b="1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</a:t>
                      </a:r>
                      <a:endParaRPr lang="ru-RU" sz="900" b="1" kern="120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110</a:t>
                      </a:r>
                      <a:endParaRPr lang="ru-RU" sz="900" kern="120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130</a:t>
                      </a:r>
                      <a:endParaRPr lang="ru-RU" sz="9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1936">
                <a:tc>
                  <a:txBody>
                    <a:bodyPr/>
                    <a:lstStyle/>
                    <a:p>
                      <a:r>
                        <a:rPr lang="ru-RU" sz="900" kern="1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Количество участников мероприятий, проводимых на территории Ульяновской области при участии российского казачества, направленных на сохранение и развитие самобытной казачьей культуры и воспитание подрастающего поколения в духе патриотизма, тыс. человек</a:t>
                      </a: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20,0</a:t>
                      </a:r>
                      <a:endParaRPr lang="ru-RU" sz="900" kern="120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20,1</a:t>
                      </a:r>
                      <a:endParaRPr lang="ru-RU" sz="900" kern="120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900" b="1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20,2</a:t>
                      </a:r>
                      <a:endParaRPr lang="ru-RU" sz="900" b="1" kern="120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20,3</a:t>
                      </a:r>
                      <a:endParaRPr lang="ru-RU" sz="900" kern="120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20,4</a:t>
                      </a:r>
                      <a:endParaRPr lang="ru-RU" sz="9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716774" y="1289124"/>
            <a:ext cx="1191622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Субсидии социально ориентированным НКО</a:t>
            </a:r>
          </a:p>
          <a:p>
            <a:endParaRPr lang="ru-RU" sz="90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90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90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900" dirty="0" smtClean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90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r>
              <a:rPr lang="ru-RU" sz="900" dirty="0" smtClean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Расходы </a:t>
            </a:r>
            <a:r>
              <a:rPr lang="ru-RU" sz="90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на периодическую печать</a:t>
            </a:r>
          </a:p>
          <a:p>
            <a:endParaRPr lang="ru-RU" sz="90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90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900" dirty="0" smtClean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90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900" dirty="0" smtClean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90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r>
              <a:rPr lang="ru-RU" sz="90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Расходы на телевидение и радиовещание</a:t>
            </a:r>
          </a:p>
          <a:p>
            <a:endParaRPr lang="ru-RU" sz="90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900" dirty="0" smtClean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90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r>
              <a:rPr lang="ru-RU" sz="90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Ежемесячная выплата сельским старостам</a:t>
            </a:r>
          </a:p>
          <a:p>
            <a:endParaRPr lang="ru-RU" sz="90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900" dirty="0" smtClean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90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900" dirty="0" smtClean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90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r>
              <a:rPr lang="ru-RU" sz="90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Мероприятия в сфере гражданского общества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814685" y="1175854"/>
            <a:ext cx="487954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100" b="1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Цели государственной программы: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ru-RU" sz="110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создание правовых, экономических и организационных условий для дальнейшего становления социально ориентированных некоммерческих организаций, развитие добровольческой (волонтерской) деятельности и обеспечение их эффективного участия в социально-экономическом развитии Ульяновской </a:t>
            </a:r>
            <a:r>
              <a:rPr lang="ru-RU" sz="1100" dirty="0" smtClean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области;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ru-RU" sz="1100" dirty="0" smtClean="0">
                <a:latin typeface="Arial" pitchFamily="34" charset="0"/>
                <a:cs typeface="Arial" pitchFamily="34" charset="0"/>
              </a:rPr>
              <a:t>укрепление общероссийской гражданской идентичности и единства многонационального народа Российской Федерации (российской нации) на территории Ульяновской области;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ru-RU" sz="1100" dirty="0" smtClean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обеспечение </a:t>
            </a:r>
            <a:r>
              <a:rPr lang="ru-RU" sz="110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права населения на получение и распространение информации на территории Ульяновской области</a:t>
            </a:r>
          </a:p>
          <a:p>
            <a:pPr algn="just"/>
            <a:r>
              <a:rPr lang="ru-RU" sz="1100" b="1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Задачи государственной программы: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ru-RU" sz="110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гармонизация межнациональных отношений;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ru-RU" sz="110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оперативное и достоверное информирование населения Ульяновской области о социально значимых событиях, происходящих на территории Ульяновской области, её промышленном, экономическом, социальном и культурном развитии;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ru-RU" sz="110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развитие механизмов привлечения социально ориентированных некоммерческих организаций </a:t>
            </a:r>
            <a:r>
              <a:rPr lang="ru-RU" sz="1100" dirty="0" smtClean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к </a:t>
            </a:r>
            <a:r>
              <a:rPr lang="ru-RU" sz="110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оказанию социальных услуг на конкурентной основе, а также осуществление финансового обеспечения реализации инновационных программ и проектов СО НКО по результатам их отбора на основе конкурентных процедур</a:t>
            </a:r>
            <a:r>
              <a:rPr lang="ru-RU" sz="1100" dirty="0" smtClean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.</a:t>
            </a:r>
            <a:endParaRPr lang="ru-RU" sz="110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88640" y="6920199"/>
            <a:ext cx="17281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i="1" dirty="0">
                <a:latin typeface="Arial" panose="020B0604020202020204" pitchFamily="34" charset="0"/>
                <a:cs typeface="Arial" panose="020B0604020202020204" pitchFamily="34" charset="0"/>
              </a:rPr>
              <a:t>Средства на реализацию государственной программы в </a:t>
            </a:r>
            <a:r>
              <a:rPr lang="ru-RU" sz="1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2022 </a:t>
            </a:r>
            <a:r>
              <a:rPr lang="ru-RU" sz="1000" i="1" dirty="0">
                <a:latin typeface="Arial" panose="020B0604020202020204" pitchFamily="34" charset="0"/>
                <a:cs typeface="Arial" panose="020B0604020202020204" pitchFamily="34" charset="0"/>
              </a:rPr>
              <a:t>году  -  </a:t>
            </a:r>
            <a:r>
              <a:rPr lang="ru-RU" sz="10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231,4 </a:t>
            </a:r>
            <a:r>
              <a:rPr lang="ru-RU" sz="1000" b="1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млн</a:t>
            </a:r>
            <a:r>
              <a:rPr lang="ru-RU" sz="10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i="1" dirty="0">
                <a:latin typeface="Arial" panose="020B0604020202020204" pitchFamily="34" charset="0"/>
                <a:cs typeface="Arial" panose="020B0604020202020204" pitchFamily="34" charset="0"/>
              </a:rPr>
              <a:t>руб.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021642" y="5476343"/>
            <a:ext cx="43988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Ожидаемые результаты:</a:t>
            </a:r>
          </a:p>
        </p:txBody>
      </p:sp>
      <p:pic>
        <p:nvPicPr>
          <p:cNvPr id="14" name="Picture 2" descr="P:\416 Бюджетно-аналитический отдел\Айдар\Полный герб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-1" y="0"/>
            <a:ext cx="651354" cy="650906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6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4843463" y="9181395"/>
            <a:ext cx="1543050" cy="527403"/>
          </a:xfrm>
        </p:spPr>
        <p:txBody>
          <a:bodyPr/>
          <a:lstStyle/>
          <a:p>
            <a:r>
              <a:rPr lang="ru-RU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33</a:t>
            </a:r>
            <a:endParaRPr lang="ru-RU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7942" y="7912777"/>
            <a:ext cx="1668154" cy="12511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Прямоугольник 12"/>
          <p:cNvSpPr/>
          <p:nvPr/>
        </p:nvSpPr>
        <p:spPr>
          <a:xfrm>
            <a:off x="1752599" y="133350"/>
            <a:ext cx="488632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Государственная программа Ульяновской области</a:t>
            </a:r>
            <a:endParaRPr lang="ru-RU" sz="1200" dirty="0"/>
          </a:p>
        </p:txBody>
      </p:sp>
    </p:spTree>
    <p:extLst>
      <p:ext uri="{BB962C8B-B14F-4D97-AF65-F5344CB8AC3E}">
        <p14:creationId xmlns="" xmlns:p14="http://schemas.microsoft.com/office/powerpoint/2010/main" val="1406971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04664" y="317970"/>
            <a:ext cx="6292698" cy="720080"/>
          </a:xfrm>
        </p:spPr>
        <p:txBody>
          <a:bodyPr>
            <a:noAutofit/>
          </a:bodyPr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«</a:t>
            </a: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Развитие государственного управления </a:t>
            </a:r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/>
            </a:r>
            <a:b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</a:br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в </a:t>
            </a: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Ульяновской </a:t>
            </a:r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области»</a:t>
            </a:r>
            <a:endParaRPr lang="ru-RU" sz="1600" b="1" dirty="0">
              <a:solidFill>
                <a:srgbClr val="002060"/>
              </a:solidFill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</p:txBody>
      </p:sp>
      <p:graphicFrame>
        <p:nvGraphicFramePr>
          <p:cNvPr id="11" name="Объект 10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="" xmlns:p14="http://schemas.microsoft.com/office/powerpoint/2010/main" val="1295428817"/>
              </p:ext>
            </p:extLst>
          </p:nvPr>
        </p:nvGraphicFramePr>
        <p:xfrm>
          <a:off x="116632" y="1222404"/>
          <a:ext cx="576064" cy="60348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6064"/>
              </a:tblGrid>
              <a:tr h="1712591">
                <a:tc>
                  <a:txBody>
                    <a:bodyPr/>
                    <a:lstStyle/>
                    <a:p>
                      <a:pPr algn="ctr"/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ru-RU" sz="900" b="0" spc="0" baseline="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900" b="0" spc="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406,1</a:t>
                      </a:r>
                      <a:endParaRPr lang="ru-RU" sz="900" b="0" spc="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1549490">
                <a:tc>
                  <a:txBody>
                    <a:bodyPr/>
                    <a:lstStyle/>
                    <a:p>
                      <a:pPr algn="ctr"/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90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1,7</a:t>
                      </a:r>
                      <a:endParaRPr lang="ru-RU" sz="900" spc="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1631043">
                <a:tc>
                  <a:txBody>
                    <a:bodyPr/>
                    <a:lstStyle/>
                    <a:p>
                      <a:pPr algn="ctr"/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90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2,2</a:t>
                      </a:r>
                      <a:endParaRPr lang="ru-RU" sz="900" spc="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1141730">
                <a:tc>
                  <a:txBody>
                    <a:bodyPr/>
                    <a:lstStyle/>
                    <a:p>
                      <a:pPr algn="ctr"/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90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0,3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8" name="Объект 17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="" xmlns:p14="http://schemas.microsoft.com/office/powerpoint/2010/main" val="4033945011"/>
              </p:ext>
            </p:extLst>
          </p:nvPr>
        </p:nvGraphicFramePr>
        <p:xfrm>
          <a:off x="2022803" y="4244454"/>
          <a:ext cx="4619515" cy="453763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703321"/>
                <a:gridCol w="580767"/>
                <a:gridCol w="568411"/>
                <a:gridCol w="638393"/>
                <a:gridCol w="547856"/>
                <a:gridCol w="580767"/>
              </a:tblGrid>
              <a:tr h="331391">
                <a:tc>
                  <a:txBody>
                    <a:bodyPr/>
                    <a:lstStyle/>
                    <a:p>
                      <a:pPr algn="ctr"/>
                      <a:r>
                        <a:rPr lang="ru-RU" sz="1100" b="1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Целевой индикатор</a:t>
                      </a:r>
                      <a:endParaRPr lang="ru-RU" sz="1100" b="1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2020</a:t>
                      </a:r>
                      <a:endParaRPr lang="ru-RU" sz="1100" b="1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ru-RU" sz="1100" b="1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ru-RU" sz="1100" b="1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ru-RU" sz="1100" b="1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</a:t>
                      </a:r>
                      <a:endParaRPr lang="ru-RU" sz="1100" b="1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586607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1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Число специалистов, подготовленных в рамках реализации Государственного плана подготовки управленческих кадров для организаций народного хозяйства Российской Федерации на территории Ульяновской области по всем видам образовательных программ, чел.</a:t>
                      </a:r>
                      <a:endParaRPr lang="ru-RU" sz="11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44</a:t>
                      </a:r>
                      <a:endParaRPr lang="ru-RU" sz="1100" kern="120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42</a:t>
                      </a:r>
                      <a:endParaRPr lang="ru-RU" sz="1100" kern="120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46</a:t>
                      </a:r>
                      <a:endParaRPr lang="ru-RU" sz="1100" b="1" kern="120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46</a:t>
                      </a:r>
                      <a:endParaRPr lang="ru-RU" sz="1100" kern="120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46</a:t>
                      </a:r>
                      <a:endParaRPr lang="ru-RU" sz="1100" kern="120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6607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1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Уровень качества обеспечения деятельности Губернатора Ульяновской области и государственных органов Ульяновской области, %</a:t>
                      </a:r>
                      <a:endParaRPr lang="ru-RU" sz="11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 менее 100</a:t>
                      </a:r>
                      <a:endParaRPr lang="ru-RU" sz="1100" kern="120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 менее 100</a:t>
                      </a:r>
                      <a:endParaRPr lang="ru-RU" sz="1100" kern="120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100" b="1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 менее 100</a:t>
                      </a:r>
                      <a:endParaRPr lang="ru-RU" sz="1100" b="1" kern="120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 менее 100</a:t>
                      </a:r>
                      <a:endParaRPr lang="ru-RU" sz="1100" kern="120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 менее 100</a:t>
                      </a: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626702" y="1289124"/>
            <a:ext cx="1218122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Обеспечение </a:t>
            </a:r>
            <a:r>
              <a:rPr lang="ru-RU" sz="1050" dirty="0">
                <a:latin typeface="PT Astra Serif" pitchFamily="18" charset="-52"/>
                <a:ea typeface="PT Astra Serif" pitchFamily="18" charset="-52"/>
              </a:rPr>
              <a:t>деятельности </a:t>
            </a:r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исполнительных </a:t>
            </a:r>
            <a:r>
              <a:rPr lang="ru-RU" sz="1050" dirty="0">
                <a:latin typeface="PT Astra Serif" pitchFamily="18" charset="-52"/>
                <a:ea typeface="PT Astra Serif" pitchFamily="18" charset="-52"/>
              </a:rPr>
              <a:t>органов </a:t>
            </a:r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государственной </a:t>
            </a:r>
            <a:r>
              <a:rPr lang="ru-RU" sz="1050" dirty="0">
                <a:latin typeface="PT Astra Serif" pitchFamily="18" charset="-52"/>
                <a:ea typeface="PT Astra Serif" pitchFamily="18" charset="-52"/>
              </a:rPr>
              <a:t>власти Ульяновской области</a:t>
            </a:r>
          </a:p>
          <a:p>
            <a:endParaRPr lang="ru-RU" sz="1050" dirty="0">
              <a:latin typeface="PT Astra Serif" pitchFamily="18" charset="-52"/>
              <a:ea typeface="PT Astra Serif" pitchFamily="18" charset="-52"/>
            </a:endParaRPr>
          </a:p>
          <a:p>
            <a:endParaRPr lang="ru-RU" sz="1050" dirty="0" smtClean="0">
              <a:latin typeface="PT Astra Serif" pitchFamily="18" charset="-52"/>
              <a:ea typeface="PT Astra Serif" pitchFamily="18" charset="-52"/>
            </a:endParaRPr>
          </a:p>
          <a:p>
            <a:endParaRPr lang="ru-RU" sz="1050" dirty="0">
              <a:latin typeface="PT Astra Serif" pitchFamily="18" charset="-52"/>
              <a:ea typeface="PT Astra Serif" pitchFamily="18" charset="-52"/>
            </a:endParaRPr>
          </a:p>
          <a:p>
            <a:r>
              <a:rPr lang="ru-RU" sz="1050" dirty="0">
                <a:latin typeface="PT Astra Serif" pitchFamily="18" charset="-52"/>
                <a:ea typeface="PT Astra Serif" pitchFamily="18" charset="-52"/>
              </a:rPr>
              <a:t>Организация обучения </a:t>
            </a:r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государственных </a:t>
            </a:r>
            <a:r>
              <a:rPr lang="ru-RU" sz="1050" dirty="0">
                <a:latin typeface="PT Astra Serif" pitchFamily="18" charset="-52"/>
                <a:ea typeface="PT Astra Serif" pitchFamily="18" charset="-52"/>
              </a:rPr>
              <a:t>и </a:t>
            </a:r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муниципальных </a:t>
            </a:r>
            <a:r>
              <a:rPr lang="ru-RU" sz="1050" dirty="0">
                <a:latin typeface="PT Astra Serif" pitchFamily="18" charset="-52"/>
                <a:ea typeface="PT Astra Serif" pitchFamily="18" charset="-52"/>
              </a:rPr>
              <a:t>служащих</a:t>
            </a:r>
          </a:p>
          <a:p>
            <a:endParaRPr lang="ru-RU" sz="1050" dirty="0">
              <a:latin typeface="PT Astra Serif" pitchFamily="18" charset="-52"/>
              <a:ea typeface="PT Astra Serif" pitchFamily="18" charset="-52"/>
            </a:endParaRPr>
          </a:p>
          <a:p>
            <a:endParaRPr lang="ru-RU" sz="1050" dirty="0" smtClean="0">
              <a:latin typeface="PT Astra Serif" pitchFamily="18" charset="-52"/>
              <a:ea typeface="PT Astra Serif" pitchFamily="18" charset="-52"/>
            </a:endParaRPr>
          </a:p>
          <a:p>
            <a:endParaRPr lang="ru-RU" sz="1050" dirty="0">
              <a:latin typeface="PT Astra Serif" pitchFamily="18" charset="-52"/>
              <a:ea typeface="PT Astra Serif" pitchFamily="18" charset="-52"/>
            </a:endParaRPr>
          </a:p>
          <a:p>
            <a:endParaRPr lang="ru-RU" sz="1050" dirty="0">
              <a:latin typeface="PT Astra Serif" pitchFamily="18" charset="-52"/>
              <a:ea typeface="PT Astra Serif" pitchFamily="18" charset="-52"/>
            </a:endParaRPr>
          </a:p>
          <a:p>
            <a:endParaRPr lang="ru-RU" sz="1050" dirty="0">
              <a:latin typeface="PT Astra Serif" pitchFamily="18" charset="-52"/>
              <a:ea typeface="PT Astra Serif" pitchFamily="18" charset="-52"/>
            </a:endParaRPr>
          </a:p>
          <a:p>
            <a:r>
              <a:rPr lang="ru-RU" sz="1050" dirty="0">
                <a:latin typeface="PT Astra Serif" pitchFamily="18" charset="-52"/>
                <a:ea typeface="PT Astra Serif" pitchFamily="18" charset="-52"/>
              </a:rPr>
              <a:t>Подготовка </a:t>
            </a:r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управленческих </a:t>
            </a:r>
            <a:r>
              <a:rPr lang="ru-RU" sz="1050" dirty="0">
                <a:latin typeface="PT Astra Serif" pitchFamily="18" charset="-52"/>
                <a:ea typeface="PT Astra Serif" pitchFamily="18" charset="-52"/>
              </a:rPr>
              <a:t>кадров для организаций народного  хозяйства</a:t>
            </a:r>
          </a:p>
          <a:p>
            <a:endParaRPr lang="ru-RU" sz="1050" dirty="0">
              <a:latin typeface="PT Astra Serif" pitchFamily="18" charset="-52"/>
              <a:ea typeface="PT Astra Serif" pitchFamily="18" charset="-52"/>
            </a:endParaRPr>
          </a:p>
          <a:p>
            <a:endParaRPr lang="ru-RU" sz="1050" dirty="0" smtClean="0">
              <a:latin typeface="PT Astra Serif" pitchFamily="18" charset="-52"/>
              <a:ea typeface="PT Astra Serif" pitchFamily="18" charset="-52"/>
            </a:endParaRPr>
          </a:p>
          <a:p>
            <a:endParaRPr lang="ru-RU" sz="1050" dirty="0">
              <a:latin typeface="PT Astra Serif" pitchFamily="18" charset="-52"/>
              <a:ea typeface="PT Astra Serif" pitchFamily="18" charset="-52"/>
            </a:endParaRPr>
          </a:p>
          <a:p>
            <a:endParaRPr lang="ru-RU" sz="1050" dirty="0">
              <a:latin typeface="PT Astra Serif" pitchFamily="18" charset="-52"/>
              <a:ea typeface="PT Astra Serif" pitchFamily="18" charset="-52"/>
            </a:endParaRPr>
          </a:p>
          <a:p>
            <a:r>
              <a:rPr lang="ru-RU" sz="1050" dirty="0">
                <a:latin typeface="PT Astra Serif" pitchFamily="18" charset="-52"/>
                <a:ea typeface="PT Astra Serif" pitchFamily="18" charset="-52"/>
              </a:rPr>
              <a:t>Мероприятия в сфере </a:t>
            </a:r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государственного </a:t>
            </a:r>
            <a:r>
              <a:rPr lang="ru-RU" sz="1050" dirty="0">
                <a:latin typeface="PT Astra Serif" pitchFamily="18" charset="-52"/>
                <a:ea typeface="PT Astra Serif" pitchFamily="18" charset="-52"/>
              </a:rPr>
              <a:t>управления</a:t>
            </a:r>
          </a:p>
          <a:p>
            <a:endParaRPr lang="ru-RU" sz="1050" dirty="0"/>
          </a:p>
        </p:txBody>
      </p:sp>
      <p:sp>
        <p:nvSpPr>
          <p:cNvPr id="17" name="TextBox 16"/>
          <p:cNvSpPr txBox="1"/>
          <p:nvPr/>
        </p:nvSpPr>
        <p:spPr>
          <a:xfrm>
            <a:off x="1872118" y="1396548"/>
            <a:ext cx="4752527" cy="21390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50" b="1" dirty="0">
                <a:latin typeface="Arial" pitchFamily="34" charset="0"/>
                <a:ea typeface="PT Astra Serif" pitchFamily="18" charset="-52"/>
                <a:cs typeface="Arial" pitchFamily="34" charset="0"/>
              </a:rPr>
              <a:t>Цели государственной программы:</a:t>
            </a:r>
          </a:p>
          <a:p>
            <a:pPr marL="273050" indent="-273050">
              <a:buFont typeface="Wingdings" pitchFamily="2" charset="2"/>
              <a:buChar char="§"/>
            </a:pPr>
            <a:r>
              <a:rPr lang="ru-RU" sz="1100" dirty="0" smtClean="0">
                <a:latin typeface="Arial" pitchFamily="34" charset="0"/>
                <a:cs typeface="Arial" pitchFamily="34" charset="0"/>
              </a:rPr>
              <a:t>развитие и совершенствование государственной гражданской службы Ульяновской области</a:t>
            </a:r>
          </a:p>
          <a:p>
            <a:r>
              <a:rPr lang="ru-RU" sz="1150" b="1" dirty="0" smtClean="0">
                <a:latin typeface="Arial" pitchFamily="34" charset="0"/>
                <a:ea typeface="PT Astra Serif" pitchFamily="18" charset="-52"/>
                <a:cs typeface="Arial" pitchFamily="34" charset="0"/>
              </a:rPr>
              <a:t>Задачи </a:t>
            </a:r>
            <a:r>
              <a:rPr lang="ru-RU" sz="1150" b="1" dirty="0">
                <a:latin typeface="Arial" pitchFamily="34" charset="0"/>
                <a:ea typeface="PT Astra Serif" pitchFamily="18" charset="-52"/>
                <a:cs typeface="Arial" pitchFamily="34" charset="0"/>
              </a:rPr>
              <a:t>государственной программы: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100" dirty="0" smtClean="0">
                <a:latin typeface="Arial" pitchFamily="34" charset="0"/>
                <a:cs typeface="Arial" pitchFamily="34" charset="0"/>
              </a:rPr>
              <a:t>стимулирование государственных гражданских служащих Ульяновской области (далее - гражданские служащие) к повышению эффективности своей профессиональной служебной деятельности;</a:t>
            </a:r>
            <a:r>
              <a:rPr lang="ru-RU" sz="1100" dirty="0" smtClean="0">
                <a:latin typeface="Arial" pitchFamily="34" charset="0"/>
                <a:ea typeface="PT Astra Serif" pitchFamily="18" charset="-52"/>
                <a:cs typeface="Arial" pitchFamily="34" charset="0"/>
              </a:rPr>
              <a:t>;</a:t>
            </a:r>
            <a:endParaRPr lang="ru-RU" sz="1100" dirty="0">
              <a:latin typeface="Arial" pitchFamily="34" charset="0"/>
              <a:ea typeface="PT Astra Serif" pitchFamily="18" charset="-52"/>
              <a:cs typeface="Arial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100" dirty="0" smtClean="0"/>
              <a:t>подготовка управленческих кадров для организаций народного хозяйства Российской Федерации на территории Ульяновской области;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100" dirty="0" smtClean="0"/>
              <a:t>создание условий для надлежащего осуществления государственными органами своих функций и полномочий.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16632" y="7513735"/>
            <a:ext cx="17281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i="1" dirty="0">
                <a:latin typeface="Arial" panose="020B0604020202020204" pitchFamily="34" charset="0"/>
                <a:cs typeface="Arial" panose="020B0604020202020204" pitchFamily="34" charset="0"/>
              </a:rPr>
              <a:t>Средства на реализацию государственной программы в </a:t>
            </a:r>
            <a:r>
              <a:rPr lang="ru-RU" sz="1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2022 </a:t>
            </a:r>
            <a:r>
              <a:rPr lang="ru-RU" sz="1000" i="1" dirty="0">
                <a:latin typeface="Arial" panose="020B0604020202020204" pitchFamily="34" charset="0"/>
                <a:cs typeface="Arial" panose="020B0604020202020204" pitchFamily="34" charset="0"/>
              </a:rPr>
              <a:t>году  - </a:t>
            </a:r>
            <a:r>
              <a:rPr lang="ru-RU" sz="10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410,3 </a:t>
            </a:r>
            <a:r>
              <a:rPr lang="ru-RU" sz="1000" b="1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млн</a:t>
            </a:r>
            <a:r>
              <a:rPr lang="ru-RU" sz="10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i="1" dirty="0">
                <a:latin typeface="Arial" panose="020B0604020202020204" pitchFamily="34" charset="0"/>
                <a:cs typeface="Arial" panose="020B0604020202020204" pitchFamily="34" charset="0"/>
              </a:rPr>
              <a:t>руб.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998114" y="3755875"/>
            <a:ext cx="42548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Ожидаемые результаты:</a:t>
            </a:r>
          </a:p>
        </p:txBody>
      </p:sp>
      <p:pic>
        <p:nvPicPr>
          <p:cNvPr id="14" name="Picture 2" descr="P:\416 Бюджетно-аналитический отдел\Айдар\Полный герб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-1" y="0"/>
            <a:ext cx="651354" cy="650906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5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5054300" y="9378597"/>
            <a:ext cx="1543050" cy="527403"/>
          </a:xfrm>
        </p:spPr>
        <p:txBody>
          <a:bodyPr/>
          <a:lstStyle/>
          <a:p>
            <a:r>
              <a:rPr lang="ru-RU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34</a:t>
            </a:r>
            <a:endParaRPr lang="ru-RU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3513" y="8355013"/>
            <a:ext cx="1699270" cy="113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Прямоугольник 12"/>
          <p:cNvSpPr/>
          <p:nvPr/>
        </p:nvSpPr>
        <p:spPr>
          <a:xfrm>
            <a:off x="1752599" y="133350"/>
            <a:ext cx="488632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Государственная программа Ульяновской области</a:t>
            </a:r>
            <a:endParaRPr lang="ru-RU" sz="1200" dirty="0"/>
          </a:p>
        </p:txBody>
      </p:sp>
    </p:spTree>
    <p:extLst>
      <p:ext uri="{BB962C8B-B14F-4D97-AF65-F5344CB8AC3E}">
        <p14:creationId xmlns="" xmlns:p14="http://schemas.microsoft.com/office/powerpoint/2010/main" val="2956578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06685" y="409236"/>
            <a:ext cx="6172200" cy="648072"/>
          </a:xfrm>
        </p:spPr>
        <p:txBody>
          <a:bodyPr>
            <a:noAutofit/>
          </a:bodyPr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«</a:t>
            </a: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Обеспечение правопорядка и безопасности </a:t>
            </a:r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жизнедеятельности </a:t>
            </a: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на территории Ульяновской области»</a:t>
            </a:r>
          </a:p>
        </p:txBody>
      </p:sp>
      <p:graphicFrame>
        <p:nvGraphicFramePr>
          <p:cNvPr id="11" name="Объект 10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="" xmlns:p14="http://schemas.microsoft.com/office/powerpoint/2010/main" val="448818567"/>
              </p:ext>
            </p:extLst>
          </p:nvPr>
        </p:nvGraphicFramePr>
        <p:xfrm>
          <a:off x="188640" y="1247041"/>
          <a:ext cx="504056" cy="57361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4056"/>
              </a:tblGrid>
              <a:tr h="1535846">
                <a:tc>
                  <a:txBody>
                    <a:bodyPr/>
                    <a:lstStyle/>
                    <a:p>
                      <a:pPr algn="ctr"/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90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</a:t>
                      </a:r>
                      <a:r>
                        <a:rPr lang="ru-RU" sz="900" b="0" spc="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734,9</a:t>
                      </a:r>
                      <a:endParaRPr lang="ru-RU" sz="900" b="0" spc="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752273">
                <a:tc>
                  <a:txBody>
                    <a:bodyPr/>
                    <a:lstStyle/>
                    <a:p>
                      <a:pPr algn="ctr"/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90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11,7</a:t>
                      </a:r>
                      <a:endParaRPr lang="ru-RU" sz="900" spc="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1225778">
                <a:tc>
                  <a:txBody>
                    <a:bodyPr/>
                    <a:lstStyle/>
                    <a:p>
                      <a:pPr algn="ctr"/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90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25,0</a:t>
                      </a:r>
                      <a:endParaRPr lang="ru-RU" sz="900" spc="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1062341">
                <a:tc>
                  <a:txBody>
                    <a:bodyPr/>
                    <a:lstStyle/>
                    <a:p>
                      <a:pPr algn="ctr"/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90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75,0</a:t>
                      </a:r>
                      <a:endParaRPr lang="ru-RU" sz="900" spc="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1159942">
                <a:tc>
                  <a:txBody>
                    <a:bodyPr/>
                    <a:lstStyle/>
                    <a:p>
                      <a:pPr algn="ctr"/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90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14,1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8" name="Объект 17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="" xmlns:p14="http://schemas.microsoft.com/office/powerpoint/2010/main" val="2540643213"/>
              </p:ext>
            </p:extLst>
          </p:nvPr>
        </p:nvGraphicFramePr>
        <p:xfrm>
          <a:off x="1886990" y="3997014"/>
          <a:ext cx="4752530" cy="338642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857107"/>
                <a:gridCol w="617838"/>
                <a:gridCol w="568411"/>
                <a:gridCol w="629053"/>
                <a:gridCol w="576064"/>
                <a:gridCol w="504057"/>
              </a:tblGrid>
              <a:tr h="288937"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Целевой индикатор</a:t>
                      </a:r>
                      <a:endParaRPr lang="ru-RU" sz="1000" b="1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2020</a:t>
                      </a:r>
                      <a:endParaRPr lang="ru-RU" sz="1000" b="1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ru-RU" sz="1000" b="1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ru-RU" sz="1000" b="1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ru-RU" sz="1000" b="1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</a:t>
                      </a:r>
                      <a:endParaRPr lang="ru-RU" sz="1000" b="1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550845">
                <a:tc>
                  <a:txBody>
                    <a:bodyPr/>
                    <a:lstStyle/>
                    <a:p>
                      <a:r>
                        <a:rPr lang="ru-RU" sz="10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Количество преступлений, совершаемых на улицах и в других общественных местах, единиц</a:t>
                      </a:r>
                      <a:endParaRPr lang="ru-RU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PT Astra Serif" panose="020A0603040505020204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3222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3218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3216</a:t>
                      </a:r>
                      <a:endParaRPr lang="ru-RU" sz="1000" b="1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3214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3210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79943">
                <a:tc>
                  <a:txBody>
                    <a:bodyPr/>
                    <a:lstStyle/>
                    <a:p>
                      <a:r>
                        <a:rPr lang="ru-RU" sz="10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Снижение болезненности наркоманией, человек на 100 тыс. жителей</a:t>
                      </a:r>
                      <a:endParaRPr lang="ru-RU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PT Astra Serif" panose="020A0603040505020204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240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225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200</a:t>
                      </a:r>
                      <a:endParaRPr lang="ru-RU" sz="1000" b="1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185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170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45525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000" kern="120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Доля освеженных </a:t>
                      </a:r>
                      <a:r>
                        <a:rPr lang="ru-RU" sz="10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средств индивидуальной защиты в общем количестве средств индивидуальной защиты, %</a:t>
                      </a:r>
                      <a:endParaRPr lang="ru-RU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PT Astra Serif" panose="020A0603040505020204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0,2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0,3</a:t>
                      </a:r>
                      <a:endParaRPr lang="ru-RU" sz="1000" b="1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0,4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0,5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07098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0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Сокращение времени направления экстренных оперативных служб по вызовам (сообщениям о происшествиях) к месту происшествия, минут</a:t>
                      </a:r>
                      <a:endParaRPr lang="ru-RU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PT Astra Serif" panose="020A0603040505020204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3,5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3,0</a:t>
                      </a:r>
                      <a:endParaRPr lang="ru-RU" sz="1000" b="1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3,0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2,5</a:t>
                      </a:r>
                      <a:endParaRPr lang="ru-RU" sz="10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631534" y="1262138"/>
            <a:ext cx="1008112" cy="57708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900" dirty="0" smtClean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r>
              <a:rPr lang="ru-RU" sz="900" dirty="0" smtClean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ОГКУ </a:t>
            </a:r>
            <a:r>
              <a:rPr lang="ru-RU" sz="90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«Служба гражданской защиты и пожарной безопасности Ульяновской области»</a:t>
            </a:r>
          </a:p>
          <a:p>
            <a:endParaRPr lang="ru-RU" sz="900" dirty="0" smtClean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90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900" dirty="0" smtClean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90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r>
              <a:rPr lang="ru-RU" sz="90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Содержание пожарных частей</a:t>
            </a:r>
          </a:p>
          <a:p>
            <a:endParaRPr lang="ru-RU" sz="900" dirty="0" smtClean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90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90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r>
              <a:rPr lang="ru-RU" sz="90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Создание системы  вызова оперативных служб по номеру «112»</a:t>
            </a:r>
          </a:p>
          <a:p>
            <a:endParaRPr lang="ru-RU" sz="900" dirty="0" smtClean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90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r>
              <a:rPr lang="ru-RU" sz="900" dirty="0" smtClean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Повышение общего уровня безопасности на территории Ульяновской области</a:t>
            </a:r>
            <a:endParaRPr lang="ru-RU" sz="90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900" dirty="0" smtClean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90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90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r>
              <a:rPr lang="ru-RU" sz="90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Мероприятия в сфере обеспечения правопорядка</a:t>
            </a:r>
          </a:p>
          <a:p>
            <a:endParaRPr lang="ru-RU" sz="90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90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729327" y="1282545"/>
            <a:ext cx="4889837" cy="3362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50" b="1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Цели государственной программы:</a:t>
            </a:r>
          </a:p>
          <a:p>
            <a:pPr marL="273050" indent="-273050">
              <a:buFont typeface="Wingdings" pitchFamily="2" charset="2"/>
              <a:buChar char="§"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обеспечение общественной безопасности и правопорядка, снижение уровня преступности на территории Ульяновской области</a:t>
            </a:r>
          </a:p>
          <a:p>
            <a:r>
              <a:rPr lang="ru-RU" sz="1150" b="1" dirty="0" smtClean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Задачи </a:t>
            </a:r>
            <a:r>
              <a:rPr lang="ru-RU" sz="1150" b="1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государственной программы</a:t>
            </a:r>
            <a:r>
              <a:rPr lang="ru-RU" sz="1150" b="1" dirty="0" smtClean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:</a:t>
            </a:r>
            <a:r>
              <a:rPr lang="ru-RU" sz="1200" dirty="0" smtClean="0"/>
              <a:t> </a:t>
            </a:r>
          </a:p>
          <a:p>
            <a:pPr marL="273050" indent="-273050">
              <a:buFont typeface="Wingdings" pitchFamily="2" charset="2"/>
              <a:buChar char="§"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вовлечение населения в деятельность по охране общественного порядка;</a:t>
            </a:r>
          </a:p>
          <a:p>
            <a:pPr marL="273050" indent="-273050">
              <a:buFont typeface="Wingdings" pitchFamily="2" charset="2"/>
              <a:buChar char="§"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профилактика преступлений и иных правонарушений, совершаемых несовершеннолетними;</a:t>
            </a:r>
          </a:p>
          <a:p>
            <a:pPr marL="273050" indent="-273050">
              <a:buFont typeface="Wingdings" pitchFamily="2" charset="2"/>
              <a:buChar char="§"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противодействие распространению алкоголизма;</a:t>
            </a:r>
          </a:p>
          <a:p>
            <a:pPr marL="273050" indent="-273050">
              <a:buFont typeface="Wingdings" pitchFamily="2" charset="2"/>
              <a:buChar char="§"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создание условий для профилактики преступлений, совершаемых в общественных местах.</a:t>
            </a:r>
          </a:p>
          <a:p>
            <a:endParaRPr lang="ru-RU" sz="1150" b="1" dirty="0" smtClean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1150" b="1" dirty="0" smtClean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1150" b="1" dirty="0" smtClean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1150" b="1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pPr marL="285750" indent="-285750"/>
            <a:endParaRPr lang="ru-RU" sz="115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/>
            <a:endParaRPr lang="ru-RU" sz="11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7364" y="7106279"/>
            <a:ext cx="17281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i="1" dirty="0">
                <a:latin typeface="Arial" panose="020B0604020202020204" pitchFamily="34" charset="0"/>
                <a:cs typeface="Arial" panose="020B0604020202020204" pitchFamily="34" charset="0"/>
              </a:rPr>
              <a:t>Средства на реализацию государственной программы в </a:t>
            </a:r>
            <a:r>
              <a:rPr lang="ru-RU" sz="1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2022 </a:t>
            </a:r>
            <a:r>
              <a:rPr lang="ru-RU" sz="1000" i="1" dirty="0">
                <a:latin typeface="Arial" panose="020B0604020202020204" pitchFamily="34" charset="0"/>
                <a:cs typeface="Arial" panose="020B0604020202020204" pitchFamily="34" charset="0"/>
              </a:rPr>
              <a:t>году  - </a:t>
            </a:r>
            <a:r>
              <a:rPr lang="ru-RU" sz="10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860,7 </a:t>
            </a:r>
            <a:r>
              <a:rPr lang="ru-RU" sz="1000" b="1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млн</a:t>
            </a:r>
            <a:r>
              <a:rPr lang="ru-RU" sz="10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i="1" dirty="0">
                <a:latin typeface="Arial" panose="020B0604020202020204" pitchFamily="34" charset="0"/>
                <a:cs typeface="Arial" panose="020B0604020202020204" pitchFamily="34" charset="0"/>
              </a:rPr>
              <a:t>руб.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873343" y="3649942"/>
            <a:ext cx="43988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Ожидаемые результаты:</a:t>
            </a:r>
          </a:p>
        </p:txBody>
      </p:sp>
      <p:pic>
        <p:nvPicPr>
          <p:cNvPr id="14" name="Picture 2" descr="P:\416 Бюджетно-аналитический отдел\Айдар\Полный герб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-1" y="0"/>
            <a:ext cx="651354" cy="650906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1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4843463" y="9181395"/>
            <a:ext cx="1543050" cy="527403"/>
          </a:xfrm>
        </p:spPr>
        <p:txBody>
          <a:bodyPr/>
          <a:lstStyle/>
          <a:p>
            <a:r>
              <a:rPr lang="ru-RU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35</a:t>
            </a:r>
            <a:endParaRPr lang="ru-RU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79005" y="7896224"/>
            <a:ext cx="2502695" cy="166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71526" y="7925602"/>
            <a:ext cx="2152650" cy="1611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Прямоугольник 12"/>
          <p:cNvSpPr/>
          <p:nvPr/>
        </p:nvSpPr>
        <p:spPr>
          <a:xfrm>
            <a:off x="1752599" y="133350"/>
            <a:ext cx="488632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Государственная программа Ульяновской области</a:t>
            </a:r>
            <a:endParaRPr lang="ru-RU" sz="1200" dirty="0"/>
          </a:p>
        </p:txBody>
      </p:sp>
    </p:spTree>
    <p:extLst>
      <p:ext uri="{BB962C8B-B14F-4D97-AF65-F5344CB8AC3E}">
        <p14:creationId xmlns="" xmlns:p14="http://schemas.microsoft.com/office/powerpoint/2010/main" val="185546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5" descr="C:\Users\u101\Desktop\Лого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6148" y="7414417"/>
            <a:ext cx="1286090" cy="12962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40593" y="304193"/>
            <a:ext cx="6172200" cy="648072"/>
          </a:xfrm>
        </p:spPr>
        <p:txBody>
          <a:bodyPr>
            <a:noAutofit/>
          </a:bodyPr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«</a:t>
            </a: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Управление  государственными </a:t>
            </a:r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финансами </a:t>
            </a:r>
            <a:b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</a:br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Ульяновской </a:t>
            </a: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области»</a:t>
            </a:r>
          </a:p>
        </p:txBody>
      </p:sp>
      <p:graphicFrame>
        <p:nvGraphicFramePr>
          <p:cNvPr id="11" name="Объект 10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xmlns="" val="3880505738"/>
              </p:ext>
            </p:extLst>
          </p:nvPr>
        </p:nvGraphicFramePr>
        <p:xfrm>
          <a:off x="113092" y="1149178"/>
          <a:ext cx="639263" cy="49047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9263"/>
              </a:tblGrid>
              <a:tr h="1226198">
                <a:tc>
                  <a:txBody>
                    <a:bodyPr/>
                    <a:lstStyle/>
                    <a:p>
                      <a:pPr algn="ctr"/>
                      <a:r>
                        <a:rPr lang="ru-RU" sz="1000" b="0" spc="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PT Astra Serif" pitchFamily="18" charset="-52"/>
                          <a:cs typeface="Arial" panose="020B0604020202020204" pitchFamily="34" charset="0"/>
                        </a:rPr>
                        <a:t>2 250,2</a:t>
                      </a:r>
                      <a:endParaRPr lang="ru-RU" sz="1000" b="0" spc="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</a:tr>
              <a:tr h="160349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00" spc="0" baseline="0" dirty="0" smtClean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spc="0" baseline="0" dirty="0" smtClean="0">
                          <a:latin typeface="Arial" panose="020B0604020202020204" pitchFamily="34" charset="0"/>
                          <a:ea typeface="PT Astra Serif" pitchFamily="18" charset="-52"/>
                          <a:cs typeface="Arial" panose="020B0604020202020204" pitchFamily="34" charset="0"/>
                        </a:rPr>
                        <a:t>2 738,1</a:t>
                      </a:r>
                    </a:p>
                    <a:p>
                      <a:pPr algn="ctr"/>
                      <a:endParaRPr lang="ru-RU" sz="1000" b="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1320522">
                <a:tc>
                  <a:txBody>
                    <a:bodyPr/>
                    <a:lstStyle/>
                    <a:p>
                      <a:pPr algn="ctr"/>
                      <a:r>
                        <a:rPr lang="ru-RU" sz="1000" spc="0" baseline="0" dirty="0" smtClean="0">
                          <a:latin typeface="Arial" panose="020B0604020202020204" pitchFamily="34" charset="0"/>
                          <a:ea typeface="PT Astra Serif" pitchFamily="18" charset="-52"/>
                          <a:cs typeface="Arial" panose="020B0604020202020204" pitchFamily="34" charset="0"/>
                        </a:rPr>
                        <a:t>80,0</a:t>
                      </a:r>
                      <a:endParaRPr lang="ru-RU" sz="1000" spc="0" baseline="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</a:tr>
              <a:tr h="754584">
                <a:tc>
                  <a:txBody>
                    <a:bodyPr/>
                    <a:lstStyle/>
                    <a:p>
                      <a:pPr algn="ctr"/>
                      <a:r>
                        <a:rPr lang="ru-RU" sz="1000" spc="0" baseline="0" dirty="0" smtClean="0">
                          <a:latin typeface="Arial" panose="020B0604020202020204" pitchFamily="34" charset="0"/>
                          <a:ea typeface="PT Astra Serif" pitchFamily="18" charset="-52"/>
                          <a:cs typeface="Arial" panose="020B0604020202020204" pitchFamily="34" charset="0"/>
                        </a:rPr>
                        <a:t>637,2</a:t>
                      </a:r>
                      <a:endParaRPr lang="ru-RU" sz="1000" spc="0" baseline="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8" name="Объект 17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xmlns="" val="3502289283"/>
              </p:ext>
            </p:extLst>
          </p:nvPr>
        </p:nvGraphicFramePr>
        <p:xfrm>
          <a:off x="1679834" y="3698658"/>
          <a:ext cx="5079312" cy="572871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56886"/>
                <a:gridCol w="616303"/>
                <a:gridCol w="627321"/>
                <a:gridCol w="616689"/>
                <a:gridCol w="621487"/>
                <a:gridCol w="640626"/>
              </a:tblGrid>
              <a:tr h="288031"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Целевой индикатор</a:t>
                      </a:r>
                      <a:endParaRPr lang="ru-RU" sz="900" b="1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2020</a:t>
                      </a:r>
                      <a:endParaRPr lang="ru-RU" sz="900" b="1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ru-RU" sz="900" b="1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ru-RU" sz="900" b="1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ru-RU" sz="900" b="1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ru-RU" sz="900" b="1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425373">
                <a:tc>
                  <a:txBody>
                    <a:bodyPr/>
                    <a:lstStyle/>
                    <a:p>
                      <a:pPr algn="l"/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Доля объёма расходов на обслуживание государственного долга Ульяновской области в утверждённом годовом объёме расходов областного бюджета (за исключением объёма расходов, которые осуществляются за счёт субвенций, предоставляемых из бюджетов бюджетной системы РФ), %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</a:t>
                      </a:r>
                      <a:r>
                        <a:rPr lang="ru-RU" sz="9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более 15%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 более 15%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 более 10%</a:t>
                      </a:r>
                      <a:endParaRPr lang="ru-RU" sz="900" b="1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 более 10%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 более 10%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7229">
                <a:tc>
                  <a:txBody>
                    <a:bodyPr/>
                    <a:lstStyle/>
                    <a:p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Сокращение дифференциации уровня расчётной бюджетной обеспеченности муниципальных районов (городских округов) Ульяновской области, раз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2,0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2,2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2,2</a:t>
                      </a:r>
                      <a:endParaRPr lang="ru-RU" sz="900" b="1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2,2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2,2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4487">
                <a:tc>
                  <a:txBody>
                    <a:bodyPr/>
                    <a:lstStyle/>
                    <a:p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Доля населения Ульяновской области, которые получат  пользу от реализации проектов развития, подготовленных на основе местных инициатив граждан, в общей  численности  населения Ульяновской области</a:t>
                      </a:r>
                      <a:r>
                        <a:rPr lang="ru-RU" sz="900" kern="12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%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11,0</a:t>
                      </a:r>
                      <a:endParaRPr lang="ru-RU" sz="900" dirty="0" smtClean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12,0</a:t>
                      </a:r>
                      <a:endParaRPr lang="ru-RU" sz="900" dirty="0" smtClean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12,0</a:t>
                      </a:r>
                      <a:endParaRPr lang="ru-RU" sz="900" b="1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12,0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9,0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7029">
                <a:tc>
                  <a:txBody>
                    <a:bodyPr/>
                    <a:lstStyle/>
                    <a:p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Объём поступлений налоговых и неналоговых доходов консолидированного бюджета Ульяновской области, в том числе в результате межведомственного взаимодействия ИОГВ по вопросам, связанным с оказанием налоговой помощи и повышением финансовой грамотности населения Ульяновской области</a:t>
                      </a:r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млн рублей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55214,0</a:t>
                      </a:r>
                      <a:endParaRPr lang="ru-RU" sz="900" dirty="0" smtClean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57685,3</a:t>
                      </a:r>
                      <a:endParaRPr lang="ru-RU" sz="900" dirty="0" smtClean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59113,7</a:t>
                      </a:r>
                      <a:endParaRPr lang="ru-RU" sz="900" b="1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61765,0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64050,3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1622684" y="923538"/>
            <a:ext cx="523531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>
                <a:latin typeface="Arial" pitchFamily="34" charset="0"/>
                <a:ea typeface="PT Astra Serif" pitchFamily="18" charset="-52"/>
                <a:cs typeface="Arial" pitchFamily="34" charset="0"/>
              </a:rPr>
              <a:t>Цели государственной программы:</a:t>
            </a:r>
          </a:p>
          <a:p>
            <a:pPr marL="273050" indent="-273050">
              <a:buFont typeface="Wingdings" pitchFamily="2" charset="2"/>
              <a:buChar char="§"/>
            </a:pPr>
            <a:r>
              <a:rPr lang="ru-RU" sz="1000" dirty="0" smtClean="0">
                <a:latin typeface="Arial" pitchFamily="34" charset="0"/>
                <a:cs typeface="Arial" pitchFamily="34" charset="0"/>
              </a:rPr>
              <a:t>повышение эффективности реализации государственной политики в сфере управления общественными финансами;</a:t>
            </a:r>
          </a:p>
          <a:p>
            <a:pPr marL="273050" indent="-273050">
              <a:buFont typeface="Wingdings" pitchFamily="2" charset="2"/>
              <a:buChar char="§"/>
            </a:pPr>
            <a:r>
              <a:rPr lang="ru-RU" sz="1000" dirty="0" smtClean="0">
                <a:latin typeface="Arial" pitchFamily="34" charset="0"/>
                <a:cs typeface="Arial" pitchFamily="34" charset="0"/>
              </a:rPr>
              <a:t>обеспечение долгосрочной сбалансированности, устойчивости областного бюджета Ульяновской области и бюджетов муниципальных образований Ульяновской области;</a:t>
            </a:r>
          </a:p>
          <a:p>
            <a:pPr marL="273050" indent="-273050">
              <a:buFont typeface="Wingdings" pitchFamily="2" charset="2"/>
              <a:buChar char="§"/>
            </a:pPr>
            <a:r>
              <a:rPr lang="ru-RU" sz="1000" dirty="0" smtClean="0"/>
              <a:t>создание условий для увеличения объема налоговых и неналоговых доходов консолидированного бюджета Ульяновской области;</a:t>
            </a:r>
            <a:endParaRPr lang="ru-RU" sz="10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1000" b="1" dirty="0" smtClean="0">
                <a:latin typeface="Arial" pitchFamily="34" charset="0"/>
                <a:ea typeface="PT Astra Serif" pitchFamily="18" charset="-52"/>
                <a:cs typeface="Arial" pitchFamily="34" charset="0"/>
              </a:rPr>
              <a:t>Задачи </a:t>
            </a:r>
            <a:r>
              <a:rPr lang="ru-RU" sz="1000" b="1" dirty="0">
                <a:latin typeface="Arial" pitchFamily="34" charset="0"/>
                <a:ea typeface="PT Astra Serif" pitchFamily="18" charset="-52"/>
                <a:cs typeface="Arial" pitchFamily="34" charset="0"/>
              </a:rPr>
              <a:t>государственной программы:</a:t>
            </a:r>
          </a:p>
          <a:p>
            <a:pPr marL="273050" indent="-273050">
              <a:buFont typeface="Wingdings" pitchFamily="2" charset="2"/>
              <a:buChar char="§"/>
            </a:pPr>
            <a:r>
              <a:rPr lang="ru-RU" sz="1000" dirty="0" smtClean="0">
                <a:latin typeface="Arial" pitchFamily="34" charset="0"/>
                <a:cs typeface="Arial" pitchFamily="34" charset="0"/>
              </a:rPr>
              <a:t>оптимизация структуры и снижение объема расходов на обслуживание государственного долга Ульяновской области;</a:t>
            </a:r>
          </a:p>
          <a:p>
            <a:pPr marL="273050" indent="-273050">
              <a:buFont typeface="Wingdings" pitchFamily="2" charset="2"/>
              <a:buChar char="§"/>
            </a:pPr>
            <a:r>
              <a:rPr lang="ru-RU" sz="1000" dirty="0" smtClean="0">
                <a:latin typeface="Arial" pitchFamily="34" charset="0"/>
                <a:cs typeface="Arial" pitchFamily="34" charset="0"/>
              </a:rPr>
              <a:t>создание условий для эффективного, ответственного и прозрачного управления бюджетными средствами в процессе осуществления Министерством финансов Ульяновской области функций и полномочий в установленной сфере деятельности, в том числе функций и полномочий, связанных с реализацией государственной программы.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0944" y="6264639"/>
            <a:ext cx="158314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i="1" dirty="0">
                <a:latin typeface="Arial" pitchFamily="34" charset="0"/>
                <a:cs typeface="Arial" pitchFamily="34" charset="0"/>
              </a:rPr>
              <a:t>Средства на реализацию государственной программы в 2021 году    </a:t>
            </a:r>
            <a:r>
              <a:rPr lang="ru-RU" sz="1000" b="1" i="1" dirty="0">
                <a:latin typeface="Arial" pitchFamily="34" charset="0"/>
                <a:cs typeface="Arial" pitchFamily="34" charset="0"/>
              </a:rPr>
              <a:t>   5 </a:t>
            </a:r>
            <a:r>
              <a:rPr lang="ru-RU" sz="1000" b="1" i="1" dirty="0" smtClean="0">
                <a:latin typeface="Arial" pitchFamily="34" charset="0"/>
                <a:cs typeface="Arial" pitchFamily="34" charset="0"/>
              </a:rPr>
              <a:t>927,2 </a:t>
            </a:r>
            <a:r>
              <a:rPr lang="ru-RU" sz="1000" b="1" i="1" dirty="0" err="1" smtClean="0">
                <a:latin typeface="Arial" pitchFamily="34" charset="0"/>
                <a:cs typeface="Arial" pitchFamily="34" charset="0"/>
              </a:rPr>
              <a:t>млн</a:t>
            </a:r>
            <a:r>
              <a:rPr lang="ru-RU" sz="1000" b="1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000" b="1" i="1" dirty="0">
                <a:latin typeface="Arial" pitchFamily="34" charset="0"/>
                <a:cs typeface="Arial" pitchFamily="34" charset="0"/>
              </a:rPr>
              <a:t>руб</a:t>
            </a:r>
            <a:r>
              <a:rPr lang="ru-RU" sz="800" b="1" i="1" dirty="0">
                <a:latin typeface="Arial" pitchFamily="34" charset="0"/>
                <a:cs typeface="Arial" pitchFamily="34" charset="0"/>
              </a:rPr>
              <a:t>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879230" y="3387153"/>
            <a:ext cx="46805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Ожидаемые результаты: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01854" y="1179919"/>
            <a:ext cx="1028481" cy="49321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5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Исполнение обязательств по обслуживанию государственного долга Ульяновской области</a:t>
            </a:r>
          </a:p>
          <a:p>
            <a:endParaRPr lang="ru-RU" sz="850" dirty="0" smtClean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85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85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r>
              <a:rPr lang="ru-RU" sz="85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Выравнивание бюджетной обеспеченности муниципальных образований и обеспечение сбалансированности местных бюджетов</a:t>
            </a:r>
          </a:p>
          <a:p>
            <a:endParaRPr lang="ru-RU" sz="850" dirty="0" smtClean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850" dirty="0" smtClean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85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r>
              <a:rPr lang="ru-RU" sz="85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Региональный приоритетный проект «Поддержка местных инициатив на территории Ульяновской области»</a:t>
            </a:r>
          </a:p>
          <a:p>
            <a:endParaRPr lang="ru-RU" sz="85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85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r>
              <a:rPr lang="ru-RU" sz="850" dirty="0" smtClean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Прочие</a:t>
            </a:r>
          </a:p>
          <a:p>
            <a:r>
              <a:rPr lang="ru-RU" sz="850" dirty="0" smtClean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расходы</a:t>
            </a:r>
            <a:endParaRPr lang="ru-RU" sz="85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85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85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</p:txBody>
      </p:sp>
      <p:pic>
        <p:nvPicPr>
          <p:cNvPr id="16" name="Picture 2" descr="P:\416 Бюджетно-аналитический отдел\Айдар\Полный герб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-1" y="0"/>
            <a:ext cx="651354" cy="650906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3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5061987" y="9427369"/>
            <a:ext cx="1543050" cy="527403"/>
          </a:xfrm>
        </p:spPr>
        <p:txBody>
          <a:bodyPr/>
          <a:lstStyle/>
          <a:p>
            <a:r>
              <a:rPr lang="ru-RU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36</a:t>
            </a:r>
            <a:endParaRPr lang="ru-RU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752599" y="133350"/>
            <a:ext cx="488632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Государственная программа Ульяновской области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xmlns="" val="3757536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77281" y="310871"/>
            <a:ext cx="6480719" cy="720080"/>
          </a:xfrm>
        </p:spPr>
        <p:txBody>
          <a:bodyPr>
            <a:noAutofit/>
          </a:bodyPr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«</a:t>
            </a: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Содействие занятости населения и развитие </a:t>
            </a:r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трудовых </a:t>
            </a:r>
            <a:b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</a:br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ресурсов </a:t>
            </a: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Ульяновской области в Ульяновской области»</a:t>
            </a:r>
          </a:p>
        </p:txBody>
      </p:sp>
      <p:graphicFrame>
        <p:nvGraphicFramePr>
          <p:cNvPr id="11" name="Объект 10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xmlns="" val="3357414792"/>
              </p:ext>
            </p:extLst>
          </p:nvPr>
        </p:nvGraphicFramePr>
        <p:xfrm>
          <a:off x="116632" y="1178533"/>
          <a:ext cx="531440" cy="50747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1440"/>
              </a:tblGrid>
              <a:tr h="762308">
                <a:tc>
                  <a:txBody>
                    <a:bodyPr/>
                    <a:lstStyle/>
                    <a:p>
                      <a:pPr algn="ctr"/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900" b="0" spc="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5,0</a:t>
                      </a:r>
                      <a:endParaRPr lang="ru-RU" sz="900" b="0" spc="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796447">
                <a:tc>
                  <a:txBody>
                    <a:bodyPr/>
                    <a:lstStyle/>
                    <a:p>
                      <a:pPr algn="ctr"/>
                      <a:r>
                        <a:rPr lang="ru-RU" sz="90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686,9</a:t>
                      </a:r>
                      <a:endParaRPr lang="ru-RU" sz="900" spc="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1089010">
                <a:tc>
                  <a:txBody>
                    <a:bodyPr/>
                    <a:lstStyle/>
                    <a:p>
                      <a:pPr algn="ctr"/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90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3,6</a:t>
                      </a:r>
                      <a:endParaRPr lang="ru-RU" sz="900" spc="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1426945">
                <a:tc>
                  <a:txBody>
                    <a:bodyPr/>
                    <a:lstStyle/>
                    <a:p>
                      <a:pPr algn="ctr"/>
                      <a:endParaRPr lang="ru-RU" sz="900" spc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90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216,2</a:t>
                      </a:r>
                      <a:endParaRPr lang="ru-RU" sz="900" spc="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8" name="Объект 17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xmlns="" val="2362251209"/>
              </p:ext>
            </p:extLst>
          </p:nvPr>
        </p:nvGraphicFramePr>
        <p:xfrm>
          <a:off x="1844824" y="5241033"/>
          <a:ext cx="4608516" cy="239788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268937"/>
                <a:gridCol w="439453"/>
                <a:gridCol w="439453"/>
                <a:gridCol w="499770"/>
                <a:gridCol w="474513"/>
                <a:gridCol w="486390"/>
              </a:tblGrid>
              <a:tr h="25222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Целевой индикатор</a:t>
                      </a:r>
                      <a:endParaRPr lang="ru-RU" sz="900" b="1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Arial" panose="020B0604020202020204" pitchFamily="34" charset="0"/>
                          <a:ea typeface="PT Astra Serif" pitchFamily="18" charset="-52"/>
                          <a:cs typeface="Arial" panose="020B0604020202020204" pitchFamily="34" charset="0"/>
                        </a:rPr>
                        <a:t>2020</a:t>
                      </a:r>
                      <a:endParaRPr lang="ru-RU" sz="900" b="1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ru-RU" sz="900" b="1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ru-RU" sz="900" b="1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ru-RU" sz="900" b="1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</a:t>
                      </a:r>
                      <a:endParaRPr lang="ru-RU" sz="900" b="1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507493">
                <a:tc>
                  <a:txBody>
                    <a:bodyPr/>
                    <a:lstStyle/>
                    <a:p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Уровень регистрируемой безработицы к численности экономически активного населения Ульяновской области, %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ea typeface="PT Astra Serif" pitchFamily="18" charset="-52"/>
                          <a:cs typeface="Arial" panose="020B0604020202020204" pitchFamily="34" charset="0"/>
                        </a:rPr>
                        <a:t>5,0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ea typeface="PT Astra Serif" pitchFamily="18" charset="-52"/>
                          <a:cs typeface="Arial" panose="020B0604020202020204" pitchFamily="34" charset="0"/>
                        </a:rPr>
                        <a:t>2,3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Arial" panose="020B0604020202020204" pitchFamily="34" charset="0"/>
                          <a:ea typeface="PT Astra Serif" pitchFamily="18" charset="-52"/>
                          <a:cs typeface="Arial" panose="020B0604020202020204" pitchFamily="34" charset="0"/>
                        </a:rPr>
                        <a:t>0,9</a:t>
                      </a:r>
                      <a:endParaRPr lang="ru-RU" sz="900" b="1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ea typeface="PT Astra Serif" pitchFamily="18" charset="-52"/>
                          <a:cs typeface="Arial" panose="020B0604020202020204" pitchFamily="34" charset="0"/>
                        </a:rPr>
                        <a:t>0,7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ea typeface="PT Astra Serif" pitchFamily="18" charset="-52"/>
                          <a:cs typeface="Arial" panose="020B0604020202020204" pitchFamily="34" charset="0"/>
                        </a:rPr>
                        <a:t>0,6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6607">
                <a:tc>
                  <a:txBody>
                    <a:bodyPr/>
                    <a:lstStyle/>
                    <a:p>
                      <a:r>
                        <a:rPr lang="ru-RU" sz="900" kern="1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Переселение на территорию Ульяновской области участников подпрограммы "Оказание содействия добровольному переселению в Ульяновскую область соотечественников, проживающих за рубежом" и членов их семей, чел.</a:t>
                      </a: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0" dirty="0" smtClean="0">
                          <a:latin typeface="Arial" panose="020B0604020202020204" pitchFamily="34" charset="0"/>
                          <a:ea typeface="PT Astra Serif" pitchFamily="18" charset="-52"/>
                          <a:cs typeface="Arial" panose="020B0604020202020204" pitchFamily="34" charset="0"/>
                        </a:rPr>
                        <a:t>750</a:t>
                      </a:r>
                      <a:endParaRPr lang="ru-RU" sz="900" b="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ea typeface="PT Astra Serif" pitchFamily="18" charset="-52"/>
                          <a:cs typeface="Arial" panose="020B0604020202020204" pitchFamily="34" charset="0"/>
                        </a:rPr>
                        <a:t>750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Arial" panose="020B0604020202020204" pitchFamily="34" charset="0"/>
                          <a:ea typeface="PT Astra Serif" pitchFamily="18" charset="-52"/>
                          <a:cs typeface="Arial" panose="020B0604020202020204" pitchFamily="34" charset="0"/>
                        </a:rPr>
                        <a:t>750</a:t>
                      </a:r>
                      <a:endParaRPr lang="ru-RU" sz="900" b="1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ea typeface="PT Astra Serif" pitchFamily="18" charset="-52"/>
                          <a:cs typeface="Arial" panose="020B0604020202020204" pitchFamily="34" charset="0"/>
                        </a:rPr>
                        <a:t>750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ea typeface="PT Astra Serif" pitchFamily="18" charset="-52"/>
                          <a:cs typeface="Arial" panose="020B0604020202020204" pitchFamily="34" charset="0"/>
                        </a:rPr>
                        <a:t>750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6607">
                <a:tc>
                  <a:txBody>
                    <a:bodyPr/>
                    <a:lstStyle/>
                    <a:p>
                      <a:r>
                        <a:rPr lang="ru-RU" sz="9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Удельный вес работников, занятых на работах с вредными и (или) опасными условиями труда, %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ea typeface="PT Astra Serif" pitchFamily="18" charset="-52"/>
                          <a:cs typeface="Arial" panose="020B0604020202020204" pitchFamily="34" charset="0"/>
                        </a:rPr>
                        <a:t>39,5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ea typeface="PT Astra Serif" pitchFamily="18" charset="-52"/>
                          <a:cs typeface="Arial" panose="020B0604020202020204" pitchFamily="34" charset="0"/>
                        </a:rPr>
                        <a:t>39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Arial" panose="020B0604020202020204" pitchFamily="34" charset="0"/>
                          <a:ea typeface="PT Astra Serif" pitchFamily="18" charset="-52"/>
                          <a:cs typeface="Arial" panose="020B0604020202020204" pitchFamily="34" charset="0"/>
                        </a:rPr>
                        <a:t>38,5</a:t>
                      </a:r>
                      <a:endParaRPr lang="ru-RU" sz="900" b="1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ea typeface="PT Astra Serif" pitchFamily="18" charset="-52"/>
                          <a:cs typeface="Arial" panose="020B0604020202020204" pitchFamily="34" charset="0"/>
                        </a:rPr>
                        <a:t>38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" panose="020B0604020202020204" pitchFamily="34" charset="0"/>
                          <a:ea typeface="PT Astra Serif" pitchFamily="18" charset="-52"/>
                          <a:cs typeface="Arial" panose="020B0604020202020204" pitchFamily="34" charset="0"/>
                        </a:rPr>
                        <a:t>37,5</a:t>
                      </a:r>
                      <a:endParaRPr lang="ru-RU" sz="90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586757" y="1249596"/>
            <a:ext cx="1205109" cy="45397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50" dirty="0">
                <a:latin typeface="Arial" panose="020B0604020202020204" pitchFamily="34" charset="0"/>
                <a:cs typeface="Arial" panose="020B0604020202020204" pitchFamily="34" charset="0"/>
              </a:rPr>
              <a:t>Реализация Национального проекта  «Демография</a:t>
            </a:r>
            <a:r>
              <a:rPr lang="ru-RU" sz="850" dirty="0" smtClean="0"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  <a:p>
            <a:endParaRPr lang="ru-RU" sz="8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8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850" dirty="0" smtClean="0">
                <a:latin typeface="Arial" panose="020B0604020202020204" pitchFamily="34" charset="0"/>
                <a:cs typeface="Arial" panose="020B0604020202020204" pitchFamily="34" charset="0"/>
              </a:rPr>
              <a:t>Мероприятия </a:t>
            </a:r>
            <a:r>
              <a:rPr lang="ru-RU" sz="850" dirty="0">
                <a:latin typeface="Arial" panose="020B0604020202020204" pitchFamily="34" charset="0"/>
                <a:cs typeface="Arial" panose="020B0604020202020204" pitchFamily="34" charset="0"/>
              </a:rPr>
              <a:t>по содействию занятости населения, включая выплаты безработным гражданам</a:t>
            </a:r>
          </a:p>
          <a:p>
            <a:endParaRPr lang="ru-RU" sz="8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85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8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85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8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85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850" dirty="0" smtClean="0">
                <a:latin typeface="Arial" panose="020B0604020202020204" pitchFamily="34" charset="0"/>
                <a:cs typeface="Arial" panose="020B0604020202020204" pitchFamily="34" charset="0"/>
              </a:rPr>
              <a:t>Содействие </a:t>
            </a:r>
            <a:r>
              <a:rPr lang="ru-RU" sz="850" dirty="0">
                <a:latin typeface="Arial" panose="020B0604020202020204" pitchFamily="34" charset="0"/>
                <a:cs typeface="Arial" panose="020B0604020202020204" pitchFamily="34" charset="0"/>
              </a:rPr>
              <a:t>добровольному переселению в Российскую федерацию соотечественников, проживающих за рубежом</a:t>
            </a:r>
          </a:p>
          <a:p>
            <a:endParaRPr lang="ru-RU" sz="8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8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850" dirty="0">
                <a:latin typeface="Arial" panose="020B0604020202020204" pitchFamily="34" charset="0"/>
                <a:cs typeface="Arial" panose="020B0604020202020204" pitchFamily="34" charset="0"/>
              </a:rPr>
              <a:t>Обеспечение деятельности исполнителей госпрограммы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777986" y="1150799"/>
            <a:ext cx="4827530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Цели государственной программы:</a:t>
            </a:r>
          </a:p>
          <a:p>
            <a:pPr marL="177800" indent="-177800">
              <a:buFont typeface="Wingdings" pitchFamily="2" charset="2"/>
              <a:buChar char="§"/>
            </a:pPr>
            <a:r>
              <a:rPr lang="ru-RU" sz="1100" dirty="0" smtClean="0">
                <a:latin typeface="Arial" pitchFamily="34" charset="0"/>
                <a:cs typeface="Arial" pitchFamily="34" charset="0"/>
              </a:rPr>
              <a:t>обеспечение эффективной занятости населения;</a:t>
            </a:r>
          </a:p>
          <a:p>
            <a:pPr marL="177800" indent="-177800">
              <a:buFont typeface="Wingdings" pitchFamily="2" charset="2"/>
              <a:buChar char="§"/>
            </a:pPr>
            <a:r>
              <a:rPr lang="ru-RU" sz="1100" dirty="0" smtClean="0">
                <a:latin typeface="Arial" pitchFamily="34" charset="0"/>
                <a:cs typeface="Arial" pitchFamily="34" charset="0"/>
              </a:rPr>
              <a:t>обеспечение реализации государственной программы по оказанию содействия добровольному переселению в Российскую Федерацию соотечественников, проживающих за рубежом, утвержденной Указом Президента Российской Федерации </a:t>
            </a:r>
          </a:p>
          <a:p>
            <a:pPr marL="177800"/>
            <a:r>
              <a:rPr lang="ru-RU" sz="1100" dirty="0" smtClean="0">
                <a:latin typeface="Arial" pitchFamily="34" charset="0"/>
                <a:cs typeface="Arial" pitchFamily="34" charset="0"/>
              </a:rPr>
              <a:t>от 22 июня 2006 г. № 637</a:t>
            </a:r>
            <a:endParaRPr lang="ru-RU" sz="1100" dirty="0" smtClean="0">
              <a:latin typeface="Arial" pitchFamily="34" charset="0"/>
              <a:cs typeface="Arial" pitchFamily="34" charset="0"/>
              <a:hlinkClick r:id="rId3"/>
            </a:endParaRPr>
          </a:p>
          <a:p>
            <a:r>
              <a:rPr lang="ru-RU" sz="1100" b="1" dirty="0" smtClean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Задачи </a:t>
            </a:r>
            <a:r>
              <a:rPr lang="ru-RU" sz="1100" b="1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государственной программы:</a:t>
            </a:r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ru-RU" sz="110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недопущение напряжённости на рынке труда; повышение конкурентоспособности граждан предпенсионного возраста и женщин, воспитывающих детей на рынке труда; улучшение условий и охраны труда; оказание </a:t>
            </a:r>
            <a:r>
              <a:rPr lang="ru-RU" sz="1100" dirty="0" smtClean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содействия;</a:t>
            </a:r>
            <a:endParaRPr lang="ru-RU" sz="110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ru-RU" sz="110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трудоустройству инвалидов, в том числе инвалидов молодого возраста, в рамках мероприятий по содействию занятости населения; снижение производственного травматизма и профессиональной заболеваемости в организациях Ульяновской области; 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ru-RU" sz="110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создание политических, социально-экономических, организационных условий, включая обеспечение необходимого информационного сопровождения, способствующих переезду соотечественников в Ульяновскую область на постоянное место </a:t>
            </a:r>
            <a:r>
              <a:rPr lang="ru-RU" sz="1100" dirty="0" smtClean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жительства.</a:t>
            </a:r>
            <a:endParaRPr lang="ru-RU" sz="1100" b="1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4592" y="6575363"/>
            <a:ext cx="17281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i="1" dirty="0">
                <a:latin typeface="Arial" panose="020B0604020202020204" pitchFamily="34" charset="0"/>
                <a:cs typeface="Arial" panose="020B0604020202020204" pitchFamily="34" charset="0"/>
              </a:rPr>
              <a:t>Средства на реализацию государственной программы в </a:t>
            </a:r>
            <a:r>
              <a:rPr lang="ru-RU" sz="1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2022 </a:t>
            </a:r>
            <a:r>
              <a:rPr lang="ru-RU" sz="1000" i="1" dirty="0">
                <a:latin typeface="Arial" panose="020B0604020202020204" pitchFamily="34" charset="0"/>
                <a:cs typeface="Arial" panose="020B0604020202020204" pitchFamily="34" charset="0"/>
              </a:rPr>
              <a:t>году  </a:t>
            </a:r>
            <a:r>
              <a:rPr lang="ru-RU" sz="10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911,7 млн рублей</a:t>
            </a:r>
            <a:endParaRPr lang="ru-RU" sz="10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72816" y="4924426"/>
            <a:ext cx="45429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Ожидаемые </a:t>
            </a:r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результаты</a:t>
            </a:r>
            <a:r>
              <a:rPr lang="ru-RU" sz="1200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:</a:t>
            </a:r>
          </a:p>
        </p:txBody>
      </p:sp>
      <p:pic>
        <p:nvPicPr>
          <p:cNvPr id="14" name="Picture 2" descr="P:\416 Бюджетно-аналитический отдел\Айдар\Полный герб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-1" y="0"/>
            <a:ext cx="651354" cy="650906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5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4843463" y="9181395"/>
            <a:ext cx="1543050" cy="527403"/>
          </a:xfrm>
        </p:spPr>
        <p:txBody>
          <a:bodyPr/>
          <a:lstStyle/>
          <a:p>
            <a:r>
              <a:rPr lang="ru-RU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37</a:t>
            </a:r>
            <a:endParaRPr lang="ru-RU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2" descr="Group of businesspeople or HR specialists choosing candidates on job. Recruitment agency office. Job interview, employment process. Three cv resumes with avatars. Flat trendy vector illustration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36572" y="8066314"/>
            <a:ext cx="1962342" cy="1373640"/>
          </a:xfrm>
          <a:prstGeom prst="rect">
            <a:avLst/>
          </a:prstGeom>
          <a:noFill/>
        </p:spPr>
      </p:pic>
      <p:pic>
        <p:nvPicPr>
          <p:cNvPr id="5124" name="Picture 4" descr="Управление человеческими ресурсами, HR, подбор персонала, лидерство и командное построение. Концепция бизнеса и технологий.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50877" y="7941307"/>
            <a:ext cx="2133599" cy="1493520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1752599" y="133350"/>
            <a:ext cx="488632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Государственная программа Ульяновской области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xmlns="" val="2415595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16210" y="394010"/>
            <a:ext cx="6172200" cy="648072"/>
          </a:xfrm>
        </p:spPr>
        <p:txBody>
          <a:bodyPr>
            <a:noAutofit/>
          </a:bodyPr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«Развитие </a:t>
            </a: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информационного общества и электронного правительства </a:t>
            </a:r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в </a:t>
            </a: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Ульяновской области»</a:t>
            </a:r>
          </a:p>
        </p:txBody>
      </p:sp>
      <p:graphicFrame>
        <p:nvGraphicFramePr>
          <p:cNvPr id="11" name="Объект 10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xmlns="" val="1899501662"/>
              </p:ext>
            </p:extLst>
          </p:nvPr>
        </p:nvGraphicFramePr>
        <p:xfrm>
          <a:off x="116631" y="1256979"/>
          <a:ext cx="534721" cy="56864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4721"/>
              </a:tblGrid>
              <a:tr h="1098071">
                <a:tc>
                  <a:txBody>
                    <a:bodyPr/>
                    <a:lstStyle/>
                    <a:p>
                      <a:pPr algn="ctr"/>
                      <a:r>
                        <a:rPr lang="ru-RU" sz="1000" b="0" spc="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48,7</a:t>
                      </a:r>
                      <a:endParaRPr lang="ru-RU" sz="1000" b="0" spc="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994851">
                <a:tc>
                  <a:txBody>
                    <a:bodyPr/>
                    <a:lstStyle/>
                    <a:p>
                      <a:pPr algn="ctr"/>
                      <a:r>
                        <a:rPr lang="ru-RU" sz="100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591,0</a:t>
                      </a:r>
                      <a:endParaRPr lang="ru-RU" sz="1000" spc="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1207457">
                <a:tc>
                  <a:txBody>
                    <a:bodyPr/>
                    <a:lstStyle/>
                    <a:p>
                      <a:pPr algn="ctr"/>
                      <a:r>
                        <a:rPr lang="ru-RU" sz="100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16,5</a:t>
                      </a:r>
                      <a:endParaRPr lang="ru-RU" sz="1000" spc="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1287954">
                <a:tc>
                  <a:txBody>
                    <a:bodyPr/>
                    <a:lstStyle/>
                    <a:p>
                      <a:pPr algn="ctr"/>
                      <a:r>
                        <a:rPr lang="ru-RU" sz="100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2,7</a:t>
                      </a:r>
                      <a:endParaRPr lang="ru-RU" sz="1000" spc="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1098071">
                <a:tc>
                  <a:txBody>
                    <a:bodyPr/>
                    <a:lstStyle/>
                    <a:p>
                      <a:pPr algn="ctr"/>
                      <a:r>
                        <a:rPr lang="ru-RU" sz="1000" spc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14,3</a:t>
                      </a:r>
                    </a:p>
                  </a:txBody>
                  <a:tcPr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8" name="Объект 17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xmlns="" val="3391630363"/>
              </p:ext>
            </p:extLst>
          </p:nvPr>
        </p:nvGraphicFramePr>
        <p:xfrm>
          <a:off x="1876781" y="3984363"/>
          <a:ext cx="4752530" cy="457537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065024"/>
                <a:gridCol w="556054"/>
                <a:gridCol w="556055"/>
                <a:gridCol w="567283"/>
                <a:gridCol w="504056"/>
                <a:gridCol w="504058"/>
              </a:tblGrid>
              <a:tr h="295288"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Целевой индикатор</a:t>
                      </a:r>
                      <a:endParaRPr lang="ru-RU" sz="1050" b="1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2020</a:t>
                      </a:r>
                      <a:endParaRPr lang="ru-RU" sz="1050" b="1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ru-RU" sz="1050" b="1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ru-RU" sz="1050" b="1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ru-RU" sz="1050" b="1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</a:t>
                      </a:r>
                      <a:endParaRPr lang="ru-RU" sz="1050" b="1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176970">
                <a:tc>
                  <a:txBody>
                    <a:bodyPr/>
                    <a:lstStyle/>
                    <a:p>
                      <a:r>
                        <a:rPr lang="ru-RU" sz="105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Доля населения Ульяновской области, имеющего доступ к получению государственных и муниципальных услуг по принципу «одного окна» по месту жительства (пребывания), в том числе в МФЦ предоставления государственных и муниципальных услуг, в общей численности населения Ульяновской области, процентов</a:t>
                      </a:r>
                      <a:endParaRPr lang="ru-RU" sz="105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ea typeface="PT Astra Serif" pitchFamily="18" charset="-52"/>
                          <a:cs typeface="Arial" panose="020B0604020202020204" pitchFamily="34" charset="0"/>
                        </a:rPr>
                        <a:t>97</a:t>
                      </a:r>
                      <a:endParaRPr lang="ru-RU" sz="105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ea typeface="PT Astra Serif" pitchFamily="18" charset="-52"/>
                          <a:cs typeface="Arial" panose="020B0604020202020204" pitchFamily="34" charset="0"/>
                        </a:rPr>
                        <a:t>97</a:t>
                      </a:r>
                      <a:endParaRPr lang="ru-RU" sz="105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>
                          <a:latin typeface="Arial" panose="020B0604020202020204" pitchFamily="34" charset="0"/>
                          <a:ea typeface="PT Astra Serif" pitchFamily="18" charset="-52"/>
                          <a:cs typeface="Arial" panose="020B0604020202020204" pitchFamily="34" charset="0"/>
                        </a:rPr>
                        <a:t>97</a:t>
                      </a:r>
                      <a:endParaRPr lang="ru-RU" sz="1050" b="1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ea typeface="PT Astra Serif" pitchFamily="18" charset="-52"/>
                          <a:cs typeface="Arial" panose="020B0604020202020204" pitchFamily="34" charset="0"/>
                        </a:rPr>
                        <a:t>97</a:t>
                      </a:r>
                      <a:endParaRPr lang="ru-RU" sz="105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ea typeface="PT Astra Serif" pitchFamily="18" charset="-52"/>
                          <a:cs typeface="Arial" panose="020B0604020202020204" pitchFamily="34" charset="0"/>
                        </a:rPr>
                        <a:t>97</a:t>
                      </a:r>
                      <a:endParaRPr lang="ru-RU" sz="105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35002">
                <a:tc>
                  <a:txBody>
                    <a:bodyPr/>
                    <a:lstStyle/>
                    <a:p>
                      <a:r>
                        <a:rPr lang="ru-RU" sz="105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Количество функционирующих окон обслуживания физических или юридических лиц либо их уполномоченных представителей в МФЦ, единиц</a:t>
                      </a:r>
                      <a:endParaRPr lang="ru-RU" sz="105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ea typeface="PT Astra Serif" pitchFamily="18" charset="-52"/>
                          <a:cs typeface="Arial" panose="020B0604020202020204" pitchFamily="34" charset="0"/>
                        </a:rPr>
                        <a:t>337</a:t>
                      </a:r>
                      <a:endParaRPr lang="ru-RU" sz="105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ea typeface="PT Astra Serif" pitchFamily="18" charset="-52"/>
                          <a:cs typeface="Arial" panose="020B0604020202020204" pitchFamily="34" charset="0"/>
                        </a:rPr>
                        <a:t>343</a:t>
                      </a:r>
                      <a:endParaRPr lang="ru-RU" sz="105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>
                          <a:latin typeface="Arial" panose="020B0604020202020204" pitchFamily="34" charset="0"/>
                          <a:ea typeface="PT Astra Serif" pitchFamily="18" charset="-52"/>
                          <a:cs typeface="Arial" panose="020B0604020202020204" pitchFamily="34" charset="0"/>
                        </a:rPr>
                        <a:t>347</a:t>
                      </a:r>
                      <a:endParaRPr lang="ru-RU" sz="1050" b="1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ea typeface="PT Astra Serif" pitchFamily="18" charset="-52"/>
                          <a:cs typeface="Arial" panose="020B0604020202020204" pitchFamily="34" charset="0"/>
                        </a:rPr>
                        <a:t>347</a:t>
                      </a:r>
                      <a:endParaRPr lang="ru-RU" sz="105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smtClean="0">
                          <a:latin typeface="Arial" panose="020B0604020202020204" pitchFamily="34" charset="0"/>
                          <a:ea typeface="PT Astra Serif" pitchFamily="18" charset="-52"/>
                          <a:cs typeface="Arial" panose="020B0604020202020204" pitchFamily="34" charset="0"/>
                        </a:rPr>
                        <a:t>347</a:t>
                      </a:r>
                      <a:endParaRPr lang="ru-RU" sz="105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2685">
                <a:tc>
                  <a:txBody>
                    <a:bodyPr/>
                    <a:lstStyle/>
                    <a:p>
                      <a:r>
                        <a:rPr lang="ru-RU" sz="105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Количество точек подключения к защищённой корпоративной сети передачи данных Правительства</a:t>
                      </a:r>
                      <a:r>
                        <a:rPr lang="ru-RU" sz="1050" kern="12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Ульяновской области</a:t>
                      </a:r>
                      <a:r>
                        <a:rPr lang="ru-RU" sz="105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ед.</a:t>
                      </a:r>
                      <a:endParaRPr lang="ru-RU" sz="105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ea typeface="PT Astra Serif" pitchFamily="18" charset="-52"/>
                          <a:cs typeface="Arial" panose="020B0604020202020204" pitchFamily="34" charset="0"/>
                        </a:rPr>
                        <a:t>378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ea typeface="PT Astra Serif" pitchFamily="18" charset="-52"/>
                          <a:cs typeface="Arial" panose="020B0604020202020204" pitchFamily="34" charset="0"/>
                        </a:rPr>
                        <a:t>433</a:t>
                      </a:r>
                      <a:endParaRPr lang="ru-RU" sz="105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>
                          <a:latin typeface="Arial" panose="020B0604020202020204" pitchFamily="34" charset="0"/>
                          <a:ea typeface="PT Astra Serif" pitchFamily="18" charset="-52"/>
                          <a:cs typeface="Arial" panose="020B0604020202020204" pitchFamily="34" charset="0"/>
                        </a:rPr>
                        <a:t>501</a:t>
                      </a:r>
                      <a:endParaRPr lang="ru-RU" sz="1050" b="1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ea typeface="PT Astra Serif" pitchFamily="18" charset="-52"/>
                          <a:cs typeface="Arial" panose="020B0604020202020204" pitchFamily="34" charset="0"/>
                        </a:rPr>
                        <a:t>571</a:t>
                      </a:r>
                      <a:endParaRPr lang="ru-RU" sz="105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anose="020B0604020202020204" pitchFamily="34" charset="0"/>
                          <a:ea typeface="PT Astra Serif" pitchFamily="18" charset="-52"/>
                          <a:cs typeface="Arial" panose="020B0604020202020204" pitchFamily="34" charset="0"/>
                        </a:rPr>
                        <a:t>745</a:t>
                      </a:r>
                      <a:endParaRPr lang="ru-RU" sz="1050" dirty="0">
                        <a:latin typeface="Arial" panose="020B0604020202020204" pitchFamily="34" charset="0"/>
                        <a:ea typeface="PT Astra Serif" pitchFamily="18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568330" y="1255785"/>
            <a:ext cx="1276494" cy="547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Реализация Национального проекта «Цифровая экономика»</a:t>
            </a:r>
          </a:p>
          <a:p>
            <a:endParaRPr lang="ru-RU" sz="1000" dirty="0" smtClean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100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100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r>
              <a:rPr lang="ru-RU" sz="100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ОГКУ «Правительство для граждан»</a:t>
            </a:r>
          </a:p>
          <a:p>
            <a:endParaRPr lang="ru-RU" sz="100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100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100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r>
              <a:rPr lang="ru-RU" sz="100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Субсидии Фонду развития </a:t>
            </a:r>
            <a:r>
              <a:rPr lang="ru-RU" sz="1000" dirty="0" smtClean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информационных </a:t>
            </a:r>
            <a:r>
              <a:rPr lang="ru-RU" sz="100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технологий</a:t>
            </a:r>
          </a:p>
          <a:p>
            <a:endParaRPr lang="ru-RU" sz="100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1000" dirty="0" smtClean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100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100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r>
              <a:rPr lang="ru-RU" sz="100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Модернизация сетей передачи данных и обновление программного обеспечения</a:t>
            </a:r>
          </a:p>
          <a:p>
            <a:endParaRPr lang="ru-RU" sz="1000" dirty="0" smtClean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100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endParaRPr lang="ru-RU" sz="1000" dirty="0">
              <a:latin typeface="Arial" panose="020B0604020202020204" pitchFamily="34" charset="0"/>
              <a:ea typeface="PT Astra Serif" pitchFamily="18" charset="-52"/>
              <a:cs typeface="Arial" panose="020B0604020202020204" pitchFamily="34" charset="0"/>
            </a:endParaRPr>
          </a:p>
          <a:p>
            <a:r>
              <a:rPr lang="ru-RU" sz="100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Мероприятия в сфере </a:t>
            </a:r>
            <a:r>
              <a:rPr lang="ru-RU" sz="1000" dirty="0" smtClean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информационных </a:t>
            </a:r>
            <a:r>
              <a:rPr lang="ru-RU" sz="100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технологий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768770" y="1142245"/>
            <a:ext cx="4968552" cy="25699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50" b="1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Цели государственной программы: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150" dirty="0">
                <a:latin typeface="Arial" panose="020B0604020202020204" pitchFamily="34" charset="0"/>
                <a:cs typeface="Arial" panose="020B0604020202020204" pitchFamily="34" charset="0"/>
              </a:rPr>
              <a:t>повышение качества и доступности предоставления государственных услуг исполнительными органами государственной власти Ульяновской области и муниципальных услуг органами местного самоуправления муниципальных образований Ульяновской области на территории Ульяновской области.</a:t>
            </a:r>
          </a:p>
          <a:p>
            <a:r>
              <a:rPr lang="ru-RU" sz="1150" b="1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Задачи государственной программы: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150" dirty="0"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организация</a:t>
            </a:r>
            <a:r>
              <a:rPr lang="ru-RU" sz="1150" dirty="0">
                <a:latin typeface="Arial" panose="020B0604020202020204" pitchFamily="34" charset="0"/>
                <a:cs typeface="Arial" panose="020B0604020202020204" pitchFamily="34" charset="0"/>
              </a:rPr>
              <a:t> предоставления государственных и муниципальных услуг по принципу «одного окна», в том числе в многофункциональных центрах </a:t>
            </a:r>
            <a:r>
              <a:rPr lang="ru-RU" sz="1150" dirty="0" smtClean="0">
                <a:latin typeface="Arial" panose="020B0604020202020204" pitchFamily="34" charset="0"/>
                <a:cs typeface="Arial" panose="020B0604020202020204" pitchFamily="34" charset="0"/>
              </a:rPr>
              <a:t>(МФЦ) предоставления </a:t>
            </a:r>
            <a:r>
              <a:rPr lang="ru-RU" sz="1150" dirty="0">
                <a:latin typeface="Arial" panose="020B0604020202020204" pitchFamily="34" charset="0"/>
                <a:cs typeface="Arial" panose="020B0604020202020204" pitchFamily="34" charset="0"/>
              </a:rPr>
              <a:t>государственных и муниципальных </a:t>
            </a:r>
            <a:r>
              <a:rPr lang="ru-RU" sz="1150" dirty="0" smtClean="0">
                <a:latin typeface="Arial" panose="020B0604020202020204" pitchFamily="34" charset="0"/>
                <a:cs typeface="Arial" panose="020B0604020202020204" pitchFamily="34" charset="0"/>
              </a:rPr>
              <a:t>услуг;</a:t>
            </a:r>
            <a:endParaRPr lang="ru-RU" sz="11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150" dirty="0">
                <a:latin typeface="Arial" panose="020B0604020202020204" pitchFamily="34" charset="0"/>
                <a:cs typeface="Arial" panose="020B0604020202020204" pitchFamily="34" charset="0"/>
              </a:rPr>
              <a:t>создание условий для развития информационного общества на территории Ульяновской области.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16632" y="7373686"/>
            <a:ext cx="17281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i="1" dirty="0">
                <a:latin typeface="Arial" panose="020B0604020202020204" pitchFamily="34" charset="0"/>
                <a:cs typeface="Arial" panose="020B0604020202020204" pitchFamily="34" charset="0"/>
              </a:rPr>
              <a:t>Средства на реализацию государственной программы в </a:t>
            </a:r>
            <a:r>
              <a:rPr lang="ru-RU" sz="1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2022 </a:t>
            </a:r>
            <a:r>
              <a:rPr lang="ru-RU" sz="1000" i="1" dirty="0">
                <a:latin typeface="Arial" panose="020B0604020202020204" pitchFamily="34" charset="0"/>
                <a:cs typeface="Arial" panose="020B0604020202020204" pitchFamily="34" charset="0"/>
              </a:rPr>
              <a:t>году  </a:t>
            </a:r>
            <a:r>
              <a:rPr lang="ru-RU" sz="1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ru-RU" sz="10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673,2 </a:t>
            </a:r>
            <a:r>
              <a:rPr lang="ru-RU" sz="1000" b="1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млн</a:t>
            </a:r>
            <a:r>
              <a:rPr lang="ru-RU" sz="10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 руб</a:t>
            </a:r>
            <a:r>
              <a:rPr lang="ru-RU" sz="1000" b="1" i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876781" y="3668641"/>
            <a:ext cx="43988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Ожидаемые результаты:</a:t>
            </a:r>
          </a:p>
        </p:txBody>
      </p:sp>
      <p:pic>
        <p:nvPicPr>
          <p:cNvPr id="14" name="Picture 2" descr="P:\416 Бюджетно-аналитический отдел\Айдар\Полный герб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-1" y="0"/>
            <a:ext cx="651354" cy="650906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1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4999169" y="9174109"/>
            <a:ext cx="1543050" cy="527403"/>
          </a:xfrm>
        </p:spPr>
        <p:txBody>
          <a:bodyPr/>
          <a:lstStyle/>
          <a:p>
            <a:r>
              <a:rPr lang="ru-RU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38</a:t>
            </a:r>
            <a:endParaRPr lang="ru-RU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8" name="Picture 4" descr="Посетители у стойки помощи центра &quot;Мои документы&quot;, город Воронеж (2016 год). Редакционное фото, фотограф Вячеслав Палес / Фотобанк Лори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37518" y="8610600"/>
            <a:ext cx="1451862" cy="1164771"/>
          </a:xfrm>
          <a:prstGeom prst="rect">
            <a:avLst/>
          </a:prstGeom>
          <a:noFill/>
        </p:spPr>
      </p:pic>
      <p:pic>
        <p:nvPicPr>
          <p:cNvPr id="3074" name="Picture 2" descr="https://forpostsevastopol.ru/wp-content/uploads/2021/04/unnamed-file-2048x136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77812" y="8611246"/>
            <a:ext cx="1560587" cy="1041661"/>
          </a:xfrm>
          <a:prstGeom prst="rect">
            <a:avLst/>
          </a:prstGeom>
          <a:noFill/>
        </p:spPr>
      </p:pic>
      <p:pic>
        <p:nvPicPr>
          <p:cNvPr id="3076" name="Picture 4" descr="https://1001.ru/media/uploads/07hg1uxz86d2iqsr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332516" y="8617132"/>
            <a:ext cx="1611084" cy="1288868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1752599" y="133350"/>
            <a:ext cx="488632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rgbClr val="002060"/>
                </a:solidFill>
                <a:latin typeface="Arial" panose="020B0604020202020204" pitchFamily="34" charset="0"/>
                <a:ea typeface="PT Astra Serif" pitchFamily="18" charset="-52"/>
                <a:cs typeface="Arial" panose="020B0604020202020204" pitchFamily="34" charset="0"/>
              </a:rPr>
              <a:t>Государственная программа Ульяновской области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xmlns="" val="1495785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>
          <a:xfrm>
            <a:off x="717550" y="173038"/>
            <a:ext cx="5915025" cy="352425"/>
          </a:xfrm>
        </p:spPr>
        <p:txBody>
          <a:bodyPr/>
          <a:lstStyle/>
          <a:p>
            <a:pPr algn="ctr" eaLnBrk="1" hangingPunct="1"/>
            <a:r>
              <a:rPr lang="ru-RU" sz="1800" smtClean="0">
                <a:solidFill>
                  <a:srgbClr val="002060"/>
                </a:solidFill>
                <a:latin typeface="Arial" charset="0"/>
                <a:ea typeface="PT Astra Serif" pitchFamily="18" charset="-52"/>
                <a:cs typeface="Arial" charset="0"/>
              </a:rPr>
              <a:t>Государственный долг Ульяновской области</a:t>
            </a:r>
          </a:p>
        </p:txBody>
      </p:sp>
      <p:graphicFrame>
        <p:nvGraphicFramePr>
          <p:cNvPr id="2051" name="Содержимое 7"/>
          <p:cNvGraphicFramePr>
            <a:graphicFrameLocks noGrp="1"/>
          </p:cNvGraphicFramePr>
          <p:nvPr>
            <p:ph sz="half" idx="2"/>
          </p:nvPr>
        </p:nvGraphicFramePr>
        <p:xfrm>
          <a:off x="341313" y="768350"/>
          <a:ext cx="2760662" cy="2738438"/>
        </p:xfrm>
        <a:graphic>
          <a:graphicData uri="http://schemas.openxmlformats.org/presentationml/2006/ole">
            <p:oleObj spid="_x0000_s2050" r:id="rId3" imgW="2761727" imgH="2737341" progId="Excel.Sheet.8">
              <p:embed/>
            </p:oleObj>
          </a:graphicData>
        </a:graphic>
      </p:graphicFrame>
      <p:graphicFrame>
        <p:nvGraphicFramePr>
          <p:cNvPr id="2052" name="Содержимое 7"/>
          <p:cNvGraphicFramePr>
            <a:graphicFrameLocks/>
          </p:cNvGraphicFramePr>
          <p:nvPr/>
        </p:nvGraphicFramePr>
        <p:xfrm>
          <a:off x="228600" y="822325"/>
          <a:ext cx="6492875" cy="2998788"/>
        </p:xfrm>
        <a:graphic>
          <a:graphicData uri="http://schemas.openxmlformats.org/presentationml/2006/ole">
            <p:oleObj spid="_x0000_s2051" r:id="rId4" imgW="6498899" imgH="2999492" progId="Excel.Sheet.8">
              <p:embed/>
            </p:oleObj>
          </a:graphicData>
        </a:graphic>
      </p:graphicFrame>
      <p:graphicFrame>
        <p:nvGraphicFramePr>
          <p:cNvPr id="2053" name="Диаграмма 6"/>
          <p:cNvGraphicFramePr>
            <a:graphicFrameLocks/>
          </p:cNvGraphicFramePr>
          <p:nvPr/>
        </p:nvGraphicFramePr>
        <p:xfrm>
          <a:off x="341313" y="3578225"/>
          <a:ext cx="6143625" cy="5391150"/>
        </p:xfrm>
        <a:graphic>
          <a:graphicData uri="http://schemas.openxmlformats.org/presentationml/2006/ole">
            <p:oleObj spid="_x0000_s2052" r:id="rId5" imgW="6145301" imgH="5389331" progId="Excel.Sheet.8">
              <p:embed/>
            </p:oleObj>
          </a:graphicData>
        </a:graphic>
      </p:graphicFrame>
      <p:graphicFrame>
        <p:nvGraphicFramePr>
          <p:cNvPr id="2054" name="Диаграмма 9"/>
          <p:cNvGraphicFramePr>
            <a:graphicFrameLocks/>
          </p:cNvGraphicFramePr>
          <p:nvPr/>
        </p:nvGraphicFramePr>
        <p:xfrm>
          <a:off x="198438" y="4384675"/>
          <a:ext cx="6288087" cy="1874838"/>
        </p:xfrm>
        <a:graphic>
          <a:graphicData uri="http://schemas.openxmlformats.org/presentationml/2006/ole">
            <p:oleObj spid="_x0000_s2053" r:id="rId6" imgW="6285521" imgH="1877731" progId="Excel.Sheet.8">
              <p:embed/>
            </p:oleObj>
          </a:graphicData>
        </a:graphic>
      </p:graphicFrame>
      <p:pic>
        <p:nvPicPr>
          <p:cNvPr id="11" name="Picture 2" descr="P:\416 Бюджетно-аналитический отдел\Айдар\Полный герб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88913" y="61913"/>
            <a:ext cx="652462" cy="65087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056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400" smtClean="0">
                <a:solidFill>
                  <a:schemeClr val="tx1"/>
                </a:solidFill>
                <a:latin typeface="Arial" charset="0"/>
                <a:cs typeface="Arial" charset="0"/>
              </a:rPr>
              <a:t>39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P:\416 Бюджетно-аналитический отдел\Айдар\Полный герб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207133" y="140787"/>
            <a:ext cx="651354" cy="650906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1027134" y="466240"/>
            <a:ext cx="4171168" cy="369332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55600" algn="ctr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Глоссарий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78931" y="1079219"/>
            <a:ext cx="6012687" cy="82772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3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Бюджет</a:t>
            </a:r>
            <a:r>
              <a:rPr lang="ru-RU" sz="13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– форма образования и расходования денежных средств, предназначенных для финансового обеспечения задач и функций государства и местного самоуправления.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3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Доходы бюджета</a:t>
            </a:r>
            <a:r>
              <a:rPr lang="ru-RU" sz="13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денежные средства, поступающие в бюджет, за исключением средств, являющихся в соответствии с Бюджетным кодексом РФ источниками финансирования дефицита бюджета.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3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Расходы бюджета</a:t>
            </a:r>
            <a:r>
              <a:rPr lang="ru-RU" sz="13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это выплачиваемые из бюджета денежные средства (социальные выплаты населению, содержание государственных учреждений (образование, ЖКХ, культура и другие) капитальное строительство и другие), за исключением средств, являющихся в соответствии с Бюджетным кодексом РФ источниками финансирования дефицита бюджета.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3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Бюджетный </a:t>
            </a:r>
            <a:r>
              <a:rPr lang="ru-RU" sz="13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процесс</a:t>
            </a:r>
            <a:r>
              <a:rPr lang="ru-RU" sz="13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деятельность органов государственной власти, органов местного самоуправления и иных участников бюджетного процесса по составлению и рассмотрению проектов бюджетов, утверждению и исполнению бюджетов, контролю за их исполнением, осуществлению бюджетного учета, составлению, внешней проверке, рассмотрению и утверждению бюджетной отчетности.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3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Государственный или муниципальный долг</a:t>
            </a:r>
            <a:r>
              <a:rPr lang="ru-RU" sz="13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обязательства, возникающие из государственных или муниципальных заимствований, гарантий по обязательствам третьих лиц.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3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Государственная программа</a:t>
            </a:r>
            <a:r>
              <a:rPr lang="ru-RU" sz="13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система мероприятий (взаимоувязанных по задачам, срокам осуществления и ресурсам) и инструментов государственной политики, обеспечивающих в рамках реализации ключевых государственных функций достижение приоритетов и целей государственной политики в сфере социально-экономического развития и безопасности.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3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Дефицит</a:t>
            </a:r>
            <a:r>
              <a:rPr lang="ru-RU" sz="13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превышение расходов бюджета над его доходами.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3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Межбюджетные </a:t>
            </a:r>
            <a:r>
              <a:rPr lang="ru-RU" sz="13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трансферты</a:t>
            </a:r>
            <a:r>
              <a:rPr lang="ru-RU" sz="13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средства одного бюджета бюджетной системы РФ, перечисляемые другому бюджету бюджетной системы РФ.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3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Налог</a:t>
            </a:r>
            <a:r>
              <a:rPr lang="ru-RU" sz="13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обязательный, индивидуально безвозмездный платеж, взимаемый с физических и юридических лиц для финансового обеспечения деятельности государства и (или) муниципальных образований.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3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Профицит</a:t>
            </a:r>
            <a:r>
              <a:rPr lang="ru-RU" sz="13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превышение доходов над расходами бюджета</a:t>
            </a:r>
            <a:r>
              <a:rPr lang="ru-RU" sz="13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lang="ru-RU" sz="13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7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4843463" y="9181395"/>
            <a:ext cx="1543050" cy="527403"/>
          </a:xfrm>
        </p:spPr>
        <p:txBody>
          <a:bodyPr/>
          <a:lstStyle/>
          <a:p>
            <a:r>
              <a:rPr lang="ru-RU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ru-RU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918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Диаграмма 10"/>
          <p:cNvGraphicFramePr>
            <a:graphicFrameLocks/>
          </p:cNvGraphicFramePr>
          <p:nvPr/>
        </p:nvGraphicFramePr>
        <p:xfrm>
          <a:off x="604838" y="484188"/>
          <a:ext cx="5921375" cy="3952875"/>
        </p:xfrm>
        <a:graphic>
          <a:graphicData uri="http://schemas.openxmlformats.org/presentationml/2006/ole">
            <p:oleObj spid="_x0000_s3074" r:id="rId4" imgW="5925826" imgH="3956647" progId="Excel.Sheet.8">
              <p:embed/>
            </p:oleObj>
          </a:graphicData>
        </a:graphic>
      </p:graphicFrame>
      <p:cxnSp>
        <p:nvCxnSpPr>
          <p:cNvPr id="8" name="Прямая соединительная линия 7"/>
          <p:cNvCxnSpPr/>
          <p:nvPr/>
        </p:nvCxnSpPr>
        <p:spPr>
          <a:xfrm flipV="1">
            <a:off x="3025775" y="7332663"/>
            <a:ext cx="703263" cy="725487"/>
          </a:xfrm>
          <a:prstGeom prst="line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4448432" y="1720620"/>
            <a:ext cx="2140333" cy="1710048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состоянию                      на 1 июля 2021 года регион занимает 8-е место среди субъектов ПФО по объёму государственного долга</a:t>
            </a:r>
          </a:p>
        </p:txBody>
      </p:sp>
      <p:pic>
        <p:nvPicPr>
          <p:cNvPr id="3079" name="Picture 2" descr="C:\Users\u3\Desktop\cthn7ubu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9063" y="8726488"/>
            <a:ext cx="1238250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2" descr="P:\416 Бюджетно-аналитический отдел\Айдар\Полный герб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263525" y="1588"/>
            <a:ext cx="650875" cy="652462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3081" name="Заголовок 1"/>
          <p:cNvSpPr>
            <a:spLocks noGrp="1"/>
          </p:cNvSpPr>
          <p:nvPr>
            <p:ph type="title"/>
          </p:nvPr>
        </p:nvSpPr>
        <p:spPr>
          <a:xfrm>
            <a:off x="717550" y="173038"/>
            <a:ext cx="5915025" cy="352425"/>
          </a:xfrm>
        </p:spPr>
        <p:txBody>
          <a:bodyPr/>
          <a:lstStyle/>
          <a:p>
            <a:pPr algn="ctr" eaLnBrk="1" hangingPunct="1"/>
            <a:r>
              <a:rPr lang="ru-RU" sz="1800" smtClean="0">
                <a:solidFill>
                  <a:srgbClr val="002060"/>
                </a:solidFill>
                <a:latin typeface="Arial" charset="0"/>
                <a:ea typeface="PT Astra Serif" pitchFamily="18" charset="-52"/>
                <a:cs typeface="Arial" charset="0"/>
              </a:rPr>
              <a:t>Государственный долг Ульяновской области</a:t>
            </a:r>
          </a:p>
        </p:txBody>
      </p:sp>
      <p:sp>
        <p:nvSpPr>
          <p:cNvPr id="3082" name="TextBox 12"/>
          <p:cNvSpPr txBox="1">
            <a:spLocks noChangeArrowheads="1"/>
          </p:cNvSpPr>
          <p:nvPr/>
        </p:nvSpPr>
        <p:spPr bwMode="auto">
          <a:xfrm>
            <a:off x="1317625" y="8378825"/>
            <a:ext cx="5397500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100"/>
              <a:t>В 2021 году оценка кредитного рейтинга Ульяновской области проведена Рейтинговым агентством </a:t>
            </a:r>
            <a:r>
              <a:rPr lang="ru-RU" sz="1100" b="1"/>
              <a:t>«Эксперт РА» </a:t>
            </a:r>
            <a:r>
              <a:rPr lang="ru-RU" sz="1100"/>
              <a:t>на основании показателей наполняемости бюджета и инвестиционной активности региона.</a:t>
            </a:r>
          </a:p>
          <a:p>
            <a:endParaRPr lang="ru-RU" sz="1100"/>
          </a:p>
          <a:p>
            <a:r>
              <a:rPr lang="ru-RU" sz="1100" b="1"/>
              <a:t>11 июля 2021 года кредитный рейтинг Ульяновской</a:t>
            </a:r>
            <a:r>
              <a:rPr lang="en-US" sz="1100" b="1"/>
              <a:t> </a:t>
            </a:r>
            <a:r>
              <a:rPr lang="ru-RU" sz="1100" b="1"/>
              <a:t>области подтверждён на уровне </a:t>
            </a:r>
            <a:r>
              <a:rPr lang="en-US" sz="1100" b="1"/>
              <a:t>ruBBB+</a:t>
            </a:r>
            <a:endParaRPr lang="ru-RU" sz="1100" b="1"/>
          </a:p>
          <a:p>
            <a:endParaRPr lang="ru-RU" sz="1100">
              <a:latin typeface="Calibri" pitchFamily="34" charset="0"/>
            </a:endParaRPr>
          </a:p>
        </p:txBody>
      </p:sp>
      <p:sp>
        <p:nvSpPr>
          <p:cNvPr id="3083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400" smtClean="0">
                <a:solidFill>
                  <a:schemeClr val="tx1"/>
                </a:solidFill>
                <a:latin typeface="Arial" charset="0"/>
                <a:cs typeface="Arial" charset="0"/>
              </a:rPr>
              <a:t>40</a:t>
            </a:r>
          </a:p>
        </p:txBody>
      </p:sp>
      <p:graphicFrame>
        <p:nvGraphicFramePr>
          <p:cNvPr id="3084" name="Диаграмма 13"/>
          <p:cNvGraphicFramePr>
            <a:graphicFrameLocks/>
          </p:cNvGraphicFramePr>
          <p:nvPr/>
        </p:nvGraphicFramePr>
        <p:xfrm>
          <a:off x="566738" y="4467225"/>
          <a:ext cx="5967412" cy="3854450"/>
        </p:xfrm>
        <a:graphic>
          <a:graphicData uri="http://schemas.openxmlformats.org/presentationml/2006/ole">
            <p:oleObj spid="_x0000_s3075" r:id="rId7" imgW="5968501" imgH="3853006" progId="Excel.Sheet.8">
              <p:embed/>
            </p:oleObj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" name="Таблица 2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457628323"/>
              </p:ext>
            </p:extLst>
          </p:nvPr>
        </p:nvGraphicFramePr>
        <p:xfrm>
          <a:off x="646213" y="6713646"/>
          <a:ext cx="5829631" cy="5666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56072"/>
                <a:gridCol w="580793"/>
                <a:gridCol w="554283"/>
                <a:gridCol w="592953"/>
                <a:gridCol w="547838"/>
                <a:gridCol w="567173"/>
                <a:gridCol w="573618"/>
                <a:gridCol w="603911"/>
                <a:gridCol w="552990"/>
              </a:tblGrid>
              <a:tr h="243233">
                <a:tc>
                  <a:txBody>
                    <a:bodyPr/>
                    <a:lstStyle/>
                    <a:p>
                      <a:endParaRPr lang="ru-RU" sz="105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3133" marR="93133">
                    <a:lnL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 smtClean="0">
                          <a:latin typeface="Arial" pitchFamily="34" charset="0"/>
                          <a:cs typeface="Arial" pitchFamily="34" charset="0"/>
                        </a:rPr>
                        <a:t>2017</a:t>
                      </a:r>
                      <a:endParaRPr lang="ru-RU" sz="105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3133" marR="93133">
                    <a:lnL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2018</a:t>
                      </a:r>
                      <a:endParaRPr lang="ru-RU" sz="1050" b="0" dirty="0">
                        <a:solidFill>
                          <a:srgbClr val="0070C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3133" marR="93133">
                    <a:lnL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2019</a:t>
                      </a:r>
                      <a:endParaRPr lang="ru-RU" sz="1050" b="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3133" marR="93133">
                    <a:lnL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 smtClean="0">
                          <a:solidFill>
                            <a:srgbClr val="00B050"/>
                          </a:solidFill>
                          <a:latin typeface="Arial" pitchFamily="34" charset="0"/>
                          <a:cs typeface="Arial" pitchFamily="34" charset="0"/>
                        </a:rPr>
                        <a:t>2020</a:t>
                      </a:r>
                      <a:endParaRPr lang="ru-RU" sz="1050" b="0" dirty="0">
                        <a:solidFill>
                          <a:srgbClr val="00B05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3133" marR="93133">
                    <a:lnL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2021</a:t>
                      </a:r>
                      <a:endParaRPr lang="ru-RU" sz="1050" b="0" dirty="0">
                        <a:solidFill>
                          <a:srgbClr val="7030A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3133" marR="93133">
                    <a:lnL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20</a:t>
                      </a:r>
                      <a:r>
                        <a:rPr lang="ru-RU" sz="105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22</a:t>
                      </a:r>
                      <a:endParaRPr lang="ru-RU" sz="105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3133" marR="93133">
                    <a:lnL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2023</a:t>
                      </a:r>
                      <a:endParaRPr lang="ru-RU" sz="1050" b="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3133" marR="93133">
                    <a:lnL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2024</a:t>
                      </a:r>
                      <a:endParaRPr lang="ru-RU" sz="1050" b="0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3133" marR="93133">
                    <a:lnL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1518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Arial" pitchFamily="34" charset="0"/>
                          <a:cs typeface="Arial" pitchFamily="34" charset="0"/>
                        </a:rPr>
                        <a:t>Областной бюджет</a:t>
                      </a:r>
                      <a:endParaRPr lang="ru-RU" sz="9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3133" marR="93133">
                    <a:lnL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Arial" pitchFamily="34" charset="0"/>
                          <a:cs typeface="Arial" pitchFamily="34" charset="0"/>
                        </a:rPr>
                        <a:t>92,7</a:t>
                      </a:r>
                      <a:endParaRPr lang="ru-RU" sz="105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3133" marR="93133">
                    <a:lnL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104,3</a:t>
                      </a:r>
                      <a:endParaRPr lang="ru-RU" sz="1050" dirty="0">
                        <a:solidFill>
                          <a:srgbClr val="0070C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3133" marR="93133">
                    <a:lnL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113,0</a:t>
                      </a:r>
                      <a:endParaRPr lang="ru-RU" sz="105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3133" marR="93133">
                    <a:lnL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rgbClr val="00B050"/>
                          </a:solidFill>
                          <a:latin typeface="Arial" pitchFamily="34" charset="0"/>
                          <a:cs typeface="Arial" pitchFamily="34" charset="0"/>
                        </a:rPr>
                        <a:t>30,4</a:t>
                      </a:r>
                      <a:endParaRPr lang="ru-RU" sz="1050" dirty="0">
                        <a:solidFill>
                          <a:srgbClr val="00B05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3133" marR="93133">
                    <a:lnL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135,9</a:t>
                      </a:r>
                      <a:endParaRPr lang="ru-RU" sz="1050" dirty="0">
                        <a:solidFill>
                          <a:srgbClr val="7030A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3133" marR="93133">
                    <a:lnL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80,0</a:t>
                      </a:r>
                      <a:endParaRPr lang="ru-RU" sz="105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3133" marR="93133">
                    <a:lnL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75,0</a:t>
                      </a:r>
                    </a:p>
                  </a:txBody>
                  <a:tcPr marL="93133" marR="93133">
                    <a:lnL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75,0</a:t>
                      </a:r>
                    </a:p>
                  </a:txBody>
                  <a:tcPr marL="93133" marR="93133">
                    <a:lnL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31665" y="266213"/>
            <a:ext cx="6291618" cy="369332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indent="355600" algn="ctr"/>
            <a:r>
              <a:rPr lang="ru-RU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Открытость и общественное участие</a:t>
            </a:r>
            <a:endParaRPr lang="ru-RU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2" descr="P:\416 Бюджетно-аналитический отдел\Айдар\Полный герб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282311" y="187023"/>
            <a:ext cx="651354" cy="650906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2217107" y="190395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620691" y="1026477"/>
            <a:ext cx="4021800" cy="2154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    </a:t>
            </a: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С </a:t>
            </a:r>
            <a:r>
              <a:rPr lang="ru-RU" sz="12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2022</a:t>
            </a:r>
            <a:r>
              <a:rPr lang="ru-RU" sz="12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года будут действовать новые условия участия муниципальных образований в конкурсном отборе ППМИ: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уменьшение</a:t>
            </a:r>
            <a:r>
              <a:rPr lang="ru-RU" sz="1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размера минимального уровня </a:t>
            </a:r>
            <a:r>
              <a:rPr lang="ru-RU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софинансирования</a:t>
            </a: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по всем источникам для всех МО. Данное условие позволит снизить финансовую нагрузку на жителей региона на </a:t>
            </a:r>
            <a:r>
              <a:rPr lang="ru-RU" sz="12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4%</a:t>
            </a:r>
            <a:r>
              <a:rPr lang="ru-RU" sz="1200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на местные бюджеты городских округов – на </a:t>
            </a:r>
            <a:r>
              <a:rPr lang="ru-RU" sz="12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2%</a:t>
            </a:r>
            <a:r>
              <a:rPr lang="ru-RU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на поселения – на </a:t>
            </a:r>
            <a:r>
              <a:rPr lang="ru-RU" sz="12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4%</a:t>
            </a:r>
            <a:r>
              <a:rPr lang="ru-RU" sz="12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введение механизма </a:t>
            </a:r>
            <a:r>
              <a:rPr lang="ru-RU" sz="12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онлайн-голосования</a:t>
            </a:r>
            <a:r>
              <a:rPr lang="ru-RU" sz="12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по отбору приоритетных инициативных проектов.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873328" y="675590"/>
            <a:ext cx="35495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ИНИЦИАТИВНОЕ БЮДЖЕТИРОВАНИЕ</a:t>
            </a:r>
            <a:endParaRPr lang="ru-RU" sz="14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" name="Picture 5" descr="C:\Users\u101\Desktop\Лого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6490" y="3545465"/>
            <a:ext cx="708751" cy="7499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17"/>
          <p:cNvSpPr txBox="1"/>
          <p:nvPr/>
        </p:nvSpPr>
        <p:spPr>
          <a:xfrm>
            <a:off x="4649947" y="4303804"/>
            <a:ext cx="18217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В разделе размещена информация о реализации инициатив граждан </a:t>
            </a:r>
            <a:endParaRPr 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2" name="Объект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4885241">
            <a:off x="804978" y="4334382"/>
            <a:ext cx="469471" cy="469471"/>
          </a:xfrm>
          <a:prstGeom prst="rect">
            <a:avLst/>
          </a:prstGeom>
        </p:spPr>
      </p:pic>
      <p:pic>
        <p:nvPicPr>
          <p:cNvPr id="23" name="Picture 2" descr="раздел_Инициативное бюджетирование_2А23"/>
          <p:cNvPicPr>
            <a:picLocks noChangeAspect="1" noChangeArrowheads="1"/>
          </p:cNvPicPr>
          <p:nvPr/>
        </p:nvPicPr>
        <p:blipFill>
          <a:blip r:embed="rId5" cstate="print"/>
          <a:srcRect l="18380" r="25410" b="97317"/>
          <a:stretch>
            <a:fillRect/>
          </a:stretch>
        </p:blipFill>
        <p:spPr bwMode="auto">
          <a:xfrm>
            <a:off x="1424442" y="3758725"/>
            <a:ext cx="5120661" cy="3364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Овал 23"/>
          <p:cNvSpPr/>
          <p:nvPr/>
        </p:nvSpPr>
        <p:spPr>
          <a:xfrm>
            <a:off x="5863007" y="3727801"/>
            <a:ext cx="551426" cy="40914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cxnSp>
        <p:nvCxnSpPr>
          <p:cNvPr id="25" name="Прямая со стрелкой 24"/>
          <p:cNvCxnSpPr/>
          <p:nvPr/>
        </p:nvCxnSpPr>
        <p:spPr>
          <a:xfrm flipV="1">
            <a:off x="5681748" y="4129639"/>
            <a:ext cx="233920" cy="197593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1206057" y="4253146"/>
            <a:ext cx="288102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http</a:t>
            </a:r>
            <a:r>
              <a:rPr lang="ru-RU" sz="12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en-US" sz="12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//ufo.ulntc.ru</a:t>
            </a:r>
            <a:r>
              <a:rPr lang="ru-RU" sz="12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:8080/</a:t>
            </a:r>
            <a:r>
              <a:rPr lang="en-US" sz="1200" u="sng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ppmi</a:t>
            </a:r>
            <a:r>
              <a:rPr lang="en-US" sz="12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/o-</a:t>
            </a:r>
            <a:r>
              <a:rPr lang="en-US" sz="1200" u="sng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proekte</a:t>
            </a:r>
            <a:endParaRPr lang="ru-RU" sz="1200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0" name="Picture 2" descr="http://qrcoder.ru/code/?http%3A%2F%2Fufo.ulntc.ru%3A8080%2Fppmi%2Fo-proekte&amp;4&amp;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90118" y="4211599"/>
            <a:ext cx="824662" cy="824662"/>
          </a:xfrm>
          <a:prstGeom prst="rect">
            <a:avLst/>
          </a:prstGeom>
          <a:noFill/>
        </p:spPr>
      </p:pic>
      <p:sp>
        <p:nvSpPr>
          <p:cNvPr id="33" name="Прямоугольник 32"/>
          <p:cNvSpPr/>
          <p:nvPr/>
        </p:nvSpPr>
        <p:spPr>
          <a:xfrm>
            <a:off x="1379833" y="3220870"/>
            <a:ext cx="47393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Проект поддержки местных инициатив </a:t>
            </a:r>
            <a:br>
              <a:rPr lang="ru-RU" sz="1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sz="1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на территории Ульяновской области</a:t>
            </a:r>
            <a:endParaRPr lang="ru-RU" sz="12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841327" y="7383114"/>
            <a:ext cx="203173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Показатели Проекта:</a:t>
            </a:r>
            <a:endParaRPr lang="ru-RU" sz="12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4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5314950" y="9378597"/>
            <a:ext cx="1543050" cy="527403"/>
          </a:xfrm>
        </p:spPr>
        <p:txBody>
          <a:bodyPr/>
          <a:lstStyle/>
          <a:p>
            <a:r>
              <a:rPr lang="ru-RU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41</a:t>
            </a:r>
            <a:endParaRPr lang="ru-RU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7" name="Picture 3" descr="C:\Users\u43\Downloads\2021-10-29_09-49-34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23397" y="1179646"/>
            <a:ext cx="1940228" cy="1741283"/>
          </a:xfrm>
          <a:prstGeom prst="rect">
            <a:avLst/>
          </a:prstGeom>
          <a:noFill/>
        </p:spPr>
      </p:pic>
      <p:sp>
        <p:nvSpPr>
          <p:cNvPr id="45" name="Прямоугольник 44"/>
          <p:cNvSpPr/>
          <p:nvPr/>
        </p:nvSpPr>
        <p:spPr>
          <a:xfrm>
            <a:off x="817307" y="5181211"/>
            <a:ext cx="4138602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Цель Проекта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 – </a:t>
            </a:r>
            <a:r>
              <a:rPr lang="ru-RU" sz="1100" dirty="0" smtClean="0">
                <a:latin typeface="Arial" pitchFamily="34" charset="0"/>
                <a:cs typeface="Arial" pitchFamily="34" charset="0"/>
              </a:rPr>
              <a:t>обеспечить финансовую поддержку реализации </a:t>
            </a:r>
            <a:r>
              <a:rPr lang="ru-RU" sz="11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558</a:t>
            </a:r>
            <a:r>
              <a:rPr lang="ru-RU" sz="11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100" dirty="0" smtClean="0">
                <a:latin typeface="Arial" pitchFamily="34" charset="0"/>
                <a:cs typeface="Arial" pitchFamily="34" charset="0"/>
              </a:rPr>
              <a:t>проектов развития, подготовленных </a:t>
            </a:r>
            <a:br>
              <a:rPr lang="ru-RU" sz="1100" dirty="0" smtClean="0">
                <a:latin typeface="Arial" pitchFamily="34" charset="0"/>
                <a:cs typeface="Arial" pitchFamily="34" charset="0"/>
              </a:rPr>
            </a:br>
            <a:r>
              <a:rPr lang="ru-RU" sz="1100" dirty="0" smtClean="0">
                <a:latin typeface="Arial" pitchFamily="34" charset="0"/>
                <a:cs typeface="Arial" pitchFamily="34" charset="0"/>
              </a:rPr>
              <a:t>на основе местных инициатив граждан, направленные </a:t>
            </a:r>
            <a:br>
              <a:rPr lang="ru-RU" sz="1100" dirty="0" smtClean="0">
                <a:latin typeface="Arial" pitchFamily="34" charset="0"/>
                <a:cs typeface="Arial" pitchFamily="34" charset="0"/>
              </a:rPr>
            </a:br>
            <a:r>
              <a:rPr lang="ru-RU" sz="1100" dirty="0" smtClean="0">
                <a:latin typeface="Arial" pitchFamily="34" charset="0"/>
                <a:cs typeface="Arial" pitchFamily="34" charset="0"/>
              </a:rPr>
              <a:t>на развитие общественной инфраструктуры муниципальных образований в срок до 2024 года</a:t>
            </a:r>
            <a:endParaRPr lang="ru-RU" sz="12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endParaRPr lang="ru-RU" sz="14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9" name="Picture 4" descr="https://www.muzkult.ru/media/2019/04/27/1259193977/Noun_project_-_Museum_-_Acropolis.svg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flipH="1">
            <a:off x="5038387" y="5232469"/>
            <a:ext cx="293366" cy="288032"/>
          </a:xfrm>
          <a:prstGeom prst="rect">
            <a:avLst/>
          </a:prstGeom>
          <a:noFill/>
        </p:spPr>
      </p:pic>
      <p:pic>
        <p:nvPicPr>
          <p:cNvPr id="52" name="Picture 10" descr="https://img2.freepng.ru/20180920/xye/kisspng-clip-art-state-park-recreation-national-park-br-18-park-bench-515x454-2x-public-opinion-5ba3db974d0f50.7918802415374652393156.jp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28977" y="5244105"/>
            <a:ext cx="300601" cy="262364"/>
          </a:xfrm>
          <a:prstGeom prst="rect">
            <a:avLst/>
          </a:prstGeom>
          <a:noFill/>
        </p:spPr>
      </p:pic>
      <p:pic>
        <p:nvPicPr>
          <p:cNvPr id="53" name="Picture 8" descr="https://agrox.by/files/images/19%D0%A3%D0%BD%D0%B8%D0%B2%D0%B5%D1%80%D1%81%D0%B0%D0%BB%D1%8C%D0%BD%D1%8B%D0%B5/tap_38503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965267" y="5250100"/>
            <a:ext cx="293366" cy="288032"/>
          </a:xfrm>
          <a:prstGeom prst="rect">
            <a:avLst/>
          </a:prstGeom>
          <a:noFill/>
        </p:spPr>
      </p:pic>
      <p:pic>
        <p:nvPicPr>
          <p:cNvPr id="55" name="Picture 9" descr="https://cdn.pixabay.com/photo/2013/04/01/21/29/tennis-99113_960_720.png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50340" y="5626471"/>
            <a:ext cx="261675" cy="256917"/>
          </a:xfrm>
          <a:prstGeom prst="rect">
            <a:avLst/>
          </a:prstGeom>
          <a:noFill/>
        </p:spPr>
      </p:pic>
      <p:pic>
        <p:nvPicPr>
          <p:cNvPr id="56" name="Picture 5" descr="https://image.flaticon.com/icons/png/512/17/17072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522347" y="5623617"/>
            <a:ext cx="289369" cy="284108"/>
          </a:xfrm>
          <a:prstGeom prst="rect">
            <a:avLst/>
          </a:prstGeom>
          <a:noFill/>
        </p:spPr>
      </p:pic>
      <p:pic>
        <p:nvPicPr>
          <p:cNvPr id="57" name="Picture 13" descr="https://clip.cookdiary.net/sites/default/files/wallpaper/snapback-clipart/140879/snapback-clipart-graduation-140879-4899997.jpg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5957549" y="5614295"/>
            <a:ext cx="293366" cy="288032"/>
          </a:xfrm>
          <a:prstGeom prst="rect">
            <a:avLst/>
          </a:prstGeom>
          <a:noFill/>
        </p:spPr>
      </p:pic>
      <p:sp>
        <p:nvSpPr>
          <p:cNvPr id="59" name="Прямоугольник 58"/>
          <p:cNvSpPr/>
          <p:nvPr/>
        </p:nvSpPr>
        <p:spPr>
          <a:xfrm>
            <a:off x="816865" y="6366789"/>
            <a:ext cx="381508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Финансовое обеспечение реализации Проекта:</a:t>
            </a:r>
            <a:endParaRPr lang="ru-RU" sz="12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5723166" y="6428188"/>
            <a:ext cx="930528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млн рублей</a:t>
            </a:r>
            <a:endParaRPr lang="ru-RU" sz="1050" b="1" i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3" name="Таблица 6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457628323"/>
              </p:ext>
            </p:extLst>
          </p:nvPr>
        </p:nvGraphicFramePr>
        <p:xfrm>
          <a:off x="662209" y="7670801"/>
          <a:ext cx="5829631" cy="207473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99117"/>
                <a:gridCol w="537748"/>
                <a:gridCol w="554283"/>
                <a:gridCol w="592953"/>
                <a:gridCol w="547838"/>
                <a:gridCol w="567173"/>
                <a:gridCol w="573618"/>
                <a:gridCol w="603911"/>
                <a:gridCol w="552990"/>
              </a:tblGrid>
              <a:tr h="262192">
                <a:tc>
                  <a:txBody>
                    <a:bodyPr/>
                    <a:lstStyle/>
                    <a:p>
                      <a:endParaRPr lang="ru-RU" sz="11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3133" marR="93133">
                    <a:lnL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 smtClean="0">
                          <a:latin typeface="Arial" pitchFamily="34" charset="0"/>
                          <a:cs typeface="Arial" pitchFamily="34" charset="0"/>
                        </a:rPr>
                        <a:t>2017</a:t>
                      </a:r>
                      <a:endParaRPr lang="ru-RU" sz="11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3133" marR="93133">
                    <a:lnL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2018</a:t>
                      </a:r>
                      <a:endParaRPr lang="ru-RU" sz="1100" b="0" dirty="0">
                        <a:solidFill>
                          <a:srgbClr val="0070C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3133" marR="93133">
                    <a:lnL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2019</a:t>
                      </a:r>
                      <a:endParaRPr lang="ru-RU" sz="1100" b="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3133" marR="93133">
                    <a:lnL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 smtClean="0">
                          <a:solidFill>
                            <a:srgbClr val="00B050"/>
                          </a:solidFill>
                          <a:latin typeface="Arial" pitchFamily="34" charset="0"/>
                          <a:cs typeface="Arial" pitchFamily="34" charset="0"/>
                        </a:rPr>
                        <a:t>2020</a:t>
                      </a:r>
                      <a:endParaRPr lang="ru-RU" sz="1100" b="0" dirty="0">
                        <a:solidFill>
                          <a:srgbClr val="00B05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3133" marR="93133">
                    <a:lnL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2021</a:t>
                      </a:r>
                      <a:endParaRPr lang="ru-RU" sz="1100" b="0" dirty="0">
                        <a:solidFill>
                          <a:srgbClr val="7030A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3133" marR="93133">
                    <a:lnL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20</a:t>
                      </a:r>
                      <a:r>
                        <a:rPr lang="ru-RU" sz="11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22</a:t>
                      </a:r>
                      <a:endParaRPr lang="ru-RU" sz="11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3133" marR="93133">
                    <a:lnL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2023</a:t>
                      </a:r>
                      <a:endParaRPr lang="ru-RU" sz="1100" b="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3133" marR="93133">
                    <a:lnL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2024</a:t>
                      </a:r>
                      <a:endParaRPr lang="ru-RU" sz="1100" b="0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3133" marR="93133">
                    <a:lnL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524384">
                <a:tc>
                  <a:txBody>
                    <a:bodyPr/>
                    <a:lstStyle/>
                    <a:p>
                      <a:r>
                        <a:rPr lang="ru-RU" sz="700" dirty="0" smtClean="0">
                          <a:latin typeface="Arial" pitchFamily="34" charset="0"/>
                          <a:cs typeface="Arial" pitchFamily="34" charset="0"/>
                        </a:rPr>
                        <a:t>Количество</a:t>
                      </a:r>
                      <a:r>
                        <a:rPr lang="ru-RU" sz="700" baseline="0" dirty="0" smtClean="0">
                          <a:latin typeface="Arial" pitchFamily="34" charset="0"/>
                          <a:cs typeface="Arial" pitchFamily="34" charset="0"/>
                        </a:rPr>
                        <a:t> проектов развития муниципальных образований Ульяновской области</a:t>
                      </a:r>
                      <a:endParaRPr lang="ru-RU" sz="7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3133" marR="93133">
                    <a:lnL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Arial" pitchFamily="34" charset="0"/>
                          <a:cs typeface="Arial" pitchFamily="34" charset="0"/>
                        </a:rPr>
                        <a:t>82</a:t>
                      </a:r>
                      <a:endParaRPr lang="ru-RU" sz="11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3133" marR="93133">
                    <a:lnL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106</a:t>
                      </a:r>
                      <a:endParaRPr lang="ru-RU" sz="1100" dirty="0">
                        <a:solidFill>
                          <a:srgbClr val="0070C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3133" marR="93133">
                    <a:lnL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103</a:t>
                      </a:r>
                      <a:endParaRPr lang="ru-RU" sz="11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3133" marR="93133">
                    <a:lnL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rgbClr val="00B050"/>
                          </a:solidFill>
                          <a:latin typeface="Arial" pitchFamily="34" charset="0"/>
                          <a:cs typeface="Arial" pitchFamily="34" charset="0"/>
                        </a:rPr>
                        <a:t>34</a:t>
                      </a:r>
                      <a:endParaRPr lang="ru-RU" sz="1100" dirty="0">
                        <a:solidFill>
                          <a:srgbClr val="00B05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3133" marR="93133">
                    <a:lnL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105</a:t>
                      </a:r>
                      <a:endParaRPr lang="ru-RU" sz="1100" dirty="0">
                        <a:solidFill>
                          <a:srgbClr val="7030A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3133" marR="93133">
                    <a:lnL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48</a:t>
                      </a:r>
                      <a:endParaRPr lang="ru-RU" sz="11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3133" marR="93133">
                    <a:lnL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45</a:t>
                      </a:r>
                    </a:p>
                  </a:txBody>
                  <a:tcPr marL="93133" marR="93133">
                    <a:lnL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45</a:t>
                      </a:r>
                    </a:p>
                  </a:txBody>
                  <a:tcPr marL="93133" marR="93133">
                    <a:lnL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24384">
                <a:tc>
                  <a:txBody>
                    <a:bodyPr/>
                    <a:lstStyle/>
                    <a:p>
                      <a:r>
                        <a:rPr lang="ru-RU" sz="700" dirty="0" smtClean="0">
                          <a:latin typeface="Arial" pitchFamily="34" charset="0"/>
                          <a:cs typeface="Arial" pitchFamily="34" charset="0"/>
                        </a:rPr>
                        <a:t>Доля населения,</a:t>
                      </a:r>
                      <a:r>
                        <a:rPr lang="ru-RU" sz="700" baseline="0" dirty="0" smtClean="0">
                          <a:latin typeface="Arial" pitchFamily="34" charset="0"/>
                          <a:cs typeface="Arial" pitchFamily="34" charset="0"/>
                        </a:rPr>
                        <a:t> которое получит пользу в результате реализации проектов развития</a:t>
                      </a:r>
                      <a:endParaRPr lang="ru-RU" sz="7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3133" marR="93133">
                    <a:lnL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Arial" pitchFamily="34" charset="0"/>
                          <a:cs typeface="Arial" pitchFamily="34" charset="0"/>
                        </a:rPr>
                        <a:t>15,3</a:t>
                      </a:r>
                      <a:endParaRPr lang="ru-RU" sz="11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3133" marR="93133">
                    <a:lnL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14,2</a:t>
                      </a:r>
                      <a:endParaRPr lang="ru-RU" sz="1100" dirty="0">
                        <a:solidFill>
                          <a:srgbClr val="0070C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3133" marR="93133">
                    <a:lnL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15,3</a:t>
                      </a:r>
                      <a:endParaRPr lang="ru-RU" sz="11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3133" marR="93133">
                    <a:lnL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rgbClr val="00B050"/>
                          </a:solidFill>
                          <a:latin typeface="Arial" pitchFamily="34" charset="0"/>
                          <a:cs typeface="Arial" pitchFamily="34" charset="0"/>
                        </a:rPr>
                        <a:t>27,5</a:t>
                      </a:r>
                      <a:endParaRPr lang="ru-RU" sz="1100" dirty="0">
                        <a:solidFill>
                          <a:srgbClr val="00B05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3133" marR="93133">
                    <a:lnL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12,0</a:t>
                      </a:r>
                      <a:endParaRPr lang="ru-RU" sz="1100" dirty="0">
                        <a:solidFill>
                          <a:srgbClr val="7030A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3133" marR="93133">
                    <a:lnL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12,0</a:t>
                      </a:r>
                      <a:endParaRPr lang="ru-RU" sz="11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3133" marR="93133">
                    <a:lnL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12,0</a:t>
                      </a:r>
                    </a:p>
                  </a:txBody>
                  <a:tcPr marL="93133" marR="93133">
                    <a:lnL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9,0</a:t>
                      </a:r>
                    </a:p>
                  </a:txBody>
                  <a:tcPr marL="93133" marR="93133">
                    <a:lnL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63778">
                <a:tc>
                  <a:txBody>
                    <a:bodyPr/>
                    <a:lstStyle/>
                    <a:p>
                      <a:r>
                        <a:rPr lang="ru-RU" sz="700" dirty="0" smtClean="0">
                          <a:latin typeface="Arial" pitchFamily="34" charset="0"/>
                          <a:cs typeface="Arial" pitchFamily="34" charset="0"/>
                        </a:rPr>
                        <a:t>Доля</a:t>
                      </a:r>
                      <a:r>
                        <a:rPr lang="ru-RU" sz="700" baseline="0" dirty="0" smtClean="0">
                          <a:latin typeface="Arial" pitchFamily="34" charset="0"/>
                          <a:cs typeface="Arial" pitchFamily="34" charset="0"/>
                        </a:rPr>
                        <a:t> муниципальных образований, органы местного самоуправления которых приняли участие в конкурсном отборе проектов развития</a:t>
                      </a:r>
                      <a:endParaRPr lang="ru-RU" sz="7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3133" marR="93133">
                    <a:lnL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Arial" pitchFamily="34" charset="0"/>
                          <a:cs typeface="Arial" pitchFamily="34" charset="0"/>
                        </a:rPr>
                        <a:t>58,1</a:t>
                      </a:r>
                      <a:endParaRPr lang="ru-RU" sz="11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3133" marR="93133">
                    <a:lnL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64,7</a:t>
                      </a:r>
                      <a:endParaRPr lang="ru-RU" sz="1100" dirty="0">
                        <a:solidFill>
                          <a:srgbClr val="0070C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3133" marR="93133">
                    <a:lnL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85,0</a:t>
                      </a:r>
                      <a:endParaRPr lang="ru-RU" sz="11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3133" marR="93133">
                    <a:lnL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rgbClr val="00B050"/>
                          </a:solidFill>
                          <a:latin typeface="Arial" pitchFamily="34" charset="0"/>
                          <a:cs typeface="Arial" pitchFamily="34" charset="0"/>
                        </a:rPr>
                        <a:t>85,6</a:t>
                      </a:r>
                      <a:endParaRPr lang="ru-RU" sz="1100" dirty="0">
                        <a:solidFill>
                          <a:srgbClr val="00B05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3133" marR="93133">
                    <a:lnL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81,4</a:t>
                      </a:r>
                      <a:endParaRPr lang="ru-RU" sz="1100" dirty="0">
                        <a:solidFill>
                          <a:srgbClr val="7030A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3133" marR="93133">
                    <a:lnL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47,0</a:t>
                      </a:r>
                      <a:endParaRPr lang="ru-RU" sz="11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3133" marR="93133">
                    <a:lnL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42,0</a:t>
                      </a:r>
                    </a:p>
                  </a:txBody>
                  <a:tcPr marL="93133" marR="93133">
                    <a:lnL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42,0</a:t>
                      </a:r>
                    </a:p>
                  </a:txBody>
                  <a:tcPr marL="93133" marR="93133">
                    <a:lnL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4171616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Рисунок 28" descr="NdbbWNj5O3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44929" y="1239285"/>
            <a:ext cx="3370997" cy="71521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44417" y="6429481"/>
            <a:ext cx="5961380" cy="1528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lnSpc>
                <a:spcPts val="1440"/>
              </a:lnSpc>
              <a:buFont typeface="Arial" pitchFamily="34" charset="0"/>
              <a:buChar char="•"/>
            </a:pPr>
            <a:r>
              <a:rPr lang="ru-RU" sz="1400" dirty="0" smtClean="0">
                <a:solidFill>
                  <a:srgbClr val="282828"/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 На Московском финансовом форуме 2021 региональная акция </a:t>
            </a:r>
            <a:r>
              <a:rPr lang="ru-RU" sz="1400" b="1" dirty="0" smtClean="0">
                <a:solidFill>
                  <a:srgbClr val="282828"/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«Годовой марафон развития финансовой грамотности и налоговой культуры» была представлена </a:t>
            </a:r>
            <a:r>
              <a:rPr lang="ru-RU" sz="1400" dirty="0" smtClean="0">
                <a:solidFill>
                  <a:srgbClr val="282828"/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в топ-5 лучших региональных практик по развитию финансовой грамотности в России.</a:t>
            </a:r>
          </a:p>
          <a:p>
            <a:pPr marL="342900" indent="-342900" algn="just">
              <a:lnSpc>
                <a:spcPts val="1440"/>
              </a:lnSpc>
              <a:buFont typeface="Arial" pitchFamily="34" charset="0"/>
              <a:buChar char="•"/>
            </a:pPr>
            <a:r>
              <a:rPr lang="ru-RU" sz="1400" dirty="0" smtClean="0">
                <a:solidFill>
                  <a:srgbClr val="282828"/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Успешно реализован </a:t>
            </a:r>
            <a:r>
              <a:rPr lang="ru-RU" sz="1400" dirty="0" err="1" smtClean="0">
                <a:solidFill>
                  <a:srgbClr val="282828"/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пилотный</a:t>
            </a:r>
            <a:r>
              <a:rPr lang="ru-RU" sz="1400" dirty="0" smtClean="0">
                <a:solidFill>
                  <a:srgbClr val="282828"/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 проект </a:t>
            </a:r>
            <a:r>
              <a:rPr lang="ru-RU" sz="1400" b="1" dirty="0" smtClean="0">
                <a:solidFill>
                  <a:srgbClr val="282828"/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«Почтальоны финансовой грамотности». </a:t>
            </a:r>
            <a:r>
              <a:rPr lang="ru-RU" sz="1400" dirty="0" smtClean="0">
                <a:solidFill>
                  <a:srgbClr val="282828"/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Проект будет масштабирован на территории России.</a:t>
            </a: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1529171" y="1295400"/>
            <a:ext cx="4349931" cy="409575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51435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4" name="Picture 3" descr="C:\Users\u105\Desktop\код гр.ВК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72433" y="8295662"/>
            <a:ext cx="898630" cy="811221"/>
          </a:xfrm>
          <a:prstGeom prst="rect">
            <a:avLst/>
          </a:prstGeom>
          <a:noFill/>
        </p:spPr>
      </p:pic>
      <p:pic>
        <p:nvPicPr>
          <p:cNvPr id="15" name="Picture 5" descr="C:\Users\u105\Desktop\код инст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28856" y="8296898"/>
            <a:ext cx="895579" cy="794395"/>
          </a:xfrm>
          <a:prstGeom prst="rect">
            <a:avLst/>
          </a:prstGeom>
          <a:noFill/>
        </p:spPr>
      </p:pic>
      <p:sp>
        <p:nvSpPr>
          <p:cNvPr id="16" name="Заголовок 1"/>
          <p:cNvSpPr txBox="1">
            <a:spLocks/>
          </p:cNvSpPr>
          <p:nvPr/>
        </p:nvSpPr>
        <p:spPr>
          <a:xfrm rot="10800000" flipV="1">
            <a:off x="900191" y="9140261"/>
            <a:ext cx="1457329" cy="523875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ru-RU" sz="1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«ФинГрам73»</a:t>
            </a:r>
            <a:endParaRPr lang="ru-RU" sz="1200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164117" y="9150066"/>
            <a:ext cx="1143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«</a:t>
            </a:r>
            <a:r>
              <a:rPr lang="en-US" sz="12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fingram</a:t>
            </a:r>
            <a:r>
              <a:rPr lang="ru-RU" sz="1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73»</a:t>
            </a:r>
            <a:endParaRPr lang="ru-RU" sz="1200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95883" y="324102"/>
            <a:ext cx="5405908" cy="369332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indent="355600"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Открытость и общественное участие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9" name="Picture 2" descr="P:\416 Бюджетно-аналитический отдел\Айдар\Полный герб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282311" y="187023"/>
            <a:ext cx="651354" cy="650906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0" name="Заголовок 1"/>
          <p:cNvSpPr txBox="1">
            <a:spLocks/>
          </p:cNvSpPr>
          <p:nvPr/>
        </p:nvSpPr>
        <p:spPr>
          <a:xfrm>
            <a:off x="472875" y="800630"/>
            <a:ext cx="6172200" cy="596992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51435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СОДЕЙСТВИЕ ПОВЫШЕНИЮ УРОВНЯ ФИНАНСОВОЙ ГРАМОТНОСТИ НАСЕЛЕНИЯ</a:t>
            </a:r>
            <a:endParaRPr kumimoji="0" lang="ru-RU" sz="1600" b="1" i="0" strike="noStrike" kern="120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21" name="Рисунок 20" descr="https://fornote.net/wp-content/uploads/2018/04/vk.png"/>
          <p:cNvPicPr/>
          <p:nvPr/>
        </p:nvPicPr>
        <p:blipFill>
          <a:blip r:embed="rId6" cstate="print"/>
          <a:srcRect l="13292" r="13333"/>
          <a:stretch>
            <a:fillRect/>
          </a:stretch>
        </p:blipFill>
        <p:spPr bwMode="auto">
          <a:xfrm>
            <a:off x="867506" y="9111449"/>
            <a:ext cx="285035" cy="326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Рисунок 21" descr="https://xn--e1addbskakk5m.xn--p1acf/wa-data/public/site/img/instagram-icon.pn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962137" y="9146389"/>
            <a:ext cx="283527" cy="2889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4843463" y="9181395"/>
            <a:ext cx="1543050" cy="527403"/>
          </a:xfrm>
        </p:spPr>
        <p:txBody>
          <a:bodyPr/>
          <a:lstStyle/>
          <a:p>
            <a:r>
              <a:rPr lang="ru-RU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42</a:t>
            </a:r>
            <a:endParaRPr lang="ru-RU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26997" y="1936721"/>
            <a:ext cx="6172199" cy="41755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Направления работы:</a:t>
            </a:r>
          </a:p>
          <a:p>
            <a:pPr lvl="0"/>
            <a:endParaRPr lang="ru-RU" sz="1200" b="1" u="sng" dirty="0" smtClean="0">
              <a:solidFill>
                <a:srgbClr val="282828"/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  <a:p>
            <a:pPr marL="342900" lvl="0" indent="-342900" algn="just">
              <a:lnSpc>
                <a:spcPts val="1440"/>
              </a:lnSpc>
              <a:buFont typeface="Arial" pitchFamily="34" charset="0"/>
              <a:buChar char="•"/>
            </a:pPr>
            <a:r>
              <a:rPr lang="ru-RU" sz="1400" b="1" dirty="0" smtClean="0">
                <a:solidFill>
                  <a:srgbClr val="282828"/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Разработка и реализация региональной программы повышения финансовой грамотности населения </a:t>
            </a:r>
            <a:br>
              <a:rPr lang="ru-RU" sz="1400" b="1" dirty="0" smtClean="0">
                <a:solidFill>
                  <a:srgbClr val="282828"/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</a:br>
            <a:r>
              <a:rPr lang="ru-RU" sz="1400" b="1" dirty="0" smtClean="0">
                <a:solidFill>
                  <a:srgbClr val="282828"/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Ульяновской области.</a:t>
            </a:r>
          </a:p>
          <a:p>
            <a:pPr marL="342900" lvl="0" indent="-342900" algn="just">
              <a:lnSpc>
                <a:spcPts val="1440"/>
              </a:lnSpc>
            </a:pPr>
            <a:endParaRPr lang="ru-RU" sz="1400" b="1" dirty="0" smtClean="0">
              <a:solidFill>
                <a:srgbClr val="282828"/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  <a:p>
            <a:pPr marL="342900" indent="-342900" algn="just">
              <a:lnSpc>
                <a:spcPts val="1440"/>
              </a:lnSpc>
              <a:buFont typeface="Arial" pitchFamily="34" charset="0"/>
              <a:buChar char="•"/>
            </a:pPr>
            <a:r>
              <a:rPr lang="ru-RU" sz="1400" b="1" dirty="0" smtClean="0">
                <a:solidFill>
                  <a:srgbClr val="282828"/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Просвещение и информирование населения; популяризация идей финансовой грамотности:</a:t>
            </a:r>
            <a:r>
              <a:rPr lang="ru-RU" sz="1400" dirty="0" smtClean="0">
                <a:solidFill>
                  <a:srgbClr val="282828"/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 </a:t>
            </a:r>
          </a:p>
          <a:p>
            <a:pPr marL="342900" indent="-342900" algn="just">
              <a:lnSpc>
                <a:spcPts val="1440"/>
              </a:lnSpc>
            </a:pPr>
            <a:r>
              <a:rPr lang="ru-RU" sz="1400" dirty="0" smtClean="0">
                <a:solidFill>
                  <a:srgbClr val="282828"/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        - реализация региональных и всероссийских акций по финансовой грамотности;</a:t>
            </a:r>
          </a:p>
          <a:p>
            <a:pPr marL="342900" lvl="0" indent="-342900" algn="just">
              <a:lnSpc>
                <a:spcPts val="1440"/>
              </a:lnSpc>
            </a:pPr>
            <a:r>
              <a:rPr lang="ru-RU" sz="1400" dirty="0" smtClean="0">
                <a:solidFill>
                  <a:srgbClr val="282828"/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       - распространение разработанных просветительских </a:t>
            </a:r>
            <a:br>
              <a:rPr lang="ru-RU" sz="1400" dirty="0" smtClean="0">
                <a:solidFill>
                  <a:srgbClr val="282828"/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</a:br>
            <a:r>
              <a:rPr lang="ru-RU" sz="1400" dirty="0" smtClean="0">
                <a:solidFill>
                  <a:srgbClr val="282828"/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и информационных материалов о финансовой грамотности населения; </a:t>
            </a:r>
          </a:p>
          <a:p>
            <a:pPr marL="342900" lvl="0" indent="-342900" algn="just">
              <a:lnSpc>
                <a:spcPts val="1440"/>
              </a:lnSpc>
            </a:pPr>
            <a:r>
              <a:rPr lang="ru-RU" sz="1400" dirty="0" smtClean="0">
                <a:solidFill>
                  <a:srgbClr val="282828"/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       - увеличение охвата граждан информационной компанией, в том числе за счёт социальной рекламы.</a:t>
            </a:r>
          </a:p>
          <a:p>
            <a:pPr marL="342900" lvl="0" indent="-342900" algn="just">
              <a:lnSpc>
                <a:spcPts val="1440"/>
              </a:lnSpc>
              <a:buFont typeface="Arial" pitchFamily="34" charset="0"/>
              <a:buChar char="•"/>
            </a:pPr>
            <a:r>
              <a:rPr lang="ru-RU" sz="1400" b="1" dirty="0" smtClean="0">
                <a:solidFill>
                  <a:srgbClr val="282828"/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Повышение квалификации и методическая поддержка консультантов-методистов в области финансовой грамотности.</a:t>
            </a:r>
          </a:p>
          <a:p>
            <a:pPr marL="342900" lvl="0" indent="-342900" algn="just">
              <a:lnSpc>
                <a:spcPts val="1440"/>
              </a:lnSpc>
              <a:buFont typeface="Arial" pitchFamily="34" charset="0"/>
              <a:buChar char="•"/>
            </a:pPr>
            <a:r>
              <a:rPr lang="ru-RU" sz="1400" b="1" dirty="0" smtClean="0">
                <a:solidFill>
                  <a:srgbClr val="282828"/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Развитие волонтерского движения по финансовой грамотности.</a:t>
            </a:r>
          </a:p>
          <a:p>
            <a:pPr marL="342900" lvl="0" indent="-342900" algn="just">
              <a:lnSpc>
                <a:spcPts val="1440"/>
              </a:lnSpc>
              <a:buFont typeface="Arial" pitchFamily="34" charset="0"/>
              <a:buChar char="•"/>
            </a:pPr>
            <a:r>
              <a:rPr lang="ru-RU" sz="1400" b="1" dirty="0" smtClean="0">
                <a:solidFill>
                  <a:srgbClr val="282828"/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Включение инициативного </a:t>
            </a:r>
            <a:r>
              <a:rPr lang="ru-RU" sz="1400" b="1" dirty="0" err="1" smtClean="0">
                <a:solidFill>
                  <a:srgbClr val="282828"/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бюджетирования</a:t>
            </a:r>
            <a:r>
              <a:rPr lang="ru-RU" sz="1400" b="1" dirty="0" smtClean="0">
                <a:solidFill>
                  <a:srgbClr val="282828"/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 в финансовую грамотность.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91242" y="6046616"/>
            <a:ext cx="61721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Результаты работы за 2021 год</a:t>
            </a:r>
          </a:p>
        </p:txBody>
      </p:sp>
      <p:pic>
        <p:nvPicPr>
          <p:cNvPr id="33" name="Рисунок 32" descr="загруженное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123585" y="8182097"/>
            <a:ext cx="1004081" cy="1004081"/>
          </a:xfrm>
          <a:prstGeom prst="rect">
            <a:avLst/>
          </a:prstGeom>
        </p:spPr>
      </p:pic>
      <p:sp>
        <p:nvSpPr>
          <p:cNvPr id="34" name="Прямоугольник 33"/>
          <p:cNvSpPr/>
          <p:nvPr/>
        </p:nvSpPr>
        <p:spPr>
          <a:xfrm>
            <a:off x="5265926" y="9138453"/>
            <a:ext cx="79701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«цфг73»</a:t>
            </a:r>
          </a:p>
        </p:txBody>
      </p:sp>
      <p:pic>
        <p:nvPicPr>
          <p:cNvPr id="35" name="Рисунок 34" descr="NdbbWNj5O3s.jpg"/>
          <p:cNvPicPr>
            <a:picLocks noChangeAspect="1"/>
          </p:cNvPicPr>
          <p:nvPr/>
        </p:nvPicPr>
        <p:blipFill>
          <a:blip r:embed="rId2" cstate="print"/>
          <a:srcRect l="2290" r="80449"/>
          <a:stretch>
            <a:fillRect/>
          </a:stretch>
        </p:blipFill>
        <p:spPr>
          <a:xfrm>
            <a:off x="4952008" y="9067342"/>
            <a:ext cx="356260" cy="43788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43477462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P:\416 Бюджетно-аналитический отдел\Айдар\Полный герб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282311" y="187023"/>
            <a:ext cx="651354" cy="650906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1198605" y="324102"/>
            <a:ext cx="5003186" cy="369332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indent="355600" algn="ctr"/>
            <a:r>
              <a:rPr lang="ru-RU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Контактная информация</a:t>
            </a:r>
            <a:endParaRPr lang="ru-RU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7988" y="1161536"/>
            <a:ext cx="6116595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Министерство финансов Ульяновской области</a:t>
            </a:r>
          </a:p>
          <a:p>
            <a:r>
              <a:rPr lang="ru-RU" sz="1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Адрес: </a:t>
            </a: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432017, г. Ульяновск, ул. Радищева, д. 1 </a:t>
            </a:r>
            <a:endParaRPr lang="ru-RU" sz="1600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</a:t>
            </a:r>
            <a:r>
              <a:rPr lang="ru-RU" sz="1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ел: (</a:t>
            </a: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8422) </a:t>
            </a:r>
            <a:r>
              <a:rPr lang="ru-RU" sz="1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44-06-99, факс </a:t>
            </a: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(8422) </a:t>
            </a:r>
            <a:r>
              <a:rPr lang="ru-RU" sz="1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44-01-23</a:t>
            </a:r>
            <a:endParaRPr lang="ru-RU" sz="16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E-mail</a:t>
            </a: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1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minfin.uln@yandex.ru</a:t>
            </a:r>
            <a:endParaRPr lang="ru-RU" sz="1600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sz="1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Режим работы</a:t>
            </a: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</a:p>
          <a:p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понедельник-пятница с 8.00 до 17.00</a:t>
            </a:r>
          </a:p>
          <a:p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перерыв на обед с 13.00 до 14.00</a:t>
            </a:r>
          </a:p>
          <a:p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суббота-воскресенье выходной</a:t>
            </a:r>
          </a:p>
          <a:p>
            <a:endParaRPr lang="ru-RU" sz="16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Приём граждан и представителей организаций</a:t>
            </a: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 Министерстве финансов Ульяновской области </a:t>
            </a:r>
            <a:r>
              <a:rPr lang="ru-RU" sz="1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осуществляется по предварительной записи каждый  вторник и среду с 16.00 до 17.00 в </a:t>
            </a: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здании «Дом советов» по адресу:</a:t>
            </a:r>
          </a:p>
          <a:p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ул. Радищева, д.1, каб. </a:t>
            </a:r>
            <a:r>
              <a:rPr lang="ru-RU" sz="1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403.</a:t>
            </a:r>
          </a:p>
          <a:p>
            <a:r>
              <a:rPr lang="ru-RU" sz="1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Предварительная запись производится по тел.:</a:t>
            </a:r>
          </a:p>
          <a:p>
            <a:r>
              <a:rPr lang="ru-RU" sz="1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(8422) 44-49-05, 44-06-99 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619142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P:\416 Бюджетно-аналитический отдел\Айдар\Полный герб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282311" y="187023"/>
            <a:ext cx="651354" cy="650906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1198605" y="324102"/>
            <a:ext cx="5003186" cy="369332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indent="355600" algn="ctr"/>
            <a:r>
              <a:rPr lang="ru-RU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Контактная информация</a:t>
            </a:r>
            <a:endParaRPr lang="ru-RU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19052579"/>
              </p:ext>
            </p:extLst>
          </p:nvPr>
        </p:nvGraphicFramePr>
        <p:xfrm>
          <a:off x="4018076" y="5907732"/>
          <a:ext cx="2200781" cy="18288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00781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3"/>
                        </a:rPr>
                        <a:t>https</a:t>
                      </a:r>
                      <a:r>
                        <a:rPr lang="ru-RU" sz="1200" b="0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3"/>
                        </a:rPr>
                        <a:t>://</a:t>
                      </a:r>
                      <a:r>
                        <a:rPr lang="en-US" sz="1200" b="0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3"/>
                        </a:rPr>
                        <a:t>ufo.ulntc.ru</a:t>
                      </a:r>
                      <a:endParaRPr lang="ru-RU" sz="1200" b="0" dirty="0" smtClean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200" b="0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4"/>
                        </a:rPr>
                        <a:t>https://</a:t>
                      </a:r>
                      <a:r>
                        <a:rPr lang="en-US" sz="1200" b="0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4"/>
                        </a:rPr>
                        <a:t>ufo.ulntc.ru:8080</a:t>
                      </a:r>
                      <a:endParaRPr lang="ru-RU" sz="1200" b="0" dirty="0" smtClean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200" b="0" dirty="0" smtClean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@</a:t>
                      </a:r>
                      <a:r>
                        <a:rPr lang="en-US" sz="1200" b="0" dirty="0" err="1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min73fin2020</a:t>
                      </a:r>
                      <a:endParaRPr lang="ru-RU" sz="1200" b="0" dirty="0" smtClean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200" b="0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5"/>
                        </a:rPr>
                        <a:t>https://</a:t>
                      </a:r>
                      <a:r>
                        <a:rPr lang="ru-RU" sz="1200" b="0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5"/>
                        </a:rPr>
                        <a:t>vk.com/</a:t>
                      </a:r>
                      <a:r>
                        <a:rPr lang="ru-RU" sz="1200" b="0" dirty="0" err="1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5"/>
                        </a:rPr>
                        <a:t>minfin73</a:t>
                      </a:r>
                      <a:endParaRPr lang="ru-RU" sz="1200" b="0" dirty="0" smtClean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200" b="0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6"/>
                        </a:rPr>
                        <a:t>https://</a:t>
                      </a:r>
                      <a:r>
                        <a:rPr lang="ru-RU" sz="1200" b="0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6"/>
                        </a:rPr>
                        <a:t>twitter.com/</a:t>
                      </a:r>
                      <a:r>
                        <a:rPr lang="ru-RU" sz="1200" b="0" dirty="0" err="1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6"/>
                        </a:rPr>
                        <a:t>ulminfin</a:t>
                      </a:r>
                      <a:endParaRPr lang="ru-RU" sz="1200" b="0" dirty="0" smtClean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200" b="0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</a:tbl>
          </a:graphicData>
        </a:graphic>
      </p:graphicFrame>
      <p:pic>
        <p:nvPicPr>
          <p:cNvPr id="9" name="Рисунок 8"/>
          <p:cNvPicPr/>
          <p:nvPr/>
        </p:nvPicPr>
        <p:blipFill>
          <a:blip r:embed="rId7" cstate="print"/>
          <a:srcRect l="4863" t="20990" r="94283" b="77443"/>
          <a:stretch>
            <a:fillRect/>
          </a:stretch>
        </p:blipFill>
        <p:spPr bwMode="auto">
          <a:xfrm>
            <a:off x="3717877" y="5837397"/>
            <a:ext cx="314485" cy="353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/>
          <p:cNvPicPr/>
          <p:nvPr/>
        </p:nvPicPr>
        <p:blipFill>
          <a:blip r:embed="rId8" cstate="print"/>
          <a:srcRect l="17402" t="12171" r="80204" b="83525"/>
          <a:stretch>
            <a:fillRect/>
          </a:stretch>
        </p:blipFill>
        <p:spPr bwMode="auto">
          <a:xfrm>
            <a:off x="3774828" y="6258300"/>
            <a:ext cx="257534" cy="264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https://xn--e1addbskakk5m.xn--p1acf/wa-data/public/site/img/instagram-icon.png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774828" y="6679418"/>
            <a:ext cx="257534" cy="217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https://fornote.net/wp-content/uploads/2018/04/vk.png"/>
          <p:cNvPicPr/>
          <p:nvPr/>
        </p:nvPicPr>
        <p:blipFill>
          <a:blip r:embed="rId10" cstate="print"/>
          <a:srcRect l="13292" r="13333"/>
          <a:stretch>
            <a:fillRect/>
          </a:stretch>
        </p:blipFill>
        <p:spPr bwMode="auto">
          <a:xfrm>
            <a:off x="3774828" y="6983700"/>
            <a:ext cx="264142" cy="251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https://pbs.twimg.com/media/CDNsU_aUEAAi7B2.png"/>
          <p:cNvPicPr/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741257" y="7387385"/>
            <a:ext cx="276384" cy="255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5" name="Прямая соединительная линия 14"/>
          <p:cNvCxnSpPr/>
          <p:nvPr/>
        </p:nvCxnSpPr>
        <p:spPr>
          <a:xfrm>
            <a:off x="3707116" y="5710758"/>
            <a:ext cx="0" cy="212771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514350" y="5801977"/>
            <a:ext cx="313332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Виртуальная приёмная </a:t>
            </a:r>
          </a:p>
          <a:p>
            <a:pPr algn="r"/>
            <a:r>
              <a:rPr lang="en-US" sz="120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hlinkClick r:id="rId12"/>
              </a:rPr>
              <a:t>http</a:t>
            </a:r>
            <a:r>
              <a:rPr lang="en-US" sz="12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hlinkClick r:id="rId12"/>
              </a:rPr>
              <a:t>://lkog.ulgov.ru</a:t>
            </a:r>
            <a:r>
              <a:rPr lang="en-US" sz="120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hlinkClick r:id="rId12"/>
              </a:rPr>
              <a:t>/</a:t>
            </a:r>
            <a:endParaRPr lang="ru-RU" sz="1200" dirty="0" smtClean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ru-RU" sz="12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ru-RU" sz="1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Форум для обсуждения </a:t>
            </a:r>
          </a:p>
          <a:p>
            <a:pPr algn="r"/>
            <a:r>
              <a:rPr lang="ru-RU" sz="1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актуальных вопросов</a:t>
            </a:r>
          </a:p>
          <a:p>
            <a:pPr algn="r"/>
            <a:r>
              <a:rPr lang="en-US" sz="12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hlinkClick r:id="rId13"/>
              </a:rPr>
              <a:t>http</a:t>
            </a:r>
            <a:r>
              <a:rPr lang="en-US" sz="120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hlinkClick r:id="rId13"/>
              </a:rPr>
              <a:t>://ufo.ulntc.ru:8080</a:t>
            </a:r>
            <a:r>
              <a:rPr lang="ru-RU" sz="120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hlinkClick r:id="rId13"/>
              </a:rPr>
              <a:t>/</a:t>
            </a:r>
            <a:r>
              <a:rPr lang="en-US" sz="120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hlinkClick r:id="rId13"/>
              </a:rPr>
              <a:t>forum/index</a:t>
            </a:r>
            <a:endParaRPr lang="ru-RU" sz="1200" dirty="0" smtClean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ru-RU" sz="1200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ru-RU" sz="1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Виртуальная </a:t>
            </a:r>
            <a:r>
              <a:rPr lang="ru-RU" sz="1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приёмная</a:t>
            </a:r>
          </a:p>
          <a:p>
            <a:pPr algn="r"/>
            <a:r>
              <a:rPr lang="en-US" sz="12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hlinkClick r:id="rId14"/>
              </a:rPr>
              <a:t>http://ufo.ulntc.ru/</a:t>
            </a:r>
            <a:r>
              <a:rPr lang="en-US" sz="120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hlinkClick r:id="rId14"/>
              </a:rPr>
              <a:t>index.php?mgf</a:t>
            </a:r>
            <a:r>
              <a:rPr lang="en-US" sz="120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</a:t>
            </a:r>
            <a:endParaRPr lang="ru-RU" sz="1200" dirty="0" smtClean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en-US" sz="1200" u="sng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gost&amp;slep</a:t>
            </a:r>
            <a:r>
              <a:rPr lang="en-US" sz="1200" u="sng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=net</a:t>
            </a:r>
            <a:endParaRPr lang="ru-RU" sz="1200" u="sng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ru-RU" sz="12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ru-RU" sz="12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11695" y="8199201"/>
            <a:ext cx="1281113" cy="1281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61914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9860" y="2647949"/>
            <a:ext cx="6543137" cy="460057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55417" y="338577"/>
            <a:ext cx="6291618" cy="369332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55600" algn="ctr"/>
            <a:r>
              <a:rPr lang="ru-RU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Ульяновская</a:t>
            </a:r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область</a:t>
            </a:r>
            <a:endParaRPr lang="ru-RU" sz="16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14351" y="845695"/>
            <a:ext cx="611061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Дата образования: 19 января 1943 года</a:t>
            </a:r>
          </a:p>
          <a:p>
            <a:pPr algn="r"/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Административный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центр: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г.Ульяновск</a:t>
            </a:r>
          </a:p>
          <a:p>
            <a:pPr algn="r"/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Федеральный округ: Приволжский  федеральный округ</a:t>
            </a:r>
          </a:p>
          <a:p>
            <a:pPr algn="r"/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Экономический район: Поволжский экономический район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2" descr="P:\416 Бюджетно-аналитический отдел\Айдар\Полный герб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77485" y="57003"/>
            <a:ext cx="651354" cy="650906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0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4843463" y="9181395"/>
            <a:ext cx="1543050" cy="527403"/>
          </a:xfrm>
        </p:spPr>
        <p:txBody>
          <a:bodyPr/>
          <a:lstStyle/>
          <a:p>
            <a:r>
              <a:rPr lang="ru-RU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ru-RU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586217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Диаграмма 18"/>
          <p:cNvGraphicFramePr/>
          <p:nvPr>
            <p:extLst>
              <p:ext uri="{D42A27DB-BD31-4B8C-83A1-F6EECF244321}">
                <p14:modId xmlns:p14="http://schemas.microsoft.com/office/powerpoint/2010/main" xmlns="" val="3800387637"/>
              </p:ext>
            </p:extLst>
          </p:nvPr>
        </p:nvGraphicFramePr>
        <p:xfrm>
          <a:off x="424991" y="1088656"/>
          <a:ext cx="3170064" cy="20536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282311" y="327810"/>
            <a:ext cx="6291618" cy="646331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indent="355600" algn="ctr"/>
            <a:r>
              <a:rPr lang="ru-RU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Ключевые показатели социально-экономического </a:t>
            </a:r>
            <a:r>
              <a:rPr lang="ru-RU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развития Ульяновской области</a:t>
            </a:r>
            <a:endParaRPr lang="ru-RU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2" name="Диаграмма 21"/>
          <p:cNvGraphicFramePr/>
          <p:nvPr>
            <p:extLst>
              <p:ext uri="{D42A27DB-BD31-4B8C-83A1-F6EECF244321}">
                <p14:modId xmlns:p14="http://schemas.microsoft.com/office/powerpoint/2010/main" xmlns="" val="792458431"/>
              </p:ext>
            </p:extLst>
          </p:nvPr>
        </p:nvGraphicFramePr>
        <p:xfrm>
          <a:off x="387327" y="5372061"/>
          <a:ext cx="3207727" cy="20003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3" name="Диаграмма 22"/>
          <p:cNvGraphicFramePr/>
          <p:nvPr>
            <p:extLst>
              <p:ext uri="{D42A27DB-BD31-4B8C-83A1-F6EECF244321}">
                <p14:modId xmlns:p14="http://schemas.microsoft.com/office/powerpoint/2010/main" xmlns="" val="2318096653"/>
              </p:ext>
            </p:extLst>
          </p:nvPr>
        </p:nvGraphicFramePr>
        <p:xfrm>
          <a:off x="3817802" y="1133168"/>
          <a:ext cx="2756127" cy="20329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4" name="Диаграмма 23"/>
          <p:cNvGraphicFramePr/>
          <p:nvPr>
            <p:extLst>
              <p:ext uri="{D42A27DB-BD31-4B8C-83A1-F6EECF244321}">
                <p14:modId xmlns:p14="http://schemas.microsoft.com/office/powerpoint/2010/main" xmlns="" val="2633183464"/>
              </p:ext>
            </p:extLst>
          </p:nvPr>
        </p:nvGraphicFramePr>
        <p:xfrm>
          <a:off x="424991" y="3256855"/>
          <a:ext cx="3060448" cy="20006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25" name="Диаграмма 24"/>
          <p:cNvGraphicFramePr/>
          <p:nvPr>
            <p:extLst>
              <p:ext uri="{D42A27DB-BD31-4B8C-83A1-F6EECF244321}">
                <p14:modId xmlns:p14="http://schemas.microsoft.com/office/powerpoint/2010/main" xmlns="" val="2176090339"/>
              </p:ext>
            </p:extLst>
          </p:nvPr>
        </p:nvGraphicFramePr>
        <p:xfrm>
          <a:off x="3757962" y="3187050"/>
          <a:ext cx="2815966" cy="20883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26" name="Диаграмма 25"/>
          <p:cNvGraphicFramePr/>
          <p:nvPr>
            <p:extLst>
              <p:ext uri="{D42A27DB-BD31-4B8C-83A1-F6EECF244321}">
                <p14:modId xmlns:p14="http://schemas.microsoft.com/office/powerpoint/2010/main" xmlns="" val="666386309"/>
              </p:ext>
            </p:extLst>
          </p:nvPr>
        </p:nvGraphicFramePr>
        <p:xfrm>
          <a:off x="3817802" y="5296332"/>
          <a:ext cx="2756126" cy="20070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27" name="Диаграмма 26"/>
          <p:cNvGraphicFramePr/>
          <p:nvPr>
            <p:extLst>
              <p:ext uri="{D42A27DB-BD31-4B8C-83A1-F6EECF244321}">
                <p14:modId xmlns:p14="http://schemas.microsoft.com/office/powerpoint/2010/main" xmlns="" val="2661132418"/>
              </p:ext>
            </p:extLst>
          </p:nvPr>
        </p:nvGraphicFramePr>
        <p:xfrm>
          <a:off x="387326" y="7540259"/>
          <a:ext cx="3178155" cy="18918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29" name="Диаграмма 28"/>
          <p:cNvGraphicFramePr/>
          <p:nvPr>
            <p:extLst>
              <p:ext uri="{D42A27DB-BD31-4B8C-83A1-F6EECF244321}">
                <p14:modId xmlns:p14="http://schemas.microsoft.com/office/powerpoint/2010/main" xmlns="" val="1833050145"/>
              </p:ext>
            </p:extLst>
          </p:nvPr>
        </p:nvGraphicFramePr>
        <p:xfrm>
          <a:off x="3945699" y="7343776"/>
          <a:ext cx="2755726" cy="21907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pic>
        <p:nvPicPr>
          <p:cNvPr id="14" name="Picture 2" descr="P:\416 Бюджетно-аналитический отдел\Айдар\Полный герб.jpg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99314" y="77296"/>
            <a:ext cx="651354" cy="650906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3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4868177" y="9260070"/>
            <a:ext cx="1543050" cy="527403"/>
          </a:xfrm>
        </p:spPr>
        <p:txBody>
          <a:bodyPr/>
          <a:lstStyle/>
          <a:p>
            <a:r>
              <a:rPr lang="ru-RU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ru-RU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26280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Схема 15"/>
          <p:cNvGraphicFramePr/>
          <p:nvPr>
            <p:extLst>
              <p:ext uri="{D42A27DB-BD31-4B8C-83A1-F6EECF244321}">
                <p14:modId xmlns:p14="http://schemas.microsoft.com/office/powerpoint/2010/main" xmlns="" val="2138705725"/>
              </p:ext>
            </p:extLst>
          </p:nvPr>
        </p:nvGraphicFramePr>
        <p:xfrm>
          <a:off x="156576" y="4269362"/>
          <a:ext cx="6701424" cy="54394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676275" y="225842"/>
            <a:ext cx="5710238" cy="646331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55600" algn="ctr"/>
            <a:r>
              <a:rPr lang="ru-RU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Основные направления </a:t>
            </a:r>
          </a:p>
          <a:p>
            <a:pPr marL="355600" algn="ctr"/>
            <a:r>
              <a:rPr lang="ru-RU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бюджетной и налоговой политики 2022-2024</a:t>
            </a:r>
            <a:endParaRPr lang="ru-RU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2" descr="P:\416 Бюджетно-аналитический отдел\Айдар\Полный герб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-1" y="0"/>
            <a:ext cx="651354" cy="650906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2125547" y="2747620"/>
            <a:ext cx="284020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НАЦИОНАЛЬНЫЕ ЦЕЛИ РАЗВИТИЯ</a:t>
            </a:r>
            <a:endParaRPr lang="ru-RU" sz="12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63671" y="3253698"/>
            <a:ext cx="519892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сохранение населения, здоровье и благополучие граждан;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возможности для самореализации и развития талантов;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комфортная и безопасная среда для жизни;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достойный, эффективный труд и успешное предпринимательство;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цифровая трансформация.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63671" y="872173"/>
            <a:ext cx="602501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 smtClean="0">
                <a:latin typeface="Arial" pitchFamily="34" charset="0"/>
                <a:cs typeface="Arial" pitchFamily="34" charset="0"/>
              </a:rPr>
              <a:t>        На 2022-2024 годы сохраняются основные ориентиры и приоритеты бюджетной и налоговой политики Ульяновской области, обеспечивающие сохранение финансовой устойчивости и сбалансированности бюджетной системы региона, достижение национальных целей развития Российской Федерации, направленных на повышение уровня жизни граждан, создание комфортных условий для их проживания, обеспечение достойного эффективного труда людей и успешное предпринимательство, цифровую трансформацию, формирование и реализацию инвестиционной политики.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88307" y="6628262"/>
            <a:ext cx="19039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ЦЕЛЬ И ЗАДАЧИ</a:t>
            </a:r>
          </a:p>
          <a:p>
            <a:pPr algn="ctr"/>
            <a:r>
              <a:rPr lang="ru-RU" sz="1200" b="1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БЮДЖЕТНОЙ ПОЛИТИКИ РЕГИОНА</a:t>
            </a:r>
            <a:endParaRPr lang="ru-RU" sz="1200" b="1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4843463" y="9181395"/>
            <a:ext cx="1543050" cy="527403"/>
          </a:xfrm>
        </p:spPr>
        <p:txBody>
          <a:bodyPr/>
          <a:lstStyle/>
          <a:p>
            <a:r>
              <a:rPr lang="ru-RU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endParaRPr lang="ru-RU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222544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P:\416 Бюджетно-аналитический отдел\Айдар\Полный герб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-1" y="0"/>
            <a:ext cx="651354" cy="650906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1077239" y="225842"/>
            <a:ext cx="5309274" cy="646331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55600" algn="ctr"/>
            <a:r>
              <a:rPr lang="ru-RU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Параметры областного бюджета </a:t>
            </a:r>
          </a:p>
          <a:p>
            <a:pPr marL="355600" algn="ctr"/>
            <a:r>
              <a:rPr lang="ru-RU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2022-2024 годы</a:t>
            </a:r>
            <a:endParaRPr lang="ru-RU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9" name="object 11"/>
          <p:cNvGrpSpPr/>
          <p:nvPr/>
        </p:nvGrpSpPr>
        <p:grpSpPr>
          <a:xfrm>
            <a:off x="2434196" y="1289023"/>
            <a:ext cx="1137439" cy="1395536"/>
            <a:chOff x="800225" y="3016237"/>
            <a:chExt cx="1175933" cy="1143216"/>
          </a:xfrm>
        </p:grpSpPr>
        <p:sp>
          <p:nvSpPr>
            <p:cNvPr id="10" name="object 12"/>
            <p:cNvSpPr/>
            <p:nvPr/>
          </p:nvSpPr>
          <p:spPr>
            <a:xfrm>
              <a:off x="800225" y="3920439"/>
              <a:ext cx="588010" cy="239013"/>
            </a:xfrm>
            <a:custGeom>
              <a:avLst/>
              <a:gdLst/>
              <a:ahLst/>
              <a:cxnLst/>
              <a:rect l="l" t="t" r="r" b="b"/>
              <a:pathLst>
                <a:path w="588010" h="274954">
                  <a:moveTo>
                    <a:pt x="587959" y="0"/>
                  </a:moveTo>
                  <a:lnTo>
                    <a:pt x="0" y="0"/>
                  </a:lnTo>
                  <a:lnTo>
                    <a:pt x="0" y="274840"/>
                  </a:lnTo>
                  <a:lnTo>
                    <a:pt x="587959" y="274840"/>
                  </a:lnTo>
                  <a:lnTo>
                    <a:pt x="587959" y="0"/>
                  </a:lnTo>
                  <a:close/>
                </a:path>
              </a:pathLst>
            </a:custGeom>
            <a:solidFill>
              <a:srgbClr val="B1B2B3"/>
            </a:solidFill>
          </p:spPr>
          <p:txBody>
            <a:bodyPr wrap="square" lIns="0" tIns="0" rIns="0" bIns="0" rtlCol="0"/>
            <a:lstStyle/>
            <a:p>
              <a:pPr algn="ctr" defTabSz="632920">
                <a:defRPr/>
              </a:pPr>
              <a:r>
                <a:rPr lang="ru-RU" sz="1000" kern="0" dirty="0" smtClean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5 024,8</a:t>
              </a:r>
              <a:endParaRPr sz="10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object 13"/>
            <p:cNvSpPr/>
            <p:nvPr/>
          </p:nvSpPr>
          <p:spPr>
            <a:xfrm>
              <a:off x="800226" y="3016238"/>
              <a:ext cx="588010" cy="904202"/>
            </a:xfrm>
            <a:custGeom>
              <a:avLst/>
              <a:gdLst/>
              <a:ahLst/>
              <a:cxnLst/>
              <a:rect l="l" t="t" r="r" b="b"/>
              <a:pathLst>
                <a:path w="588010" h="817879">
                  <a:moveTo>
                    <a:pt x="587933" y="0"/>
                  </a:moveTo>
                  <a:lnTo>
                    <a:pt x="0" y="0"/>
                  </a:lnTo>
                  <a:lnTo>
                    <a:pt x="0" y="817753"/>
                  </a:lnTo>
                  <a:lnTo>
                    <a:pt x="587933" y="817753"/>
                  </a:lnTo>
                  <a:lnTo>
                    <a:pt x="587933" y="0"/>
                  </a:lnTo>
                  <a:close/>
                </a:path>
              </a:pathLst>
            </a:custGeom>
            <a:solidFill>
              <a:srgbClr val="A1DAF8"/>
            </a:solidFill>
          </p:spPr>
          <p:txBody>
            <a:bodyPr wrap="square" lIns="0" tIns="0" rIns="0" bIns="0" rtlCol="0"/>
            <a:lstStyle/>
            <a:p>
              <a:pPr algn="ctr" defTabSz="632920">
                <a:defRPr/>
              </a:pPr>
              <a:endParaRPr lang="ru-RU" sz="10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defTabSz="632920">
                <a:defRPr/>
              </a:pPr>
              <a:endParaRPr lang="ru-RU" sz="10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defTabSz="632920">
                <a:defRPr/>
              </a:pPr>
              <a:endParaRPr lang="ru-RU" sz="10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defTabSz="632920">
                <a:defRPr/>
              </a:pPr>
              <a:r>
                <a:rPr lang="ru-RU" sz="1000" kern="0" dirty="0" smtClean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72 923,6</a:t>
              </a:r>
              <a:endParaRPr sz="10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object 15"/>
            <p:cNvSpPr/>
            <p:nvPr/>
          </p:nvSpPr>
          <p:spPr>
            <a:xfrm>
              <a:off x="1388148" y="3016237"/>
              <a:ext cx="588010" cy="1143216"/>
            </a:xfrm>
            <a:custGeom>
              <a:avLst/>
              <a:gdLst/>
              <a:ahLst/>
              <a:cxnLst/>
              <a:rect l="l" t="t" r="r" b="b"/>
              <a:pathLst>
                <a:path w="588010" h="904239">
                  <a:moveTo>
                    <a:pt x="587959" y="0"/>
                  </a:moveTo>
                  <a:lnTo>
                    <a:pt x="0" y="0"/>
                  </a:lnTo>
                  <a:lnTo>
                    <a:pt x="0" y="904189"/>
                  </a:lnTo>
                  <a:lnTo>
                    <a:pt x="587959" y="904189"/>
                  </a:lnTo>
                  <a:lnTo>
                    <a:pt x="587959" y="0"/>
                  </a:lnTo>
                  <a:close/>
                </a:path>
              </a:pathLst>
            </a:custGeom>
            <a:solidFill>
              <a:srgbClr val="3EADBD"/>
            </a:solidFill>
          </p:spPr>
          <p:txBody>
            <a:bodyPr wrap="square" lIns="0" tIns="0" rIns="0" bIns="0" rtlCol="0"/>
            <a:lstStyle/>
            <a:p>
              <a:pPr algn="ctr" defTabSz="632920">
                <a:defRPr/>
              </a:pPr>
              <a:endParaRPr lang="ru-RU" sz="10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defTabSz="632920">
                <a:defRPr/>
              </a:pPr>
              <a:endParaRPr lang="ru-RU" sz="10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defTabSz="632920">
                <a:defRPr/>
              </a:pPr>
              <a:endParaRPr lang="ru-RU" sz="10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defTabSz="632920">
                <a:defRPr/>
              </a:pPr>
              <a:r>
                <a:rPr lang="ru-RU" sz="1000" kern="0" dirty="0" smtClean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77 948,4</a:t>
              </a:r>
              <a:endParaRPr sz="10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13" name="object 5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050126" y="3294665"/>
            <a:ext cx="113915" cy="122682"/>
          </a:xfrm>
          <a:prstGeom prst="rect">
            <a:avLst/>
          </a:prstGeom>
          <a:effectLst/>
        </p:spPr>
      </p:pic>
      <p:pic>
        <p:nvPicPr>
          <p:cNvPr id="14" name="object 62"/>
          <p:cNvPicPr/>
          <p:nvPr/>
        </p:nvPicPr>
        <p:blipFill>
          <a:blip r:embed="rId4" cstate="print"/>
          <a:stretch>
            <a:fillRect/>
          </a:stretch>
        </p:blipFill>
        <p:spPr>
          <a:xfrm flipH="1">
            <a:off x="3166972" y="3310919"/>
            <a:ext cx="118079" cy="117238"/>
          </a:xfrm>
          <a:prstGeom prst="rect">
            <a:avLst/>
          </a:prstGeom>
        </p:spPr>
      </p:pic>
      <p:grpSp>
        <p:nvGrpSpPr>
          <p:cNvPr id="15" name="object 11"/>
          <p:cNvGrpSpPr/>
          <p:nvPr/>
        </p:nvGrpSpPr>
        <p:grpSpPr>
          <a:xfrm>
            <a:off x="1073044" y="1302844"/>
            <a:ext cx="1124295" cy="1395536"/>
            <a:chOff x="800225" y="3016236"/>
            <a:chExt cx="1175933" cy="1143217"/>
          </a:xfrm>
        </p:grpSpPr>
        <p:sp>
          <p:nvSpPr>
            <p:cNvPr id="16" name="object 12"/>
            <p:cNvSpPr/>
            <p:nvPr/>
          </p:nvSpPr>
          <p:spPr>
            <a:xfrm>
              <a:off x="800225" y="3882225"/>
              <a:ext cx="588010" cy="277228"/>
            </a:xfrm>
            <a:custGeom>
              <a:avLst/>
              <a:gdLst/>
              <a:ahLst/>
              <a:cxnLst/>
              <a:rect l="l" t="t" r="r" b="b"/>
              <a:pathLst>
                <a:path w="588010" h="274954">
                  <a:moveTo>
                    <a:pt x="587959" y="0"/>
                  </a:moveTo>
                  <a:lnTo>
                    <a:pt x="0" y="0"/>
                  </a:lnTo>
                  <a:lnTo>
                    <a:pt x="0" y="274840"/>
                  </a:lnTo>
                  <a:lnTo>
                    <a:pt x="587959" y="274840"/>
                  </a:lnTo>
                  <a:lnTo>
                    <a:pt x="587959" y="0"/>
                  </a:lnTo>
                  <a:close/>
                </a:path>
              </a:pathLst>
            </a:custGeom>
            <a:solidFill>
              <a:srgbClr val="B1B2B3"/>
            </a:solidFill>
          </p:spPr>
          <p:txBody>
            <a:bodyPr wrap="square" lIns="0" tIns="0" rIns="0" bIns="0" rtlCol="0"/>
            <a:lstStyle/>
            <a:p>
              <a:pPr algn="ctr" defTabSz="632920">
                <a:defRPr/>
              </a:pPr>
              <a:r>
                <a:rPr lang="ru-RU" sz="1000" kern="0" dirty="0" smtClean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6 722,2</a:t>
              </a:r>
              <a:endParaRPr sz="10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" name="object 13"/>
            <p:cNvSpPr/>
            <p:nvPr/>
          </p:nvSpPr>
          <p:spPr>
            <a:xfrm>
              <a:off x="800226" y="3016239"/>
              <a:ext cx="588010" cy="865986"/>
            </a:xfrm>
            <a:custGeom>
              <a:avLst/>
              <a:gdLst/>
              <a:ahLst/>
              <a:cxnLst/>
              <a:rect l="l" t="t" r="r" b="b"/>
              <a:pathLst>
                <a:path w="588010" h="817879">
                  <a:moveTo>
                    <a:pt x="587933" y="0"/>
                  </a:moveTo>
                  <a:lnTo>
                    <a:pt x="0" y="0"/>
                  </a:lnTo>
                  <a:lnTo>
                    <a:pt x="0" y="817753"/>
                  </a:lnTo>
                  <a:lnTo>
                    <a:pt x="587933" y="817753"/>
                  </a:lnTo>
                  <a:lnTo>
                    <a:pt x="587933" y="0"/>
                  </a:lnTo>
                  <a:close/>
                </a:path>
              </a:pathLst>
            </a:custGeom>
            <a:solidFill>
              <a:srgbClr val="A1DAF8"/>
            </a:solidFill>
          </p:spPr>
          <p:txBody>
            <a:bodyPr wrap="square" lIns="0" tIns="0" rIns="0" bIns="0" rtlCol="0"/>
            <a:lstStyle/>
            <a:p>
              <a:pPr algn="ctr" defTabSz="632920">
                <a:defRPr/>
              </a:pPr>
              <a:endParaRPr lang="ru-RU" sz="10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defTabSz="632920">
                <a:defRPr/>
              </a:pPr>
              <a:endParaRPr lang="ru-RU" sz="10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defTabSz="632920">
                <a:defRPr/>
              </a:pPr>
              <a:endParaRPr lang="ru-RU" sz="10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defTabSz="632920">
                <a:defRPr/>
              </a:pPr>
              <a:endParaRPr lang="ru-RU" sz="1000" kern="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defTabSz="632920">
                <a:defRPr/>
              </a:pPr>
              <a:r>
                <a:rPr lang="ru-RU" sz="1000" kern="0" dirty="0" smtClean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64 566,0</a:t>
              </a:r>
              <a:endParaRPr sz="10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" name="object 15"/>
            <p:cNvSpPr/>
            <p:nvPr/>
          </p:nvSpPr>
          <p:spPr>
            <a:xfrm>
              <a:off x="1388148" y="3016236"/>
              <a:ext cx="588010" cy="1143216"/>
            </a:xfrm>
            <a:custGeom>
              <a:avLst/>
              <a:gdLst/>
              <a:ahLst/>
              <a:cxnLst/>
              <a:rect l="l" t="t" r="r" b="b"/>
              <a:pathLst>
                <a:path w="588010" h="904239">
                  <a:moveTo>
                    <a:pt x="587959" y="0"/>
                  </a:moveTo>
                  <a:lnTo>
                    <a:pt x="0" y="0"/>
                  </a:lnTo>
                  <a:lnTo>
                    <a:pt x="0" y="904189"/>
                  </a:lnTo>
                  <a:lnTo>
                    <a:pt x="587959" y="904189"/>
                  </a:lnTo>
                  <a:lnTo>
                    <a:pt x="587959" y="0"/>
                  </a:lnTo>
                  <a:close/>
                </a:path>
              </a:pathLst>
            </a:custGeom>
            <a:solidFill>
              <a:srgbClr val="3EADBD"/>
            </a:solidFill>
          </p:spPr>
          <p:txBody>
            <a:bodyPr wrap="square" lIns="0" tIns="0" rIns="0" bIns="0" rtlCol="0"/>
            <a:lstStyle/>
            <a:p>
              <a:pPr algn="ctr" defTabSz="632920">
                <a:defRPr/>
              </a:pPr>
              <a:endParaRPr lang="ru-RU" sz="10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defTabSz="632920">
                <a:defRPr/>
              </a:pPr>
              <a:endParaRPr lang="ru-RU" sz="10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defTabSz="632920">
                <a:defRPr/>
              </a:pPr>
              <a:endParaRPr lang="ru-RU" sz="10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defTabSz="632920">
                <a:defRPr/>
              </a:pPr>
              <a:endParaRPr lang="ru-RU" sz="1000" kern="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defTabSz="632920">
                <a:defRPr/>
              </a:pPr>
              <a:r>
                <a:rPr lang="ru-RU" sz="1000" kern="0" dirty="0" smtClean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71 288,2</a:t>
              </a:r>
              <a:endParaRPr sz="10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9" name="object 11"/>
          <p:cNvGrpSpPr/>
          <p:nvPr/>
        </p:nvGrpSpPr>
        <p:grpSpPr>
          <a:xfrm>
            <a:off x="3733572" y="1288670"/>
            <a:ext cx="1284705" cy="1395882"/>
            <a:chOff x="800225" y="3016238"/>
            <a:chExt cx="1175933" cy="1143215"/>
          </a:xfrm>
        </p:grpSpPr>
        <p:sp>
          <p:nvSpPr>
            <p:cNvPr id="20" name="object 12"/>
            <p:cNvSpPr/>
            <p:nvPr/>
          </p:nvSpPr>
          <p:spPr>
            <a:xfrm>
              <a:off x="800225" y="3974391"/>
              <a:ext cx="588010" cy="185061"/>
            </a:xfrm>
            <a:custGeom>
              <a:avLst/>
              <a:gdLst/>
              <a:ahLst/>
              <a:cxnLst/>
              <a:rect l="l" t="t" r="r" b="b"/>
              <a:pathLst>
                <a:path w="588010" h="274954">
                  <a:moveTo>
                    <a:pt x="587959" y="0"/>
                  </a:moveTo>
                  <a:lnTo>
                    <a:pt x="0" y="0"/>
                  </a:lnTo>
                  <a:lnTo>
                    <a:pt x="0" y="274840"/>
                  </a:lnTo>
                  <a:lnTo>
                    <a:pt x="587959" y="274840"/>
                  </a:lnTo>
                  <a:lnTo>
                    <a:pt x="587959" y="0"/>
                  </a:lnTo>
                  <a:close/>
                </a:path>
              </a:pathLst>
            </a:custGeom>
            <a:solidFill>
              <a:srgbClr val="B1B2B3"/>
            </a:solidFill>
          </p:spPr>
          <p:txBody>
            <a:bodyPr wrap="square" lIns="0" tIns="0" rIns="0" bIns="0" rtlCol="0"/>
            <a:lstStyle/>
            <a:p>
              <a:pPr algn="ctr" defTabSz="632920">
                <a:defRPr/>
              </a:pPr>
              <a:r>
                <a:rPr lang="ru-RU" sz="1000" kern="0" dirty="0" smtClean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1 414,4</a:t>
              </a:r>
              <a:endParaRPr sz="10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object 13"/>
            <p:cNvSpPr/>
            <p:nvPr/>
          </p:nvSpPr>
          <p:spPr>
            <a:xfrm>
              <a:off x="800226" y="3016238"/>
              <a:ext cx="588010" cy="958152"/>
            </a:xfrm>
            <a:custGeom>
              <a:avLst/>
              <a:gdLst/>
              <a:ahLst/>
              <a:cxnLst/>
              <a:rect l="l" t="t" r="r" b="b"/>
              <a:pathLst>
                <a:path w="588010" h="817879">
                  <a:moveTo>
                    <a:pt x="587933" y="0"/>
                  </a:moveTo>
                  <a:lnTo>
                    <a:pt x="0" y="0"/>
                  </a:lnTo>
                  <a:lnTo>
                    <a:pt x="0" y="817753"/>
                  </a:lnTo>
                  <a:lnTo>
                    <a:pt x="587933" y="817753"/>
                  </a:lnTo>
                  <a:lnTo>
                    <a:pt x="587933" y="0"/>
                  </a:lnTo>
                  <a:close/>
                </a:path>
              </a:pathLst>
            </a:custGeom>
            <a:solidFill>
              <a:srgbClr val="A1DAF8"/>
            </a:solidFill>
          </p:spPr>
          <p:txBody>
            <a:bodyPr wrap="square" lIns="0" tIns="0" rIns="0" bIns="0" rtlCol="0"/>
            <a:lstStyle/>
            <a:p>
              <a:pPr algn="ctr" defTabSz="632920">
                <a:defRPr/>
              </a:pPr>
              <a:endParaRPr lang="ru-RU" sz="10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defTabSz="632920">
                <a:defRPr/>
              </a:pPr>
              <a:endParaRPr lang="ru-RU" sz="10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defTabSz="632920">
                <a:defRPr/>
              </a:pPr>
              <a:endParaRPr lang="ru-RU" sz="10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defTabSz="632920">
                <a:defRPr/>
              </a:pPr>
              <a:r>
                <a:rPr lang="ru-RU" sz="1000" kern="0" dirty="0" smtClean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75 291,9</a:t>
              </a:r>
              <a:endParaRPr sz="10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object 15"/>
            <p:cNvSpPr/>
            <p:nvPr/>
          </p:nvSpPr>
          <p:spPr>
            <a:xfrm>
              <a:off x="1388235" y="3016238"/>
              <a:ext cx="587923" cy="1143215"/>
            </a:xfrm>
            <a:custGeom>
              <a:avLst/>
              <a:gdLst/>
              <a:ahLst/>
              <a:cxnLst/>
              <a:rect l="l" t="t" r="r" b="b"/>
              <a:pathLst>
                <a:path w="588010" h="904239">
                  <a:moveTo>
                    <a:pt x="587959" y="0"/>
                  </a:moveTo>
                  <a:lnTo>
                    <a:pt x="0" y="0"/>
                  </a:lnTo>
                  <a:lnTo>
                    <a:pt x="0" y="904189"/>
                  </a:lnTo>
                  <a:lnTo>
                    <a:pt x="587959" y="904189"/>
                  </a:lnTo>
                  <a:lnTo>
                    <a:pt x="587959" y="0"/>
                  </a:lnTo>
                  <a:close/>
                </a:path>
              </a:pathLst>
            </a:custGeom>
            <a:solidFill>
              <a:srgbClr val="3EADBD"/>
            </a:solidFill>
          </p:spPr>
          <p:txBody>
            <a:bodyPr wrap="square" lIns="0" tIns="0" rIns="0" bIns="0" rtlCol="0"/>
            <a:lstStyle/>
            <a:p>
              <a:pPr algn="ctr" defTabSz="632920">
                <a:defRPr/>
              </a:pPr>
              <a:endParaRPr lang="ru-RU" sz="10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defTabSz="632920">
                <a:defRPr/>
              </a:pPr>
              <a:endParaRPr lang="ru-RU" sz="10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defTabSz="632920">
                <a:defRPr/>
              </a:pPr>
              <a:endParaRPr lang="ru-RU" sz="10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defTabSz="632920">
                <a:defRPr/>
              </a:pPr>
              <a:r>
                <a:rPr lang="ru-RU" sz="1000" kern="0" dirty="0" smtClean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76 706,3</a:t>
              </a:r>
              <a:endParaRPr sz="10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3" name="object 11"/>
          <p:cNvGrpSpPr/>
          <p:nvPr/>
        </p:nvGrpSpPr>
        <p:grpSpPr>
          <a:xfrm>
            <a:off x="5168570" y="1281789"/>
            <a:ext cx="1137439" cy="1382552"/>
            <a:chOff x="800225" y="3016237"/>
            <a:chExt cx="1175933" cy="1143218"/>
          </a:xfrm>
        </p:grpSpPr>
        <p:sp>
          <p:nvSpPr>
            <p:cNvPr id="24" name="object 12"/>
            <p:cNvSpPr/>
            <p:nvPr/>
          </p:nvSpPr>
          <p:spPr>
            <a:xfrm>
              <a:off x="800225" y="4049900"/>
              <a:ext cx="587922" cy="109555"/>
            </a:xfrm>
            <a:custGeom>
              <a:avLst/>
              <a:gdLst/>
              <a:ahLst/>
              <a:cxnLst/>
              <a:rect l="l" t="t" r="r" b="b"/>
              <a:pathLst>
                <a:path w="588010" h="274954">
                  <a:moveTo>
                    <a:pt x="587959" y="0"/>
                  </a:moveTo>
                  <a:lnTo>
                    <a:pt x="0" y="0"/>
                  </a:lnTo>
                  <a:lnTo>
                    <a:pt x="0" y="274840"/>
                  </a:lnTo>
                  <a:lnTo>
                    <a:pt x="587959" y="274840"/>
                  </a:lnTo>
                  <a:lnTo>
                    <a:pt x="587959" y="0"/>
                  </a:lnTo>
                  <a:close/>
                </a:path>
              </a:pathLst>
            </a:custGeom>
            <a:solidFill>
              <a:srgbClr val="B1B2B3"/>
            </a:solidFill>
          </p:spPr>
          <p:txBody>
            <a:bodyPr wrap="square" lIns="0" tIns="0" rIns="0" bIns="0" rtlCol="0"/>
            <a:lstStyle/>
            <a:p>
              <a:pPr algn="ctr" defTabSz="632920">
                <a:defRPr/>
              </a:pPr>
              <a:r>
                <a:rPr lang="ru-RU" sz="1000" kern="0" dirty="0" smtClean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770,9</a:t>
              </a:r>
              <a:endParaRPr sz="10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" name="object 13"/>
            <p:cNvSpPr/>
            <p:nvPr/>
          </p:nvSpPr>
          <p:spPr>
            <a:xfrm>
              <a:off x="800225" y="3016237"/>
              <a:ext cx="588010" cy="1033661"/>
            </a:xfrm>
            <a:custGeom>
              <a:avLst/>
              <a:gdLst/>
              <a:ahLst/>
              <a:cxnLst/>
              <a:rect l="l" t="t" r="r" b="b"/>
              <a:pathLst>
                <a:path w="588010" h="817879">
                  <a:moveTo>
                    <a:pt x="587933" y="0"/>
                  </a:moveTo>
                  <a:lnTo>
                    <a:pt x="0" y="0"/>
                  </a:lnTo>
                  <a:lnTo>
                    <a:pt x="0" y="817753"/>
                  </a:lnTo>
                  <a:lnTo>
                    <a:pt x="587933" y="817753"/>
                  </a:lnTo>
                  <a:lnTo>
                    <a:pt x="587933" y="0"/>
                  </a:lnTo>
                  <a:close/>
                </a:path>
              </a:pathLst>
            </a:custGeom>
            <a:solidFill>
              <a:srgbClr val="A1DAF8"/>
            </a:solidFill>
          </p:spPr>
          <p:txBody>
            <a:bodyPr wrap="square" lIns="0" tIns="0" rIns="0" bIns="0" rtlCol="0"/>
            <a:lstStyle/>
            <a:p>
              <a:pPr algn="ctr" defTabSz="632920">
                <a:defRPr/>
              </a:pPr>
              <a:endParaRPr lang="ru-RU" sz="10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defTabSz="632920">
                <a:defRPr/>
              </a:pPr>
              <a:endParaRPr lang="ru-RU" sz="10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defTabSz="632920">
                <a:defRPr/>
              </a:pPr>
              <a:endParaRPr lang="ru-RU" sz="10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defTabSz="632920">
                <a:defRPr/>
              </a:pPr>
              <a:r>
                <a:rPr lang="ru-RU" sz="1000" kern="0" dirty="0" smtClean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75 792,7</a:t>
              </a:r>
              <a:endParaRPr sz="10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object 15"/>
            <p:cNvSpPr/>
            <p:nvPr/>
          </p:nvSpPr>
          <p:spPr>
            <a:xfrm>
              <a:off x="1388148" y="3016237"/>
              <a:ext cx="588010" cy="1143216"/>
            </a:xfrm>
            <a:custGeom>
              <a:avLst/>
              <a:gdLst/>
              <a:ahLst/>
              <a:cxnLst/>
              <a:rect l="l" t="t" r="r" b="b"/>
              <a:pathLst>
                <a:path w="588010" h="904239">
                  <a:moveTo>
                    <a:pt x="587959" y="0"/>
                  </a:moveTo>
                  <a:lnTo>
                    <a:pt x="0" y="0"/>
                  </a:lnTo>
                  <a:lnTo>
                    <a:pt x="0" y="904189"/>
                  </a:lnTo>
                  <a:lnTo>
                    <a:pt x="587959" y="904189"/>
                  </a:lnTo>
                  <a:lnTo>
                    <a:pt x="587959" y="0"/>
                  </a:lnTo>
                  <a:close/>
                </a:path>
              </a:pathLst>
            </a:custGeom>
            <a:solidFill>
              <a:srgbClr val="3EADBD"/>
            </a:solidFill>
          </p:spPr>
          <p:txBody>
            <a:bodyPr wrap="square" lIns="0" tIns="0" rIns="0" bIns="0" rtlCol="0"/>
            <a:lstStyle/>
            <a:p>
              <a:pPr algn="ctr" defTabSz="632920">
                <a:defRPr/>
              </a:pPr>
              <a:endParaRPr lang="ru-RU" sz="10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defTabSz="632920">
                <a:defRPr/>
              </a:pPr>
              <a:endParaRPr lang="ru-RU" sz="10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defTabSz="632920">
                <a:defRPr/>
              </a:pPr>
              <a:endParaRPr lang="ru-RU" sz="10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defTabSz="632920">
                <a:defRPr/>
              </a:pPr>
              <a:r>
                <a:rPr lang="ru-RU" sz="1000" kern="0" dirty="0" smtClean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76  563,6</a:t>
              </a:r>
              <a:endParaRPr sz="10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7" name="object 13"/>
          <p:cNvSpPr/>
          <p:nvPr/>
        </p:nvSpPr>
        <p:spPr>
          <a:xfrm>
            <a:off x="2250219" y="3316317"/>
            <a:ext cx="112982" cy="117238"/>
          </a:xfrm>
          <a:prstGeom prst="flowChartAlternateProcess">
            <a:avLst/>
          </a:prstGeom>
          <a:solidFill>
            <a:srgbClr val="A1DAF8"/>
          </a:solidFill>
          <a:effectLst/>
        </p:spPr>
        <p:txBody>
          <a:bodyPr wrap="square" lIns="0" tIns="0" rIns="0" bIns="0" rtlCol="0"/>
          <a:lstStyle/>
          <a:p>
            <a:pPr algn="ctr" defTabSz="632920">
              <a:defRPr/>
            </a:pPr>
            <a:endParaRPr lang="ru-RU" sz="692" kern="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632920">
              <a:defRPr/>
            </a:pPr>
            <a:endParaRPr lang="ru-RU" sz="692" kern="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632920">
              <a:defRPr/>
            </a:pPr>
            <a:endParaRPr lang="ru-RU" sz="692" kern="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306710" y="3261668"/>
            <a:ext cx="7687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Доходы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3233047" y="3249653"/>
            <a:ext cx="77814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Дефицит</a:t>
            </a:r>
            <a:endParaRPr 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154897" y="3238849"/>
            <a:ext cx="93801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Расходы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152525" y="2807826"/>
            <a:ext cx="94297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2021 </a:t>
            </a:r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год </a:t>
            </a:r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(первонач.)</a:t>
            </a:r>
            <a:endParaRPr 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637930" y="2861013"/>
            <a:ext cx="74347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2022 </a:t>
            </a:r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год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3973371" y="2874810"/>
            <a:ext cx="74347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2023 </a:t>
            </a:r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год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5342958" y="2874810"/>
            <a:ext cx="74347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2024 </a:t>
            </a:r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год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5614988" y="940675"/>
            <a:ext cx="94288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i="1" dirty="0">
                <a:latin typeface="Arial" panose="020B0604020202020204" pitchFamily="34" charset="0"/>
                <a:cs typeface="Arial" panose="020B0604020202020204" pitchFamily="34" charset="0"/>
              </a:rPr>
              <a:t>м</a:t>
            </a:r>
            <a:r>
              <a:rPr lang="ru-RU" sz="1100" i="1" dirty="0" smtClean="0">
                <a:latin typeface="Arial" panose="020B0604020202020204" pitchFamily="34" charset="0"/>
                <a:cs typeface="Arial" panose="020B0604020202020204" pitchFamily="34" charset="0"/>
              </a:rPr>
              <a:t>лн рублей</a:t>
            </a:r>
            <a:endParaRPr lang="ru-RU" sz="11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9" name="Диаграмма 38"/>
          <p:cNvGraphicFramePr/>
          <p:nvPr>
            <p:extLst/>
          </p:nvPr>
        </p:nvGraphicFramePr>
        <p:xfrm>
          <a:off x="857093" y="3905250"/>
          <a:ext cx="5821680" cy="29432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40" name="Диаграмма 39"/>
          <p:cNvGraphicFramePr/>
          <p:nvPr>
            <p:extLst/>
          </p:nvPr>
        </p:nvGraphicFramePr>
        <p:xfrm>
          <a:off x="624840" y="3564636"/>
          <a:ext cx="6233160" cy="13354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37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5050391" y="9378597"/>
            <a:ext cx="1543050" cy="527403"/>
          </a:xfrm>
        </p:spPr>
        <p:txBody>
          <a:bodyPr/>
          <a:lstStyle/>
          <a:p>
            <a:r>
              <a:rPr lang="ru-RU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endParaRPr lang="ru-RU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4" name="Объект 5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xmlns="" val="2918539685"/>
              </p:ext>
            </p:extLst>
          </p:nvPr>
        </p:nvGraphicFramePr>
        <p:xfrm>
          <a:off x="829174" y="6464427"/>
          <a:ext cx="5805403" cy="315744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2704977"/>
                <a:gridCol w="1014366"/>
                <a:gridCol w="1014366"/>
                <a:gridCol w="1071694"/>
              </a:tblGrid>
              <a:tr h="288000"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Показатели</a:t>
                      </a:r>
                      <a:endParaRPr lang="ru-RU" sz="11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 год</a:t>
                      </a:r>
                      <a:endParaRPr lang="ru-RU" sz="11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 год</a:t>
                      </a:r>
                      <a:endParaRPr lang="ru-RU" sz="11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 год</a:t>
                      </a:r>
                      <a:endParaRPr lang="ru-RU" sz="11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ru-RU" sz="11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Доходы бюджета</a:t>
                      </a:r>
                      <a:endParaRPr lang="ru-RU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72 923,6</a:t>
                      </a:r>
                    </a:p>
                    <a:p>
                      <a:pPr algn="ctr"/>
                      <a:endParaRPr lang="ru-RU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75 291,9</a:t>
                      </a:r>
                      <a:endParaRPr lang="ru-RU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75 792,7</a:t>
                      </a:r>
                      <a:endParaRPr lang="ru-RU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Налоговые и неналоговые доходы</a:t>
                      </a:r>
                      <a:endParaRPr lang="ru-RU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54 904,2</a:t>
                      </a:r>
                      <a:endParaRPr lang="ru-RU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57 309,7</a:t>
                      </a:r>
                      <a:endParaRPr lang="ru-RU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60 387,7</a:t>
                      </a:r>
                      <a:endParaRPr lang="ru-RU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Безвозмездные поступления*, </a:t>
                      </a:r>
                      <a:b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 том числе:</a:t>
                      </a:r>
                      <a:endParaRPr lang="ru-RU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18 019,4</a:t>
                      </a:r>
                      <a:endParaRPr lang="ru-RU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17 982,2</a:t>
                      </a:r>
                      <a:endParaRPr lang="ru-RU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15 405,0</a:t>
                      </a:r>
                      <a:endParaRPr lang="ru-RU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ru-RU" sz="1100" i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дотации</a:t>
                      </a:r>
                      <a:endParaRPr lang="ru-RU" sz="1100" i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i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1 724,6</a:t>
                      </a:r>
                      <a:endParaRPr lang="ru-RU" sz="1100" i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i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1 947,8</a:t>
                      </a:r>
                      <a:endParaRPr lang="ru-RU" sz="1100" i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i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1 947,8</a:t>
                      </a:r>
                      <a:endParaRPr lang="ru-RU" sz="1100" i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ru-RU" sz="1100" i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субсидии</a:t>
                      </a:r>
                      <a:endParaRPr lang="ru-RU" sz="1100" i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i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10 574,4</a:t>
                      </a:r>
                      <a:endParaRPr lang="ru-RU" sz="1100" i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i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11 339,0</a:t>
                      </a:r>
                      <a:endParaRPr lang="ru-RU" sz="1100" i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i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9 423,0</a:t>
                      </a:r>
                      <a:endParaRPr lang="ru-RU" sz="1100" i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ru-RU" sz="1100" i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субвенции</a:t>
                      </a:r>
                      <a:endParaRPr lang="ru-RU" sz="1100" i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i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3 824,1</a:t>
                      </a:r>
                      <a:endParaRPr lang="ru-RU" sz="1100" i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i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3 747,0</a:t>
                      </a:r>
                      <a:endParaRPr lang="ru-RU" sz="1100" i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i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3 689,0</a:t>
                      </a:r>
                      <a:endParaRPr lang="ru-RU" sz="1100" i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ru-RU" sz="1100" i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иные межбюджетные трансферты</a:t>
                      </a:r>
                      <a:endParaRPr lang="ru-RU" sz="1100" i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i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1 146,2</a:t>
                      </a:r>
                      <a:endParaRPr lang="ru-RU" sz="1100" i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i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948,4</a:t>
                      </a:r>
                      <a:endParaRPr lang="ru-RU" sz="1100" i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i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345,2</a:t>
                      </a:r>
                      <a:endParaRPr lang="ru-RU" sz="1100" i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ru-RU" sz="11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Расходы бюджета</a:t>
                      </a:r>
                      <a:endParaRPr lang="ru-RU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77 948,4</a:t>
                      </a:r>
                      <a:endParaRPr lang="ru-RU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76 706,3</a:t>
                      </a:r>
                      <a:endParaRPr lang="ru-RU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76 563,6</a:t>
                      </a:r>
                      <a:endParaRPr lang="ru-RU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ru-RU" sz="11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Дефицит (-), профицит (+)</a:t>
                      </a:r>
                      <a:endParaRPr lang="ru-RU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-5</a:t>
                      </a:r>
                      <a:r>
                        <a:rPr lang="ru-RU" sz="1100" b="1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024,8</a:t>
                      </a:r>
                      <a:endParaRPr lang="ru-RU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-1 414,4</a:t>
                      </a:r>
                      <a:endParaRPr lang="ru-RU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-770,9</a:t>
                      </a:r>
                      <a:endParaRPr lang="ru-RU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9240636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://ultoday73.ru/wp-content/uploads/2020/09/activities-umz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64105" y="5579118"/>
            <a:ext cx="1533255" cy="10226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2" descr="P:\416 Бюджетно-аналитический отдел\Айдар\Полный герб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-1" y="0"/>
            <a:ext cx="651354" cy="650906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1077239" y="115208"/>
            <a:ext cx="5309274" cy="646331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55600" algn="ctr"/>
            <a:r>
              <a:rPr lang="ru-RU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Структура налоговых и неналоговых доходов областного бюджета </a:t>
            </a:r>
            <a:endParaRPr lang="ru-RU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8" name="Group 70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272270669"/>
              </p:ext>
            </p:extLst>
          </p:nvPr>
        </p:nvGraphicFramePr>
        <p:xfrm>
          <a:off x="190500" y="5026231"/>
          <a:ext cx="4791076" cy="4682567"/>
        </p:xfrm>
        <a:graphic>
          <a:graphicData uri="http://schemas.openxmlformats.org/drawingml/2006/table">
            <a:tbl>
              <a:tblPr>
                <a:tableStyleId>{3B4B98B0-60AC-42C2-AFA5-B58CD77FA1E5}</a:tableStyleId>
              </a:tblPr>
              <a:tblGrid>
                <a:gridCol w="1528273"/>
                <a:gridCol w="962904"/>
                <a:gridCol w="650015"/>
                <a:gridCol w="961804"/>
                <a:gridCol w="688080"/>
              </a:tblGrid>
              <a:tr h="6623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Наименование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Налог на прибыль организаций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НДФЛ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Налог на имущество организаций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Акцизы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262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«Завод Трёхсосенский»</a:t>
                      </a:r>
                      <a:endParaRPr kumimoji="0" lang="en-US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05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0,13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05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0,36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05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0,01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05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52,85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04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АО «АБ </a:t>
                      </a:r>
                      <a:r>
                        <a:rPr kumimoji="0" lang="ru-RU" sz="105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Инбев</a:t>
                      </a: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Эфес»</a:t>
                      </a:r>
                      <a:endParaRPr kumimoji="0" lang="en-US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05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0,52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05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0,18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05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0,19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05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22,74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807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«Алкогольная производственная компания» (ООО «АПК»)</a:t>
                      </a:r>
                      <a:endParaRPr kumimoji="0" lang="en-US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0,01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0,06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0,0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16,02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91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«Альфа Люкс»</a:t>
                      </a:r>
                      <a:endParaRPr kumimoji="0" lang="en-US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0,02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0,05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0,0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8,01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91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АО «Альфа-Банк»</a:t>
                      </a:r>
                      <a:endParaRPr kumimoji="0" lang="en-US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9,15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0,45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0,18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0,0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91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«Марс»</a:t>
                      </a:r>
                      <a:endParaRPr kumimoji="0" lang="en-US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8,43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0,41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0,91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0,0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69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ПАО Сбербанк</a:t>
                      </a:r>
                      <a:endParaRPr kumimoji="0" lang="en-US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7,30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0,49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0,37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0,0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69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АО «Авиастар-СП»</a:t>
                      </a:r>
                      <a:endParaRPr kumimoji="0" lang="en-US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0,0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3,34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4,81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0,0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005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«УАЗ»</a:t>
                      </a:r>
                      <a:endParaRPr kumimoji="0" lang="en-US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2,27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1,74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1,70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0,0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69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АО УМЗ»</a:t>
                      </a:r>
                      <a:endParaRPr kumimoji="0" lang="en-US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0,0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2,92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1,61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0,0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0" name="Picture 4" descr="https://pbs.twimg.com/media/D8yZSO_WkAAPLGD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33586" y="7225026"/>
            <a:ext cx="1563774" cy="10425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129759" y="4505144"/>
            <a:ext cx="648072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3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Доля в налоговых доходах консолидированного бюджета </a:t>
            </a:r>
          </a:p>
          <a:p>
            <a:pPr algn="ctr"/>
            <a:r>
              <a:rPr lang="ru-RU" sz="13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Ульяновской области за 9 месяцев 202</a:t>
            </a:r>
            <a:r>
              <a:rPr lang="en-US" sz="13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ru-RU" sz="13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года, %</a:t>
            </a:r>
            <a:endParaRPr lang="ru-RU" sz="13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069888" y="566630"/>
            <a:ext cx="74251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млн рублей</a:t>
            </a:r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4843463" y="9181395"/>
            <a:ext cx="1543050" cy="527403"/>
          </a:xfrm>
        </p:spPr>
        <p:txBody>
          <a:bodyPr/>
          <a:lstStyle/>
          <a:p>
            <a:r>
              <a:rPr lang="ru-RU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  <a:endParaRPr lang="ru-RU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744159890"/>
              </p:ext>
            </p:extLst>
          </p:nvPr>
        </p:nvGraphicFramePr>
        <p:xfrm>
          <a:off x="190500" y="761536"/>
          <a:ext cx="6506860" cy="3673098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495425"/>
                <a:gridCol w="838200"/>
                <a:gridCol w="828675"/>
                <a:gridCol w="895350"/>
                <a:gridCol w="819150"/>
                <a:gridCol w="857250"/>
                <a:gridCol w="772810"/>
              </a:tblGrid>
              <a:tr h="56485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Показатель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36" marR="7636" marT="7636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2019 год (факт)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36" marR="7636" marT="7636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2020 год (факт)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36" marR="7636" marT="7636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2021 год (</a:t>
                      </a:r>
                      <a:r>
                        <a:rPr lang="ru-RU" sz="105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перв</a:t>
                      </a:r>
                      <a:r>
                        <a:rPr lang="ru-RU" sz="10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 </a:t>
                      </a:r>
                      <a:r>
                        <a:rPr lang="ru-RU" sz="105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утв</a:t>
                      </a:r>
                      <a:r>
                        <a:rPr lang="ru-RU" sz="10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36" marR="7636" marT="7636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 год прогноз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36" marR="7636" marT="7636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 год прогноз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36" marR="7636" marT="7636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 год прогноз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36" marR="7636" marT="7636" marB="0" anchor="ctr">
                    <a:solidFill>
                      <a:schemeClr val="bg1"/>
                    </a:solidFill>
                  </a:tcPr>
                </a:tc>
              </a:tr>
              <a:tr h="397638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Налоговые и неналоговые доходы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36" marR="7636" marT="763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46 659,1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36" marR="7636" marT="763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47 222,6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36" marR="7636" marT="763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49 074,9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36" marR="7636" marT="763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54 904,2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36" marR="7636" marT="763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57 309,6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36" marR="7636" marT="763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60 387,7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36" marR="7636" marT="7636" marB="0" anchor="b"/>
                </a:tc>
              </a:tr>
              <a:tr h="437459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Налог </a:t>
                      </a:r>
                      <a:r>
                        <a:rPr lang="ru-RU" sz="10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 доходы физических лиц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36" marR="7636" marT="763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11 545,5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36" marR="7636" marT="763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12 437,3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36" marR="7636" marT="763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12 228,2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36" marR="7636" marT="763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14 652,7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36" marR="7636" marT="763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15 199,3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36" marR="7636" marT="763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16 234,8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36" marR="7636" marT="7636" marB="0" anchor="b">
                    <a:solidFill>
                      <a:schemeClr val="bg1"/>
                    </a:solidFill>
                  </a:tcPr>
                </a:tc>
              </a:tr>
              <a:tr h="282425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удельный </a:t>
                      </a:r>
                      <a:r>
                        <a:rPr lang="ru-RU" sz="10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вес,%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36" marR="7636" marT="763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24,7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36" marR="7636" marT="763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26,3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36" marR="7636" marT="763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24,9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36" marR="7636" marT="763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26,7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36" marR="7636" marT="763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26,5 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36" marR="7636" marT="763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26,9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36" marR="7636" marT="7636" marB="0" anchor="b"/>
                </a:tc>
              </a:tr>
              <a:tr h="431950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налог </a:t>
                      </a:r>
                      <a:r>
                        <a:rPr lang="ru-RU" sz="10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 прибыль организаций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36" marR="7636" marT="763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11 190,7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36" marR="7636" marT="763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8 945,8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36" marR="7636" marT="763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9 459,6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36" marR="7636" marT="763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11 506,6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36" marR="7636" marT="763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12 254,5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36" marR="7636" marT="763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13 136,8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36" marR="7636" marT="7636" marB="0" anchor="b">
                    <a:solidFill>
                      <a:schemeClr val="bg1"/>
                    </a:solidFill>
                  </a:tcPr>
                </a:tc>
              </a:tr>
              <a:tr h="282425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удельный </a:t>
                      </a:r>
                      <a:r>
                        <a:rPr lang="ru-RU" sz="10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вес,%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36" marR="7636" marT="763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24,0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36" marR="7636" marT="763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18,9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36" marR="7636" marT="763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19,3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36" marR="7636" marT="763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21,0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36" marR="7636" marT="763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21,4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36" marR="7636" marT="763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21,8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36" marR="7636" marT="7636" marB="0" anchor="b"/>
                </a:tc>
              </a:tr>
              <a:tr h="282425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акцизы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36" marR="7636" marT="763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15 991,3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36" marR="7636" marT="763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18 142,8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36" marR="7636" marT="763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19 462,3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36" marR="7636" marT="763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19 927,2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36" marR="7636" marT="763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20 816,4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36" marR="7636" marT="763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21 632,3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36" marR="7636" marT="7636" marB="0" anchor="b">
                    <a:solidFill>
                      <a:schemeClr val="bg1"/>
                    </a:solidFill>
                  </a:tcPr>
                </a:tc>
              </a:tr>
              <a:tr h="282425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удельный </a:t>
                      </a:r>
                      <a:r>
                        <a:rPr lang="ru-RU" sz="10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вес,%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36" marR="7636" marT="763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34,3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36" marR="7636" marT="763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38,4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36" marR="7636" marT="763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39,7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36" marR="7636" marT="763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36,3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36" marR="7636" marT="763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36,3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36" marR="7636" marT="763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35,8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36" marR="7636" marT="7636" marB="0" anchor="b"/>
                </a:tc>
              </a:tr>
              <a:tr h="4290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налог </a:t>
                      </a:r>
                      <a:r>
                        <a:rPr lang="ru-RU" sz="10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 имущество </a:t>
                      </a:r>
                      <a:r>
                        <a:rPr lang="ru-RU" sz="105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организаций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36" marR="7636" marT="763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3 330,4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36" marR="7636" marT="763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2 904,4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36" marR="7636" marT="763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3 247,6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36" marR="7636" marT="763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3 272,0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36" marR="7636" marT="763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3 338,2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36" marR="7636" marT="763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3 371,4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36" marR="7636" marT="7636" marB="0" anchor="b">
                    <a:solidFill>
                      <a:schemeClr val="bg1"/>
                    </a:solidFill>
                  </a:tcPr>
                </a:tc>
              </a:tr>
              <a:tr h="282425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удельный </a:t>
                      </a:r>
                      <a:r>
                        <a:rPr lang="ru-RU" sz="10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вес,%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36" marR="7636" marT="763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7,1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36" marR="7636" marT="763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6,2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36" marR="7636" marT="763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6,6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36" marR="7636" marT="763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6,0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36" marR="7636" marT="763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5,8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36" marR="7636" marT="763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5,6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36" marR="7636" marT="7636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53720039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4916</TotalTime>
  <Words>8082</Words>
  <Application>Microsoft Office PowerPoint</Application>
  <PresentationFormat>Лист A4 (210x297 мм)</PresentationFormat>
  <Paragraphs>2453</Paragraphs>
  <Slides>44</Slides>
  <Notes>26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44</vt:i4>
      </vt:variant>
    </vt:vector>
  </HeadingPairs>
  <TitlesOfParts>
    <vt:vector size="46" baseType="lpstr">
      <vt:lpstr>Тема Office</vt:lpstr>
      <vt:lpstr>Лист Microsoft Office Excel 97-2003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Динамика и структура расходов областного бюджета</vt:lpstr>
      <vt:lpstr>Слайд 14</vt:lpstr>
      <vt:lpstr>Слайд 15</vt:lpstr>
      <vt:lpstr>Слайд 16</vt:lpstr>
      <vt:lpstr>Расходы областного бюджета в разрезе государственных программ</vt:lpstr>
      <vt:lpstr>«Развитие и модернизация образования  в Ульяновской области»</vt:lpstr>
      <vt:lpstr>«Развитие  здравоохранения в Ульяновской области»</vt:lpstr>
      <vt:lpstr>«Социальная поддержка и защита населения  на территории Ульяновской области»</vt:lpstr>
      <vt:lpstr>«Развитие культуры, туризма и сохранение объектов  культурного наследия в Ульяновской области»</vt:lpstr>
      <vt:lpstr>  «Развитие физической культуры и спорта  в Ульяновской области»</vt:lpstr>
      <vt:lpstr>«Содействие занятости населения и развитие трудовых  ресурсов в Ульяновской области»</vt:lpstr>
      <vt:lpstr>«Развитие транспортной системы  в Ульяновской области»</vt:lpstr>
      <vt:lpstr>«Развитие жилищно-коммунального хозяйства  и повышение энергетической эффективности  в Ульяновской области»</vt:lpstr>
      <vt:lpstr>«Развитие строительства и архитектуры  в Ульяновской области»</vt:lpstr>
      <vt:lpstr>«Охрана окружающей среды и восстановление  природных ресурсов  в Ульяновской области»</vt:lpstr>
      <vt:lpstr> «Развитие агропромышленного комплекса,  сельских территорий и регулирование рынков сельскохозяйственной продукции, сырья и продовольствия  в Ульяновской области»</vt:lpstr>
      <vt:lpstr>«Развитие государственной ветеринарной службы  Российской Федерации  на территории Ульяновской области»</vt:lpstr>
      <vt:lpstr>«Формирование комфортной городской среды  в Ульяновской области»</vt:lpstr>
      <vt:lpstr> «Развитие малого и среднего предпринимательства  в Ульяновской области»</vt:lpstr>
      <vt:lpstr>«Формирование благоприятного инвестиционного климата  в Ульяновской области»</vt:lpstr>
      <vt:lpstr>«Гражданское общество и государственная  национальная политика в Ульяновской области»</vt:lpstr>
      <vt:lpstr>«Развитие государственного управления  в Ульяновской области»</vt:lpstr>
      <vt:lpstr>«Обеспечение правопорядка и безопасности жизнедеятельности на территории Ульяновской области»</vt:lpstr>
      <vt:lpstr>«Управление  государственными финансами  Ульяновской области»</vt:lpstr>
      <vt:lpstr>«Содействие занятости населения и развитие трудовых  ресурсов Ульяновской области в Ульяновской области»</vt:lpstr>
      <vt:lpstr>«Развитие информационного общества и электронного правительства в Ульяновской области»</vt:lpstr>
      <vt:lpstr>Государственный долг Ульяновской области</vt:lpstr>
      <vt:lpstr>Государственный долг Ульяновской области</vt:lpstr>
      <vt:lpstr>Слайд 41</vt:lpstr>
      <vt:lpstr>Слайд 42</vt:lpstr>
      <vt:lpstr>Слайд 43</vt:lpstr>
      <vt:lpstr>Слайд 44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u48</dc:creator>
  <cp:lastModifiedBy>budget-3</cp:lastModifiedBy>
  <cp:revision>245</cp:revision>
  <cp:lastPrinted>2020-11-27T05:52:28Z</cp:lastPrinted>
  <dcterms:created xsi:type="dcterms:W3CDTF">2020-10-20T06:30:34Z</dcterms:created>
  <dcterms:modified xsi:type="dcterms:W3CDTF">2021-10-29T13:13:04Z</dcterms:modified>
</cp:coreProperties>
</file>