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notesSlides/notesSlide26.xml" ContentType="application/vnd.openxmlformats-officedocument.presentationml.notesSlide+xml"/>
  <Override PartName="/ppt/charts/chart2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47"/>
  </p:notesMasterIdLst>
  <p:handoutMasterIdLst>
    <p:handoutMasterId r:id="rId48"/>
  </p:handoutMasterIdLst>
  <p:sldIdLst>
    <p:sldId id="269" r:id="rId2"/>
    <p:sldId id="268" r:id="rId3"/>
    <p:sldId id="336" r:id="rId4"/>
    <p:sldId id="262" r:id="rId5"/>
    <p:sldId id="271" r:id="rId6"/>
    <p:sldId id="257" r:id="rId7"/>
    <p:sldId id="270" r:id="rId8"/>
    <p:sldId id="330" r:id="rId9"/>
    <p:sldId id="281" r:id="rId10"/>
    <p:sldId id="316" r:id="rId11"/>
    <p:sldId id="326" r:id="rId12"/>
    <p:sldId id="327" r:id="rId13"/>
    <p:sldId id="317" r:id="rId14"/>
    <p:sldId id="315" r:id="rId15"/>
    <p:sldId id="321" r:id="rId16"/>
    <p:sldId id="319" r:id="rId17"/>
    <p:sldId id="313" r:id="rId18"/>
    <p:sldId id="320" r:id="rId19"/>
    <p:sldId id="322" r:id="rId20"/>
    <p:sldId id="323" r:id="rId21"/>
    <p:sldId id="324" r:id="rId22"/>
    <p:sldId id="325" r:id="rId23"/>
    <p:sldId id="288" r:id="rId24"/>
    <p:sldId id="328" r:id="rId25"/>
    <p:sldId id="329" r:id="rId26"/>
    <p:sldId id="331" r:id="rId27"/>
    <p:sldId id="289" r:id="rId28"/>
    <p:sldId id="290" r:id="rId29"/>
    <p:sldId id="332" r:id="rId30"/>
    <p:sldId id="333" r:id="rId31"/>
    <p:sldId id="334" r:id="rId32"/>
    <p:sldId id="335" r:id="rId33"/>
    <p:sldId id="295" r:id="rId34"/>
    <p:sldId id="299" r:id="rId35"/>
    <p:sldId id="300" r:id="rId36"/>
    <p:sldId id="301" r:id="rId37"/>
    <p:sldId id="302" r:id="rId38"/>
    <p:sldId id="307" r:id="rId39"/>
    <p:sldId id="310" r:id="rId40"/>
    <p:sldId id="311" r:id="rId41"/>
    <p:sldId id="272" r:id="rId42"/>
    <p:sldId id="338" r:id="rId43"/>
    <p:sldId id="279" r:id="rId44"/>
    <p:sldId id="274" r:id="rId45"/>
    <p:sldId id="276" r:id="rId46"/>
  </p:sldIdLst>
  <p:sldSz cx="6858000" cy="9906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8"/>
    <a:srgbClr val="FFFFFF"/>
    <a:srgbClr val="A1DAF8"/>
    <a:srgbClr val="F2A3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03" autoAdjust="0"/>
  </p:normalViewPr>
  <p:slideViewPr>
    <p:cSldViewPr snapToGrid="0">
      <p:cViewPr varScale="1">
        <p:scale>
          <a:sx n="78" d="100"/>
          <a:sy n="78" d="100"/>
        </p:scale>
        <p:origin x="3132" y="10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Среднегодовая численность населения области, тыс.чел.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(факт)</c:v>
                </c:pt>
                <c:pt idx="1">
                  <c:v>2020 (оценка)</c:v>
                </c:pt>
                <c:pt idx="2">
                  <c:v>2021 (прогноз)</c:v>
                </c:pt>
                <c:pt idx="3">
                  <c:v>2022 (прогноз)</c:v>
                </c:pt>
                <c:pt idx="4">
                  <c:v>2023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1234.0999999999999</c:v>
                </c:pt>
                <c:pt idx="1">
                  <c:v>1225.5999999999999</c:v>
                </c:pt>
                <c:pt idx="2">
                  <c:v>1218.5</c:v>
                </c:pt>
                <c:pt idx="3">
                  <c:v>1211.0999999999999</c:v>
                </c:pt>
                <c:pt idx="4">
                  <c:v>1203.5999999999999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380591328"/>
        <c:axId val="380591888"/>
      </c:barChart>
      <c:catAx>
        <c:axId val="38059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80591888"/>
        <c:crosses val="autoZero"/>
        <c:auto val="1"/>
        <c:lblAlgn val="ctr"/>
        <c:lblOffset val="100"/>
        <c:noMultiLvlLbl val="0"/>
      </c:catAx>
      <c:valAx>
        <c:axId val="380591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0591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35782016073198747"/>
          <c:w val="1"/>
          <c:h val="0.3729734673981187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всего</c:v>
                </c:pt>
              </c:strCache>
            </c:strRef>
          </c:tx>
          <c:spPr>
            <a:ln w="28575" cap="flat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70C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70956.800000000003</c:v>
                </c:pt>
                <c:pt idx="1">
                  <c:v>64566</c:v>
                </c:pt>
                <c:pt idx="2">
                  <c:v>64564.9</c:v>
                </c:pt>
                <c:pt idx="3">
                  <c:v>63126.3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54716624"/>
        <c:axId val="654717184"/>
      </c:lineChart>
      <c:catAx>
        <c:axId val="654716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654717184"/>
        <c:crosses val="autoZero"/>
        <c:auto val="1"/>
        <c:lblAlgn val="ctr"/>
        <c:lblOffset val="100"/>
        <c:noMultiLvlLbl val="0"/>
      </c:catAx>
      <c:valAx>
        <c:axId val="654717184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one"/>
        <c:crossAx val="65471662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68424033202746204"/>
          <c:y val="0.11377175957703474"/>
          <c:w val="0.31356649168853912"/>
          <c:h val="0.130120238031368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155286478917965"/>
          <c:y val="0.113054336487579"/>
          <c:w val="0.42823133371858141"/>
          <c:h val="0.7738913270248419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40015210581019378"/>
                  <c:y val="-9.4210858741102992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1446702786585101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3283402947813144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347.5</c:v>
                </c:pt>
                <c:pt idx="1">
                  <c:v>298.60000000000002</c:v>
                </c:pt>
                <c:pt idx="2">
                  <c:v>327.5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54719984"/>
        <c:axId val="657414752"/>
      </c:barChart>
      <c:catAx>
        <c:axId val="654719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57414752"/>
        <c:crosses val="autoZero"/>
        <c:auto val="1"/>
        <c:lblAlgn val="ctr"/>
        <c:lblOffset val="100"/>
        <c:noMultiLvlLbl val="0"/>
      </c:catAx>
      <c:valAx>
        <c:axId val="65741475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54719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155286478917965"/>
          <c:y val="0.113054336487579"/>
          <c:w val="0.81775099388201811"/>
          <c:h val="0.7738913270248419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6178842509759335"/>
                  <c:y val="-9.4210858741102992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32572171334099198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7488561122588328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955.9</c:v>
                </c:pt>
                <c:pt idx="1">
                  <c:v>943.5</c:v>
                </c:pt>
                <c:pt idx="2">
                  <c:v>885.7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57416992"/>
        <c:axId val="657417552"/>
      </c:barChart>
      <c:catAx>
        <c:axId val="657416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57417552"/>
        <c:crosses val="autoZero"/>
        <c:auto val="1"/>
        <c:lblAlgn val="ctr"/>
        <c:lblOffset val="100"/>
        <c:noMultiLvlLbl val="0"/>
      </c:catAx>
      <c:valAx>
        <c:axId val="65741755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57416992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155286478917965"/>
          <c:y val="0.113054336487579"/>
          <c:w val="0.29144769069703474"/>
          <c:h val="0.7738913270248419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9657013413097616"/>
                  <c:y val="-9.4210858741102992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1830335174891646"/>
                  <c:y val="-1.027766695341631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40123144458061361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32.6</c:v>
                </c:pt>
                <c:pt idx="1">
                  <c:v>32</c:v>
                </c:pt>
                <c:pt idx="2">
                  <c:v>33.200000000000003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57434512"/>
        <c:axId val="657435072"/>
      </c:barChart>
      <c:catAx>
        <c:axId val="657434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57435072"/>
        <c:crosses val="autoZero"/>
        <c:auto val="1"/>
        <c:lblAlgn val="ctr"/>
        <c:lblOffset val="100"/>
        <c:noMultiLvlLbl val="0"/>
      </c:catAx>
      <c:valAx>
        <c:axId val="65743507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65743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1" u="none" strike="noStrike" kern="1200" cap="none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900" b="0" i="1" cap="none" dirty="0" smtClean="0"/>
              <a:t>млн рублей</a:t>
            </a:r>
            <a:endParaRPr lang="ru-RU" sz="900" b="0" i="1" cap="none" dirty="0"/>
          </a:p>
        </c:rich>
      </c:tx>
      <c:layout>
        <c:manualLayout>
          <c:xMode val="edge"/>
          <c:yMode val="edge"/>
          <c:x val="0.8803500095406136"/>
          <c:y val="7.082844428388019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1" u="none" strike="noStrike" kern="1200" cap="none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41725278183906866"/>
          <c:y val="6.2320131218536239E-2"/>
          <c:w val="0.5114444354032821"/>
          <c:h val="0.9094947329288074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pattFill prst="narVert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Pt>
            <c:idx val="10"/>
            <c:invertIfNegative val="0"/>
            <c:bubble3D val="0"/>
          </c:dPt>
          <c:dPt>
            <c:idx val="11"/>
            <c:invertIfNegative val="0"/>
            <c:bubble3D val="0"/>
          </c:dPt>
          <c:dPt>
            <c:idx val="12"/>
            <c:invertIfNegative val="0"/>
            <c:bubble3D val="0"/>
          </c:dPt>
          <c:dPt>
            <c:idx val="13"/>
            <c:invertIfNegative val="0"/>
            <c:bubble3D val="0"/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2 128,7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smtClean="0"/>
                      <a:t>2 254,1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smtClean="0"/>
                      <a:t>2 256,5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smtClean="0"/>
                      <a:t>2 945,7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smtClean="0"/>
                      <a:t>3 460,0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smtClean="0"/>
                      <a:t>3 716,2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smtClean="0"/>
                      <a:t>6 958,4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smtClean="0"/>
                      <a:t>11 849,3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smtClean="0"/>
                      <a:t>15 374,0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0"/>
                  <c:y val="-1.8855405250740123E-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18 499,0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Национальная оборона</c:v>
                </c:pt>
                <c:pt idx="1">
                  <c:v>Средства массовой информации</c:v>
                </c:pt>
                <c:pt idx="2">
                  <c:v>Национальная безопасность и 
правоохранительная деятельность</c:v>
                </c:pt>
                <c:pt idx="3">
                  <c:v>Охрана окружающей среды</c:v>
                </c:pt>
                <c:pt idx="4">
                  <c:v>Физическая культура и спорт</c:v>
                </c:pt>
                <c:pt idx="5">
                  <c:v>Культура, кинематография</c:v>
                </c:pt>
                <c:pt idx="6">
                  <c:v>Обслуживание государственного
 (муниципального) долга</c:v>
                </c:pt>
                <c:pt idx="7">
                  <c:v>Жилищно-коммунальное хозяйство</c:v>
                </c:pt>
                <c:pt idx="8">
                  <c:v>Межбюджетные трансферты 
общего характера</c:v>
                </c:pt>
                <c:pt idx="9">
                  <c:v>Общегосударственные вопросы</c:v>
                </c:pt>
                <c:pt idx="10">
                  <c:v>Здравоохранение</c:v>
                </c:pt>
                <c:pt idx="11">
                  <c:v>Образование</c:v>
                </c:pt>
                <c:pt idx="12">
                  <c:v>Национальная экономика</c:v>
                </c:pt>
                <c:pt idx="13">
                  <c:v>Социальная политика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20.100000000000001</c:v>
                </c:pt>
                <c:pt idx="1">
                  <c:v>235.9</c:v>
                </c:pt>
                <c:pt idx="2">
                  <c:v>705.7</c:v>
                </c:pt>
                <c:pt idx="3">
                  <c:v>884.5</c:v>
                </c:pt>
                <c:pt idx="4">
                  <c:v>2128.6999999999998</c:v>
                </c:pt>
                <c:pt idx="5">
                  <c:v>2254.1</c:v>
                </c:pt>
                <c:pt idx="6">
                  <c:v>2256.5</c:v>
                </c:pt>
                <c:pt idx="7">
                  <c:v>2945.7</c:v>
                </c:pt>
                <c:pt idx="8" formatCode="0.0">
                  <c:v>3460</c:v>
                </c:pt>
                <c:pt idx="9">
                  <c:v>3716.2</c:v>
                </c:pt>
                <c:pt idx="10">
                  <c:v>6958.4</c:v>
                </c:pt>
                <c:pt idx="11">
                  <c:v>11849.3</c:v>
                </c:pt>
                <c:pt idx="12" formatCode="0.0">
                  <c:v>15374</c:v>
                </c:pt>
                <c:pt idx="13" formatCode="0.0">
                  <c:v>18499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27"/>
        <c:overlap val="-48"/>
        <c:axId val="657436752"/>
        <c:axId val="347644864"/>
      </c:barChart>
      <c:catAx>
        <c:axId val="65743675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47644864"/>
        <c:crosses val="autoZero"/>
        <c:auto val="1"/>
        <c:lblAlgn val="ctr"/>
        <c:lblOffset val="100"/>
        <c:noMultiLvlLbl val="0"/>
      </c:catAx>
      <c:valAx>
        <c:axId val="347644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57436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786656514659238"/>
          <c:y val="7.6797535805509062E-2"/>
          <c:w val="0.46478255022044762"/>
          <c:h val="0.9061912268682470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4.5434023946763193E-2"/>
                  <c:y val="-0.1144523140744271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87694606277277"/>
                      <c:h val="0.56206713045385703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3.3476217345595315E-3"/>
                  <c:y val="6.293544330464521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9187197102729909E-2"/>
                  <c:y val="8.142825457746530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635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образование, 
культура,
кинематография,
здравоохранение,
социальная 
политика,
физ.культура 
и спорт </c:v>
                </c:pt>
                <c:pt idx="1">
                  <c:v>национальная экономика</c:v>
                </c:pt>
                <c:pt idx="2">
                  <c:v>прочие расходы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41689.5</c:v>
                </c:pt>
                <c:pt idx="1">
                  <c:v>15374</c:v>
                </c:pt>
                <c:pt idx="2">
                  <c:v>14224.6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Иные МБТ (в т.ч.дотации на сбалансированность местных бюджетов)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dLbl>
              <c:idx val="3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2018 (факт)</c:v>
                </c:pt>
                <c:pt idx="1">
                  <c:v>2019 (факт)</c:v>
                </c:pt>
                <c:pt idx="2">
                  <c:v>2020 (закон)</c:v>
                </c:pt>
                <c:pt idx="3">
                  <c:v>2021 (проект)</c:v>
                </c:pt>
                <c:pt idx="4">
                  <c:v>2022 (проект)</c:v>
                </c:pt>
                <c:pt idx="5">
                  <c:v>2023 (проект)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1301.5999999999999</c:v>
                </c:pt>
                <c:pt idx="1">
                  <c:v>1014.7</c:v>
                </c:pt>
                <c:pt idx="2">
                  <c:v>1243</c:v>
                </c:pt>
                <c:pt idx="3">
                  <c:v>769</c:v>
                </c:pt>
                <c:pt idx="4">
                  <c:v>1064.9000000000001</c:v>
                </c:pt>
                <c:pt idx="5">
                  <c:v>1064.8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 на решение вопросов местного значения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0"/>
                  <c:y val="-9.72733836533744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0814044144727247E-3"/>
                  <c:y val="-9.72733836533738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0407022072363623E-3"/>
                  <c:y val="-1.2969784487116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2018 (факт)</c:v>
                </c:pt>
                <c:pt idx="1">
                  <c:v>2019 (факт)</c:v>
                </c:pt>
                <c:pt idx="2">
                  <c:v>2020 (закон)</c:v>
                </c:pt>
                <c:pt idx="3">
                  <c:v>2021 (проект)</c:v>
                </c:pt>
                <c:pt idx="4">
                  <c:v>2022 (проект)</c:v>
                </c:pt>
                <c:pt idx="5">
                  <c:v>2023 (проект)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4687.5</c:v>
                </c:pt>
                <c:pt idx="1">
                  <c:v>4151.2</c:v>
                </c:pt>
                <c:pt idx="2">
                  <c:v>5970.2</c:v>
                </c:pt>
                <c:pt idx="3">
                  <c:v>5362.5</c:v>
                </c:pt>
                <c:pt idx="4">
                  <c:v>4785.7</c:v>
                </c:pt>
                <c:pt idx="5">
                  <c:v>5193.3999999999996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 на общее и дошкольное образование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2018 (факт)</c:v>
                </c:pt>
                <c:pt idx="1">
                  <c:v>2019 (факт)</c:v>
                </c:pt>
                <c:pt idx="2">
                  <c:v>2020 (закон)</c:v>
                </c:pt>
                <c:pt idx="3">
                  <c:v>2021 (проект)</c:v>
                </c:pt>
                <c:pt idx="4">
                  <c:v>2022 (проект)</c:v>
                </c:pt>
                <c:pt idx="5">
                  <c:v>2023 (проект)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9110.1</c:v>
                </c:pt>
                <c:pt idx="1">
                  <c:v>9021.1</c:v>
                </c:pt>
                <c:pt idx="2">
                  <c:v>9319.5</c:v>
                </c:pt>
                <c:pt idx="3">
                  <c:v>5791.8</c:v>
                </c:pt>
                <c:pt idx="4">
                  <c:v>4652.1000000000004</c:v>
                </c:pt>
                <c:pt idx="5">
                  <c:v>4952.6000000000004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Субвенции на осуществление государственных полномочий</c:v>
                </c:pt>
              </c:strCache>
            </c:strRef>
          </c:tx>
          <c:spPr>
            <a:solidFill>
              <a:srgbClr val="FFCC9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2018 (факт)</c:v>
                </c:pt>
                <c:pt idx="1">
                  <c:v>2019 (факт)</c:v>
                </c:pt>
                <c:pt idx="2">
                  <c:v>2020 (закон)</c:v>
                </c:pt>
                <c:pt idx="3">
                  <c:v>2021 (проект)</c:v>
                </c:pt>
                <c:pt idx="4">
                  <c:v>2022 (проект)</c:v>
                </c:pt>
                <c:pt idx="5">
                  <c:v>2023 (проект)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0" formatCode="0.0">
                  <c:v>1383</c:v>
                </c:pt>
                <c:pt idx="1">
                  <c:v>1470.2</c:v>
                </c:pt>
                <c:pt idx="2">
                  <c:v>1372.7</c:v>
                </c:pt>
                <c:pt idx="3">
                  <c:v>1438.8</c:v>
                </c:pt>
                <c:pt idx="4">
                  <c:v>1433.8</c:v>
                </c:pt>
                <c:pt idx="5">
                  <c:v>1449.4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Дотации на выравнивание бюджетной обеспеченности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2018 (факт)</c:v>
                </c:pt>
                <c:pt idx="1">
                  <c:v>2019 (факт)</c:v>
                </c:pt>
                <c:pt idx="2">
                  <c:v>2020 (закон)</c:v>
                </c:pt>
                <c:pt idx="3">
                  <c:v>2021 (проект)</c:v>
                </c:pt>
                <c:pt idx="4">
                  <c:v>2022 (проект)</c:v>
                </c:pt>
                <c:pt idx="5">
                  <c:v>2023 (проект)</c:v>
                </c:pt>
              </c:strCache>
            </c:strRef>
          </c:cat>
          <c:val>
            <c:numRef>
              <c:f>Лист1!$F$2:$F$7</c:f>
              <c:numCache>
                <c:formatCode>General</c:formatCode>
                <c:ptCount val="6"/>
                <c:pt idx="0">
                  <c:v>2168.1999999999998</c:v>
                </c:pt>
                <c:pt idx="1">
                  <c:v>2313.6999999999998</c:v>
                </c:pt>
                <c:pt idx="2">
                  <c:v>2396</c:v>
                </c:pt>
                <c:pt idx="3">
                  <c:v>2512</c:v>
                </c:pt>
                <c:pt idx="4">
                  <c:v>2561.4</c:v>
                </c:pt>
                <c:pt idx="5">
                  <c:v>2618.9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61470704"/>
        <c:axId val="661471264"/>
      </c:barChart>
      <c:catAx>
        <c:axId val="661470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61471264"/>
        <c:crosses val="autoZero"/>
        <c:auto val="1"/>
        <c:lblAlgn val="ctr"/>
        <c:lblOffset val="100"/>
        <c:noMultiLvlLbl val="0"/>
      </c:catAx>
      <c:valAx>
        <c:axId val="6614712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1470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0070C0"/>
                </a:solidFill>
              </a:defRPr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sz="1800" dirty="0">
                <a:solidFill>
                  <a:srgbClr val="0070C0"/>
                </a:solidFill>
                <a:latin typeface="PT Astra Serif" pitchFamily="18" charset="-52"/>
                <a:ea typeface="PT Astra Serif" pitchFamily="18" charset="-52"/>
              </a:rPr>
              <a:t>на </a:t>
            </a:r>
            <a:r>
              <a:rPr lang="ru-RU" sz="1400" dirty="0">
                <a:solidFill>
                  <a:srgbClr val="0070C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01.01.2020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1162935124663975"/>
          <c:y val="0.19331295392328934"/>
          <c:w val="0.73377251960568002"/>
          <c:h val="0.7403829048131846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на 01.01.2020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Государственные ценные бумаги</c:v>
                </c:pt>
                <c:pt idx="1">
                  <c:v>Коммерческие кредиты</c:v>
                </c:pt>
                <c:pt idx="2">
                  <c:v>Бюджетные кредиты</c:v>
                </c:pt>
                <c:pt idx="3">
                  <c:v>Государственные гарантии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5000</c:v>
                </c:pt>
                <c:pt idx="1">
                  <c:v>10558.6</c:v>
                </c:pt>
                <c:pt idx="2">
                  <c:v>9197</c:v>
                </c:pt>
                <c:pt idx="3">
                  <c:v>172.8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6275590551181101"/>
          <c:y val="8.1237446420806367E-2"/>
        </c:manualLayout>
      </c:layout>
      <c:overlay val="0"/>
      <c:txPr>
        <a:bodyPr/>
        <a:lstStyle/>
        <a:p>
          <a:pPr>
            <a:defRPr sz="1400">
              <a:solidFill>
                <a:srgbClr val="0070C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44482691746865011"/>
          <c:y val="0.19624479738264344"/>
          <c:w val="0.28741980169145548"/>
          <c:h val="0.6802659460653374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на 01.01.2021</c:v>
                </c:pt>
              </c:strCache>
            </c:strRef>
          </c:tx>
          <c:dLbls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28%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Государственные ценные бумаги</c:v>
                </c:pt>
                <c:pt idx="1">
                  <c:v>Коммерческие кредиты</c:v>
                </c:pt>
                <c:pt idx="2">
                  <c:v>Бюджетные кредиты</c:v>
                </c:pt>
                <c:pt idx="3">
                  <c:v>Государственные гарантии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16000</c:v>
                </c:pt>
                <c:pt idx="1">
                  <c:v>6501.8</c:v>
                </c:pt>
                <c:pt idx="2">
                  <c:v>9197</c:v>
                </c:pt>
                <c:pt idx="3">
                  <c:v>129.30000000000001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73794911052785106"/>
          <c:y val="0.19187528903429768"/>
          <c:w val="0.23612496354622348"/>
          <c:h val="0.60342113073668369"/>
        </c:manualLayout>
      </c:layout>
      <c:overlay val="1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Объём государственного долга Ульяновской области и доля к доходам бюджета без учёта безвозмездных поступлений</a:t>
            </a:r>
            <a:endParaRPr lang="ru-RU" sz="1600" b="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Государственный долг,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0178200520788244E-3"/>
                  <c:y val="-5.66460796616827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3.398657735362847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0178200520787871E-3"/>
                  <c:y val="-5.664429558938077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5.664429558938077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7.93020138251327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3.398657735362847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-3.398657735362847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2017 (факт)</c:v>
                </c:pt>
                <c:pt idx="1">
                  <c:v>2018 (факт)</c:v>
                </c:pt>
                <c:pt idx="2">
                  <c:v>2019 (факт)</c:v>
                </c:pt>
                <c:pt idx="3">
                  <c:v>2020 (закон)</c:v>
                </c:pt>
                <c:pt idx="4">
                  <c:v>2021 (закон)</c:v>
                </c:pt>
                <c:pt idx="5">
                  <c:v>2022 (закон)</c:v>
                </c:pt>
                <c:pt idx="6">
                  <c:v>2023 (закон)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25.1</c:v>
                </c:pt>
                <c:pt idx="1">
                  <c:v>24.9</c:v>
                </c:pt>
                <c:pt idx="2">
                  <c:v>24.9</c:v>
                </c:pt>
                <c:pt idx="3">
                  <c:v>31.8</c:v>
                </c:pt>
                <c:pt idx="4">
                  <c:v>38.5</c:v>
                </c:pt>
                <c:pt idx="5">
                  <c:v>40.800000000000004</c:v>
                </c:pt>
                <c:pt idx="6">
                  <c:v>41.4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без учёта безвозмездных поступлений,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178200520788244E-3"/>
                  <c:y val="-3.398657735362805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0178200520788244E-3"/>
                  <c:y val="-5.664429558938077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5.664429558938077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-7.93020138251331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3.3986577353628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1.132885911787616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-1.132885911787616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2017 (факт)</c:v>
                </c:pt>
                <c:pt idx="1">
                  <c:v>2018 (факт)</c:v>
                </c:pt>
                <c:pt idx="2">
                  <c:v>2019 (факт)</c:v>
                </c:pt>
                <c:pt idx="3">
                  <c:v>2020 (закон)</c:v>
                </c:pt>
                <c:pt idx="4">
                  <c:v>2021 (закон)</c:v>
                </c:pt>
                <c:pt idx="5">
                  <c:v>2022 (закон)</c:v>
                </c:pt>
                <c:pt idx="6">
                  <c:v>2023 (закон)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39.5</c:v>
                </c:pt>
                <c:pt idx="1">
                  <c:v>45</c:v>
                </c:pt>
                <c:pt idx="2">
                  <c:v>46.7</c:v>
                </c:pt>
                <c:pt idx="3">
                  <c:v>48.9</c:v>
                </c:pt>
                <c:pt idx="4">
                  <c:v>49.1</c:v>
                </c:pt>
                <c:pt idx="5">
                  <c:v>50.6</c:v>
                </c:pt>
                <c:pt idx="6">
                  <c:v>53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634398464"/>
        <c:axId val="634399024"/>
      </c:barChart>
      <c:catAx>
        <c:axId val="6343984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34399024"/>
        <c:crosses val="autoZero"/>
        <c:auto val="1"/>
        <c:lblAlgn val="ctr"/>
        <c:lblOffset val="100"/>
        <c:noMultiLvlLbl val="0"/>
      </c:catAx>
      <c:valAx>
        <c:axId val="634399024"/>
        <c:scaling>
          <c:orientation val="minMax"/>
        </c:scaling>
        <c:delete val="1"/>
        <c:axPos val="l"/>
        <c:majorGridlines/>
        <c:numFmt formatCode="General" sourceLinked="1"/>
        <c:majorTickMark val="none"/>
        <c:minorTickMark val="none"/>
        <c:tickLblPos val="none"/>
        <c:crossAx val="6343984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7.5169040094402201E-2"/>
          <c:y val="0.90245441962879192"/>
          <c:w val="0.83553702056317536"/>
          <c:h val="8.3950949429757019E-2"/>
        </c:manualLayout>
      </c:layout>
      <c:overlay val="0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9323167521400844E-2"/>
          <c:y val="0.23654734655175538"/>
          <c:w val="0.8637950197921338"/>
          <c:h val="0.56809035856079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Зарегистрированные безработные граждане, тыс.чел.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(факт)</c:v>
                </c:pt>
                <c:pt idx="1">
                  <c:v>2020 (оценка)</c:v>
                </c:pt>
                <c:pt idx="2">
                  <c:v>2021 (прогноз)</c:v>
                </c:pt>
                <c:pt idx="3">
                  <c:v>2022 (прогноз)</c:v>
                </c:pt>
                <c:pt idx="4">
                  <c:v>2023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2.9</c:v>
                </c:pt>
                <c:pt idx="1">
                  <c:v>24.1</c:v>
                </c:pt>
                <c:pt idx="2">
                  <c:v>17.8</c:v>
                </c:pt>
                <c:pt idx="3">
                  <c:v>8.6</c:v>
                </c:pt>
                <c:pt idx="4">
                  <c:v>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380600640"/>
        <c:axId val="380601200"/>
      </c:barChart>
      <c:catAx>
        <c:axId val="38060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80601200"/>
        <c:crosses val="autoZero"/>
        <c:auto val="1"/>
        <c:lblAlgn val="ctr"/>
        <c:lblOffset val="100"/>
        <c:noMultiLvlLbl val="0"/>
      </c:catAx>
      <c:valAx>
        <c:axId val="380601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0600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932195975503068E-2"/>
          <c:y val="0"/>
          <c:w val="0.97906780876218225"/>
          <c:h val="0.8423600183480756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Долговая нагрузка, %</c:v>
                </c:pt>
              </c:strCache>
            </c:strRef>
          </c:tx>
          <c:dLbls>
            <c:dLbl>
              <c:idx val="0"/>
              <c:layout>
                <c:manualLayout>
                  <c:x val="-3.4944444444444438E-2"/>
                  <c:y val="-8.59854445374136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4944444444444445E-2"/>
                  <c:y val="-0.1003163519603157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4944444444444445E-2"/>
                  <c:y val="-0.1074818056717669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4944444444444445E-2"/>
                  <c:y val="-7.88199908259624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4944444444444445E-2"/>
                  <c:y val="-5.01581759801578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3833333333333345E-2"/>
                  <c:y val="-7.88199908259624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6425925925925927E-2"/>
                  <c:y val="-5.73236296916090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Лист1!$B$2:$B$8</c:f>
              <c:numCache>
                <c:formatCode>0%</c:formatCode>
                <c:ptCount val="7"/>
                <c:pt idx="0">
                  <c:v>0.64000000000000046</c:v>
                </c:pt>
                <c:pt idx="1">
                  <c:v>0.55000000000000004</c:v>
                </c:pt>
                <c:pt idx="2">
                  <c:v>0.53</c:v>
                </c:pt>
                <c:pt idx="3">
                  <c:v>0.65000000000000058</c:v>
                </c:pt>
                <c:pt idx="4">
                  <c:v>0.78</c:v>
                </c:pt>
                <c:pt idx="5">
                  <c:v>0.81</c:v>
                </c:pt>
                <c:pt idx="6">
                  <c:v>0.78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4401264"/>
        <c:axId val="634401824"/>
      </c:lineChart>
      <c:catAx>
        <c:axId val="634401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634401824"/>
        <c:crosses val="autoZero"/>
        <c:auto val="1"/>
        <c:lblAlgn val="ctr"/>
        <c:lblOffset val="100"/>
        <c:noMultiLvlLbl val="0"/>
      </c:catAx>
      <c:valAx>
        <c:axId val="63440182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634401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0"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400" b="0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Рейтинг долговой загруженности субъектов Приволжского федерального округа на 01.10.2020 года (млн рублей)</a:t>
            </a:r>
            <a:endParaRPr lang="ru-RU" sz="1400" b="0" dirty="0">
              <a:solidFill>
                <a:srgbClr val="002060"/>
              </a:solidFill>
              <a:latin typeface="Arial" pitchFamily="34" charset="0"/>
              <a:ea typeface="PT Astra Serif" pitchFamily="18" charset="-52"/>
              <a:cs typeface="Arial" pitchFamily="34" charset="0"/>
            </a:endParaRPr>
          </a:p>
        </c:rich>
      </c:tx>
      <c:layout>
        <c:manualLayout>
          <c:xMode val="edge"/>
          <c:yMode val="edge"/>
          <c:x val="0.1460517491911128"/>
          <c:y val="7.137442154580207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4772860420387083"/>
          <c:y val="0.2402563252709034"/>
          <c:w val="0.74057282467987062"/>
          <c:h val="0.7370400701483664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Республика Татарстан</c:v>
                </c:pt>
                <c:pt idx="1">
                  <c:v>Нижегородская область</c:v>
                </c:pt>
                <c:pt idx="2">
                  <c:v>Удмуртская Республика</c:v>
                </c:pt>
                <c:pt idx="3">
                  <c:v>Республика Мордовия</c:v>
                </c:pt>
                <c:pt idx="4">
                  <c:v>Самарская область</c:v>
                </c:pt>
                <c:pt idx="5">
                  <c:v>Саратовская область</c:v>
                </c:pt>
                <c:pt idx="6">
                  <c:v>Ульяновская область</c:v>
                </c:pt>
                <c:pt idx="7">
                  <c:v>Кировская область</c:v>
                </c:pt>
                <c:pt idx="8">
                  <c:v>Оренбургская область</c:v>
                </c:pt>
                <c:pt idx="9">
                  <c:v>Пензенская область</c:v>
                </c:pt>
                <c:pt idx="10">
                  <c:v>Республика Башкортостан</c:v>
                </c:pt>
                <c:pt idx="11">
                  <c:v>Пермский край</c:v>
                </c:pt>
                <c:pt idx="12">
                  <c:v>Республика Марий Эл</c:v>
                </c:pt>
                <c:pt idx="13">
                  <c:v>Чувашская Республика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96752.5</c:v>
                </c:pt>
                <c:pt idx="1">
                  <c:v>61488</c:v>
                </c:pt>
                <c:pt idx="2">
                  <c:v>54142.5</c:v>
                </c:pt>
                <c:pt idx="3">
                  <c:v>50065.3</c:v>
                </c:pt>
                <c:pt idx="4">
                  <c:v>48384.800000000003</c:v>
                </c:pt>
                <c:pt idx="5">
                  <c:v>46540.800000000003</c:v>
                </c:pt>
                <c:pt idx="6">
                  <c:v>29721.4</c:v>
                </c:pt>
                <c:pt idx="7">
                  <c:v>23284.7</c:v>
                </c:pt>
                <c:pt idx="8">
                  <c:v>21612.9</c:v>
                </c:pt>
                <c:pt idx="9">
                  <c:v>21102.2</c:v>
                </c:pt>
                <c:pt idx="10">
                  <c:v>19026.09999999998</c:v>
                </c:pt>
                <c:pt idx="11">
                  <c:v>14922.7</c:v>
                </c:pt>
                <c:pt idx="12">
                  <c:v>11989.9</c:v>
                </c:pt>
                <c:pt idx="13">
                  <c:v>7031.5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34404064"/>
        <c:axId val="634404624"/>
      </c:barChart>
      <c:catAx>
        <c:axId val="63440406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34404624"/>
        <c:crosses val="autoZero"/>
        <c:auto val="1"/>
        <c:lblAlgn val="ctr"/>
        <c:lblOffset val="100"/>
        <c:noMultiLvlLbl val="0"/>
      </c:catAx>
      <c:valAx>
        <c:axId val="6344046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6344040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layout>
        <c:manualLayout>
          <c:xMode val="edge"/>
          <c:yMode val="edge"/>
          <c:x val="0.10446797262970828"/>
          <c:y val="5.62230505653294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Прожиточный минимум, руб. в месяц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(факт)</c:v>
                </c:pt>
                <c:pt idx="1">
                  <c:v>2020 (оценка)</c:v>
                </c:pt>
                <c:pt idx="2">
                  <c:v>2021 (прогноз)</c:v>
                </c:pt>
                <c:pt idx="3">
                  <c:v>2022 (прогноз)</c:v>
                </c:pt>
                <c:pt idx="4">
                  <c:v>2023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10013</c:v>
                </c:pt>
                <c:pt idx="1">
                  <c:v>10313</c:v>
                </c:pt>
                <c:pt idx="2">
                  <c:v>10633</c:v>
                </c:pt>
                <c:pt idx="3">
                  <c:v>11026</c:v>
                </c:pt>
                <c:pt idx="4">
                  <c:v>11423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377937664"/>
        <c:axId val="377938224"/>
      </c:barChart>
      <c:catAx>
        <c:axId val="37793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77938224"/>
        <c:crosses val="autoZero"/>
        <c:auto val="1"/>
        <c:lblAlgn val="ctr"/>
        <c:lblOffset val="100"/>
        <c:noMultiLvlLbl val="0"/>
      </c:catAx>
      <c:valAx>
        <c:axId val="3779382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7937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spPr>
            <a:pattFill prst="narHorz">
              <a:fgClr>
                <a:schemeClr val="accent6"/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6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(факт)</c:v>
                </c:pt>
                <c:pt idx="1">
                  <c:v>2020 (оценка)</c:v>
                </c:pt>
                <c:pt idx="2">
                  <c:v>2021 (прогноз)</c:v>
                </c:pt>
                <c:pt idx="3">
                  <c:v>2022 (прогноз)</c:v>
                </c:pt>
                <c:pt idx="4">
                  <c:v>2023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30677.200000000001</c:v>
                </c:pt>
                <c:pt idx="1">
                  <c:v>32173</c:v>
                </c:pt>
                <c:pt idx="2">
                  <c:v>34392.9</c:v>
                </c:pt>
                <c:pt idx="3">
                  <c:v>36490.9</c:v>
                </c:pt>
                <c:pt idx="4">
                  <c:v>38643.9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622609712"/>
        <c:axId val="622610272"/>
      </c:barChart>
      <c:catAx>
        <c:axId val="62260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22610272"/>
        <c:crosses val="autoZero"/>
        <c:auto val="1"/>
        <c:lblAlgn val="ctr"/>
        <c:lblOffset val="100"/>
        <c:noMultiLvlLbl val="0"/>
      </c:catAx>
      <c:valAx>
        <c:axId val="6226102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22609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layout>
        <c:manualLayout>
          <c:xMode val="edge"/>
          <c:yMode val="edge"/>
          <c:x val="0.12253557038685836"/>
          <c:y val="6.6894148270376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Валовой региональный продукт, млн.руб.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(факт)</c:v>
                </c:pt>
                <c:pt idx="1">
                  <c:v>2020 (оценка)</c:v>
                </c:pt>
                <c:pt idx="2">
                  <c:v>2021 (прогноз)</c:v>
                </c:pt>
                <c:pt idx="3">
                  <c:v>2022 (прогноз)</c:v>
                </c:pt>
                <c:pt idx="4">
                  <c:v>2023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362246.8</c:v>
                </c:pt>
                <c:pt idx="1">
                  <c:v>344859</c:v>
                </c:pt>
                <c:pt idx="2">
                  <c:v>355894.4</c:v>
                </c:pt>
                <c:pt idx="3">
                  <c:v>366215.4</c:v>
                </c:pt>
                <c:pt idx="4">
                  <c:v>377568.1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622612512"/>
        <c:axId val="622613072"/>
      </c:barChart>
      <c:catAx>
        <c:axId val="62261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22613072"/>
        <c:crosses val="autoZero"/>
        <c:auto val="1"/>
        <c:lblAlgn val="ctr"/>
        <c:lblOffset val="100"/>
        <c:noMultiLvlLbl val="0"/>
      </c:catAx>
      <c:valAx>
        <c:axId val="622613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22612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646998030536435"/>
          <c:y val="0.29987388265030746"/>
          <c:w val="0.8637950197921338"/>
          <c:h val="0.540224588933794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Индекс потребительских цен (к декабрю прошлого года), %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(факт)</c:v>
                </c:pt>
                <c:pt idx="1">
                  <c:v>2020 (оценка)</c:v>
                </c:pt>
                <c:pt idx="2">
                  <c:v>2021 (прогноз)</c:v>
                </c:pt>
                <c:pt idx="3">
                  <c:v>2022 (прогноз)</c:v>
                </c:pt>
                <c:pt idx="4">
                  <c:v>2023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102.89</c:v>
                </c:pt>
                <c:pt idx="1">
                  <c:v>103.5</c:v>
                </c:pt>
                <c:pt idx="2">
                  <c:v>104</c:v>
                </c:pt>
                <c:pt idx="3">
                  <c:v>104</c:v>
                </c:pt>
                <c:pt idx="4">
                  <c:v>104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622635968"/>
        <c:axId val="622636528"/>
      </c:barChart>
      <c:catAx>
        <c:axId val="62263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22636528"/>
        <c:crosses val="autoZero"/>
        <c:auto val="1"/>
        <c:lblAlgn val="ctr"/>
        <c:lblOffset val="100"/>
        <c:noMultiLvlLbl val="0"/>
      </c:catAx>
      <c:valAx>
        <c:axId val="6226365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2263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8102490103933072E-2"/>
          <c:y val="0.35159955790961306"/>
          <c:w val="0.8637950197921338"/>
          <c:h val="0.472677364609819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Ввод в действие жилых домов, тыс.кв.м. общей площади</c:v>
                </c:pt>
              </c:strCache>
            </c:strRef>
          </c:tx>
          <c:spPr>
            <a:pattFill prst="narHorz">
              <a:fgClr>
                <a:schemeClr val="accent6"/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6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(факт)</c:v>
                </c:pt>
                <c:pt idx="1">
                  <c:v>2020 (оценка)</c:v>
                </c:pt>
                <c:pt idx="2">
                  <c:v>2021 (прогноз)</c:v>
                </c:pt>
                <c:pt idx="3">
                  <c:v>2022 (прогноз)</c:v>
                </c:pt>
                <c:pt idx="4">
                  <c:v>2023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1019.1</c:v>
                </c:pt>
                <c:pt idx="1">
                  <c:v>1208</c:v>
                </c:pt>
                <c:pt idx="2">
                  <c:v>1159</c:v>
                </c:pt>
                <c:pt idx="3">
                  <c:v>1282</c:v>
                </c:pt>
                <c:pt idx="4">
                  <c:v>1381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645686544"/>
        <c:axId val="645687104"/>
      </c:barChart>
      <c:catAx>
        <c:axId val="64568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45687104"/>
        <c:crosses val="autoZero"/>
        <c:auto val="1"/>
        <c:lblAlgn val="ctr"/>
        <c:lblOffset val="100"/>
        <c:noMultiLvlLbl val="0"/>
      </c:catAx>
      <c:valAx>
        <c:axId val="645687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45686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8102490103933072E-2"/>
          <c:y val="0.35159955790961306"/>
          <c:w val="0.8637950197921338"/>
          <c:h val="0.472677364609819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Индекс промышленного производства, в % к предыдущему году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(факт)</c:v>
                </c:pt>
                <c:pt idx="1">
                  <c:v>2020 (оценка)</c:v>
                </c:pt>
                <c:pt idx="2">
                  <c:v>2021 (прогноз)</c:v>
                </c:pt>
                <c:pt idx="3">
                  <c:v>2022 (прогноз)</c:v>
                </c:pt>
                <c:pt idx="4">
                  <c:v>2023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101.5</c:v>
                </c:pt>
                <c:pt idx="1">
                  <c:v>100</c:v>
                </c:pt>
                <c:pt idx="2">
                  <c:v>101.6</c:v>
                </c:pt>
                <c:pt idx="3">
                  <c:v>102.3</c:v>
                </c:pt>
                <c:pt idx="4">
                  <c:v>103.4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645689712"/>
        <c:axId val="645690272"/>
      </c:barChart>
      <c:catAx>
        <c:axId val="64568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45690272"/>
        <c:crosses val="autoZero"/>
        <c:auto val="1"/>
        <c:lblAlgn val="ctr"/>
        <c:lblOffset val="100"/>
        <c:noMultiLvlLbl val="0"/>
      </c:catAx>
      <c:valAx>
        <c:axId val="6456902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45689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90470234532941E-4"/>
          <c:y val="5.6836353287164396E-2"/>
          <c:w val="0.99889873289054409"/>
          <c:h val="0.5663156563260921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2020 (уточн.)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48881.3</c:v>
                </c:pt>
                <c:pt idx="1">
                  <c:v>49074.9</c:v>
                </c:pt>
                <c:pt idx="2">
                  <c:v>50577.1</c:v>
                </c:pt>
                <c:pt idx="3">
                  <c:v>52984.7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2020 (уточн.)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strCache>
            </c:strRef>
          </c:cat>
          <c:val>
            <c:numRef>
              <c:f>Лист1!$C$2:$C$5</c:f>
              <c:numCache>
                <c:formatCode>#\ ##0.0</c:formatCode>
                <c:ptCount val="4"/>
                <c:pt idx="0">
                  <c:v>22075.5</c:v>
                </c:pt>
                <c:pt idx="1">
                  <c:v>15491.1</c:v>
                </c:pt>
                <c:pt idx="2">
                  <c:v>13987.8</c:v>
                </c:pt>
                <c:pt idx="3">
                  <c:v>10141.6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99988816"/>
        <c:axId val="499989376"/>
      </c:barChart>
      <c:catAx>
        <c:axId val="499988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99989376"/>
        <c:crosses val="autoZero"/>
        <c:auto val="1"/>
        <c:lblAlgn val="ctr"/>
        <c:lblOffset val="100"/>
        <c:noMultiLvlLbl val="0"/>
      </c:catAx>
      <c:valAx>
        <c:axId val="499989376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one"/>
        <c:crossAx val="499988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996042379519312E-2"/>
          <c:y val="0.76488152590583758"/>
          <c:w val="0.89999994564328245"/>
          <c:h val="5.48751521002403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8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Vert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Vert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391C72-A797-4D74-8860-A44183E176B6}" type="doc">
      <dgm:prSet loTypeId="urn:microsoft.com/office/officeart/2008/layout/AlternatingHexagons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90ECC0-A276-47D3-9AB9-DF1AD1D57A50}">
      <dgm:prSet phldrT="[Текст]" custT="1"/>
      <dgm:spPr/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Повышение эффективности бюджетных расходов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3A28F5-A70D-4ACF-BEFA-2AB3E7708D1F}" type="parTrans" cxnId="{B2DBD5E3-53EA-4999-813F-26A3F90B5616}">
      <dgm:prSet/>
      <dgm:spPr/>
      <dgm:t>
        <a:bodyPr/>
        <a:lstStyle/>
        <a:p>
          <a:endParaRPr lang="ru-RU" sz="12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F2FA1F-41A1-4A52-9590-28E02D69EDC5}" type="sibTrans" cxnId="{B2DBD5E3-53EA-4999-813F-26A3F90B5616}">
      <dgm:prSet custT="1"/>
      <dgm:spPr/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Развитие доходной базы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A44CB2-8C5D-464F-B7C4-D576BF1D755A}">
      <dgm:prSet phldrT="[Текст]" custT="1"/>
      <dgm:spPr/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Сохранение безопасного уровня долговой нагрузки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B47F6-C27D-447C-B27D-7A857B22D154}" type="parTrans" cxnId="{03F23C53-B3CF-493E-9A46-02CD45323021}">
      <dgm:prSet/>
      <dgm:spPr/>
      <dgm:t>
        <a:bodyPr/>
        <a:lstStyle/>
        <a:p>
          <a:endParaRPr lang="ru-RU" sz="12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ED050F-50FF-45E2-A31F-DCF61186B7E7}" type="sibTrans" cxnId="{03F23C53-B3CF-493E-9A46-02CD45323021}">
      <dgm:prSet custT="1"/>
      <dgm:spPr/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Повышение прозрачности и открытости бюджетного процесса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A20755-E46A-4274-9523-9B1710F9EE5A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Обеспечение сбалансированности и финансовой устойчивости бюджетной системы региона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451FABA-170F-4ABD-AC25-494A10F9CB0B}" type="sibTrans" cxnId="{0FABE54F-D6BA-461A-8601-961902D2B481}">
      <dgm:prSet custT="1"/>
      <dgm:spPr/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Совершенствование межбюджетных отношений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30E824-DACD-4DA8-B7A7-999FC8CB5BE3}" type="parTrans" cxnId="{0FABE54F-D6BA-461A-8601-961902D2B481}">
      <dgm:prSet/>
      <dgm:spPr/>
      <dgm:t>
        <a:bodyPr/>
        <a:lstStyle/>
        <a:p>
          <a:endParaRPr lang="ru-RU" sz="12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629BC4-CE61-42ED-906F-AE38017154AF}" type="pres">
      <dgm:prSet presAssocID="{C1391C72-A797-4D74-8860-A44183E176B6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A543274-4600-4A22-A6A3-50FE22F0AD44}" type="pres">
      <dgm:prSet presAssocID="{BD90ECC0-A276-47D3-9AB9-DF1AD1D57A50}" presName="composite" presStyleCnt="0"/>
      <dgm:spPr/>
      <dgm:t>
        <a:bodyPr/>
        <a:lstStyle/>
        <a:p>
          <a:endParaRPr lang="ru-RU"/>
        </a:p>
      </dgm:t>
    </dgm:pt>
    <dgm:pt modelId="{C20A4401-A976-406D-A7D2-E2A4F3CE23CF}" type="pres">
      <dgm:prSet presAssocID="{BD90ECC0-A276-47D3-9AB9-DF1AD1D57A50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92784-F9AF-4D43-AAAB-7703CD24ECF5}" type="pres">
      <dgm:prSet presAssocID="{BD90ECC0-A276-47D3-9AB9-DF1AD1D57A50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D36918-5784-488E-BA4E-2B6C0206EBA8}" type="pres">
      <dgm:prSet presAssocID="{BD90ECC0-A276-47D3-9AB9-DF1AD1D57A50}" presName="BalanceSpacing" presStyleCnt="0"/>
      <dgm:spPr/>
      <dgm:t>
        <a:bodyPr/>
        <a:lstStyle/>
        <a:p>
          <a:endParaRPr lang="ru-RU"/>
        </a:p>
      </dgm:t>
    </dgm:pt>
    <dgm:pt modelId="{489E6201-7895-4AF6-B775-BCA2980E258A}" type="pres">
      <dgm:prSet presAssocID="{BD90ECC0-A276-47D3-9AB9-DF1AD1D57A50}" presName="BalanceSpacing1" presStyleCnt="0"/>
      <dgm:spPr/>
      <dgm:t>
        <a:bodyPr/>
        <a:lstStyle/>
        <a:p>
          <a:endParaRPr lang="ru-RU"/>
        </a:p>
      </dgm:t>
    </dgm:pt>
    <dgm:pt modelId="{66379F6F-A36B-4D46-B04C-8189457A9C92}" type="pres">
      <dgm:prSet presAssocID="{3EF2FA1F-41A1-4A52-9590-28E02D69EDC5}" presName="Accent1Text" presStyleLbl="node1" presStyleIdx="1" presStyleCnt="6"/>
      <dgm:spPr/>
      <dgm:t>
        <a:bodyPr/>
        <a:lstStyle/>
        <a:p>
          <a:endParaRPr lang="ru-RU"/>
        </a:p>
      </dgm:t>
    </dgm:pt>
    <dgm:pt modelId="{2AC2902A-15E2-4B3A-BB9D-DC795FAD48D7}" type="pres">
      <dgm:prSet presAssocID="{3EF2FA1F-41A1-4A52-9590-28E02D69EDC5}" presName="spaceBetweenRectangles" presStyleCnt="0"/>
      <dgm:spPr/>
      <dgm:t>
        <a:bodyPr/>
        <a:lstStyle/>
        <a:p>
          <a:endParaRPr lang="ru-RU"/>
        </a:p>
      </dgm:t>
    </dgm:pt>
    <dgm:pt modelId="{025025E9-3ABD-4660-8508-550AAEC1DED9}" type="pres">
      <dgm:prSet presAssocID="{FCA20755-E46A-4274-9523-9B1710F9EE5A}" presName="composite" presStyleCnt="0"/>
      <dgm:spPr/>
      <dgm:t>
        <a:bodyPr/>
        <a:lstStyle/>
        <a:p>
          <a:endParaRPr lang="ru-RU"/>
        </a:p>
      </dgm:t>
    </dgm:pt>
    <dgm:pt modelId="{AC21A538-BACC-4F39-BB9B-A67EF1054A49}" type="pres">
      <dgm:prSet presAssocID="{FCA20755-E46A-4274-9523-9B1710F9EE5A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06DFC0-AB00-4A1E-9684-49061198794B}" type="pres">
      <dgm:prSet presAssocID="{FCA20755-E46A-4274-9523-9B1710F9EE5A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271F46-CEE1-451F-BCEE-81AED10E9002}" type="pres">
      <dgm:prSet presAssocID="{FCA20755-E46A-4274-9523-9B1710F9EE5A}" presName="BalanceSpacing" presStyleCnt="0"/>
      <dgm:spPr/>
      <dgm:t>
        <a:bodyPr/>
        <a:lstStyle/>
        <a:p>
          <a:endParaRPr lang="ru-RU"/>
        </a:p>
      </dgm:t>
    </dgm:pt>
    <dgm:pt modelId="{5F533DCD-F446-47E0-9921-783606899021}" type="pres">
      <dgm:prSet presAssocID="{FCA20755-E46A-4274-9523-9B1710F9EE5A}" presName="BalanceSpacing1" presStyleCnt="0"/>
      <dgm:spPr/>
      <dgm:t>
        <a:bodyPr/>
        <a:lstStyle/>
        <a:p>
          <a:endParaRPr lang="ru-RU"/>
        </a:p>
      </dgm:t>
    </dgm:pt>
    <dgm:pt modelId="{4301FF7D-E331-4277-9404-E16D2F3D3390}" type="pres">
      <dgm:prSet presAssocID="{D451FABA-170F-4ABD-AC25-494A10F9CB0B}" presName="Accent1Text" presStyleLbl="node1" presStyleIdx="3" presStyleCnt="6" custScaleX="107181" custScaleY="98277"/>
      <dgm:spPr/>
      <dgm:t>
        <a:bodyPr/>
        <a:lstStyle/>
        <a:p>
          <a:endParaRPr lang="ru-RU"/>
        </a:p>
      </dgm:t>
    </dgm:pt>
    <dgm:pt modelId="{D968DA77-C3AD-4971-BE3B-DD1343D285EE}" type="pres">
      <dgm:prSet presAssocID="{D451FABA-170F-4ABD-AC25-494A10F9CB0B}" presName="spaceBetweenRectangles" presStyleCnt="0"/>
      <dgm:spPr/>
      <dgm:t>
        <a:bodyPr/>
        <a:lstStyle/>
        <a:p>
          <a:endParaRPr lang="ru-RU"/>
        </a:p>
      </dgm:t>
    </dgm:pt>
    <dgm:pt modelId="{E5BB15C4-837C-42AC-8ADA-FBB31243D78A}" type="pres">
      <dgm:prSet presAssocID="{99A44CB2-8C5D-464F-B7C4-D576BF1D755A}" presName="composite" presStyleCnt="0"/>
      <dgm:spPr/>
      <dgm:t>
        <a:bodyPr/>
        <a:lstStyle/>
        <a:p>
          <a:endParaRPr lang="ru-RU"/>
        </a:p>
      </dgm:t>
    </dgm:pt>
    <dgm:pt modelId="{5E3A3CFB-6551-4F55-AA2B-63EC8E2F449A}" type="pres">
      <dgm:prSet presAssocID="{99A44CB2-8C5D-464F-B7C4-D576BF1D755A}" presName="Parent1" presStyleLbl="node1" presStyleIdx="4" presStyleCnt="6" custScaleX="102351" custScaleY="9689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43F559-4DC8-428A-B2D5-C7AE2D8A7474}" type="pres">
      <dgm:prSet presAssocID="{99A44CB2-8C5D-464F-B7C4-D576BF1D755A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0BEA67-2907-44E3-8940-2315FAF4B528}" type="pres">
      <dgm:prSet presAssocID="{99A44CB2-8C5D-464F-B7C4-D576BF1D755A}" presName="BalanceSpacing" presStyleCnt="0"/>
      <dgm:spPr/>
      <dgm:t>
        <a:bodyPr/>
        <a:lstStyle/>
        <a:p>
          <a:endParaRPr lang="ru-RU"/>
        </a:p>
      </dgm:t>
    </dgm:pt>
    <dgm:pt modelId="{104CA797-505E-4D0C-BEBB-059F5F607CCB}" type="pres">
      <dgm:prSet presAssocID="{99A44CB2-8C5D-464F-B7C4-D576BF1D755A}" presName="BalanceSpacing1" presStyleCnt="0"/>
      <dgm:spPr/>
      <dgm:t>
        <a:bodyPr/>
        <a:lstStyle/>
        <a:p>
          <a:endParaRPr lang="ru-RU"/>
        </a:p>
      </dgm:t>
    </dgm:pt>
    <dgm:pt modelId="{45407F91-351C-4043-9060-9CDECD2340E1}" type="pres">
      <dgm:prSet presAssocID="{C6ED050F-50FF-45E2-A31F-DCF61186B7E7}" presName="Accent1Text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03F23C53-B3CF-493E-9A46-02CD45323021}" srcId="{C1391C72-A797-4D74-8860-A44183E176B6}" destId="{99A44CB2-8C5D-464F-B7C4-D576BF1D755A}" srcOrd="2" destOrd="0" parTransId="{BD7B47F6-C27D-447C-B27D-7A857B22D154}" sibTransId="{C6ED050F-50FF-45E2-A31F-DCF61186B7E7}"/>
    <dgm:cxn modelId="{0FABE54F-D6BA-461A-8601-961902D2B481}" srcId="{C1391C72-A797-4D74-8860-A44183E176B6}" destId="{FCA20755-E46A-4274-9523-9B1710F9EE5A}" srcOrd="1" destOrd="0" parTransId="{2830E824-DACD-4DA8-B7A7-999FC8CB5BE3}" sibTransId="{D451FABA-170F-4ABD-AC25-494A10F9CB0B}"/>
    <dgm:cxn modelId="{E6EB19EA-CC30-423B-BC0E-FE1DAC5B19CE}" type="presOf" srcId="{C1391C72-A797-4D74-8860-A44183E176B6}" destId="{93629BC4-CE61-42ED-906F-AE38017154AF}" srcOrd="0" destOrd="0" presId="urn:microsoft.com/office/officeart/2008/layout/AlternatingHexagons"/>
    <dgm:cxn modelId="{7209BE44-DD92-4397-8A18-AE0397FFEC51}" type="presOf" srcId="{3EF2FA1F-41A1-4A52-9590-28E02D69EDC5}" destId="{66379F6F-A36B-4D46-B04C-8189457A9C92}" srcOrd="0" destOrd="0" presId="urn:microsoft.com/office/officeart/2008/layout/AlternatingHexagons"/>
    <dgm:cxn modelId="{E78C37FE-4011-4AA4-9763-A22BBF06E630}" type="presOf" srcId="{BD90ECC0-A276-47D3-9AB9-DF1AD1D57A50}" destId="{C20A4401-A976-406D-A7D2-E2A4F3CE23CF}" srcOrd="0" destOrd="0" presId="urn:microsoft.com/office/officeart/2008/layout/AlternatingHexagons"/>
    <dgm:cxn modelId="{4AA06806-30DE-4CD1-864A-2E7F7B732358}" type="presOf" srcId="{D451FABA-170F-4ABD-AC25-494A10F9CB0B}" destId="{4301FF7D-E331-4277-9404-E16D2F3D3390}" srcOrd="0" destOrd="0" presId="urn:microsoft.com/office/officeart/2008/layout/AlternatingHexagons"/>
    <dgm:cxn modelId="{002D9914-9EB0-4D16-A8B0-89E26A89F61F}" type="presOf" srcId="{FCA20755-E46A-4274-9523-9B1710F9EE5A}" destId="{AC21A538-BACC-4F39-BB9B-A67EF1054A49}" srcOrd="0" destOrd="0" presId="urn:microsoft.com/office/officeart/2008/layout/AlternatingHexagons"/>
    <dgm:cxn modelId="{85BA5501-A3CD-4AEC-BC58-0E84FF361225}" type="presOf" srcId="{99A44CB2-8C5D-464F-B7C4-D576BF1D755A}" destId="{5E3A3CFB-6551-4F55-AA2B-63EC8E2F449A}" srcOrd="0" destOrd="0" presId="urn:microsoft.com/office/officeart/2008/layout/AlternatingHexagons"/>
    <dgm:cxn modelId="{B2DBD5E3-53EA-4999-813F-26A3F90B5616}" srcId="{C1391C72-A797-4D74-8860-A44183E176B6}" destId="{BD90ECC0-A276-47D3-9AB9-DF1AD1D57A50}" srcOrd="0" destOrd="0" parTransId="{193A28F5-A70D-4ACF-BEFA-2AB3E7708D1F}" sibTransId="{3EF2FA1F-41A1-4A52-9590-28E02D69EDC5}"/>
    <dgm:cxn modelId="{D655DC57-8D3F-42DA-9D5D-067C0BDDA9FA}" type="presOf" srcId="{C6ED050F-50FF-45E2-A31F-DCF61186B7E7}" destId="{45407F91-351C-4043-9060-9CDECD2340E1}" srcOrd="0" destOrd="0" presId="urn:microsoft.com/office/officeart/2008/layout/AlternatingHexagons"/>
    <dgm:cxn modelId="{284B6488-88CD-4435-AE22-C2CA0DE884ED}" type="presParOf" srcId="{93629BC4-CE61-42ED-906F-AE38017154AF}" destId="{5A543274-4600-4A22-A6A3-50FE22F0AD44}" srcOrd="0" destOrd="0" presId="urn:microsoft.com/office/officeart/2008/layout/AlternatingHexagons"/>
    <dgm:cxn modelId="{366961F2-6700-4CAB-993D-B47621EFB88F}" type="presParOf" srcId="{5A543274-4600-4A22-A6A3-50FE22F0AD44}" destId="{C20A4401-A976-406D-A7D2-E2A4F3CE23CF}" srcOrd="0" destOrd="0" presId="urn:microsoft.com/office/officeart/2008/layout/AlternatingHexagons"/>
    <dgm:cxn modelId="{429A817D-29D6-4961-BAA6-0122D392C1D8}" type="presParOf" srcId="{5A543274-4600-4A22-A6A3-50FE22F0AD44}" destId="{3AF92784-F9AF-4D43-AAAB-7703CD24ECF5}" srcOrd="1" destOrd="0" presId="urn:microsoft.com/office/officeart/2008/layout/AlternatingHexagons"/>
    <dgm:cxn modelId="{EE5345B7-894A-482B-9EAF-F22BF2080158}" type="presParOf" srcId="{5A543274-4600-4A22-A6A3-50FE22F0AD44}" destId="{E2D36918-5784-488E-BA4E-2B6C0206EBA8}" srcOrd="2" destOrd="0" presId="urn:microsoft.com/office/officeart/2008/layout/AlternatingHexagons"/>
    <dgm:cxn modelId="{95DDDD17-9475-4C0E-A2C4-D3FB3A09F79A}" type="presParOf" srcId="{5A543274-4600-4A22-A6A3-50FE22F0AD44}" destId="{489E6201-7895-4AF6-B775-BCA2980E258A}" srcOrd="3" destOrd="0" presId="urn:microsoft.com/office/officeart/2008/layout/AlternatingHexagons"/>
    <dgm:cxn modelId="{0DCE6872-B2D4-4C8B-84DB-98CE347971A8}" type="presParOf" srcId="{5A543274-4600-4A22-A6A3-50FE22F0AD44}" destId="{66379F6F-A36B-4D46-B04C-8189457A9C92}" srcOrd="4" destOrd="0" presId="urn:microsoft.com/office/officeart/2008/layout/AlternatingHexagons"/>
    <dgm:cxn modelId="{E695F417-D69C-4516-AEE8-0A5D849EBD51}" type="presParOf" srcId="{93629BC4-CE61-42ED-906F-AE38017154AF}" destId="{2AC2902A-15E2-4B3A-BB9D-DC795FAD48D7}" srcOrd="1" destOrd="0" presId="urn:microsoft.com/office/officeart/2008/layout/AlternatingHexagons"/>
    <dgm:cxn modelId="{6023511F-3AC7-47E7-B92D-8812CFBA93B1}" type="presParOf" srcId="{93629BC4-CE61-42ED-906F-AE38017154AF}" destId="{025025E9-3ABD-4660-8508-550AAEC1DED9}" srcOrd="2" destOrd="0" presId="urn:microsoft.com/office/officeart/2008/layout/AlternatingHexagons"/>
    <dgm:cxn modelId="{7700B4DA-DB7C-4E0A-9F9E-CFEA52B0D664}" type="presParOf" srcId="{025025E9-3ABD-4660-8508-550AAEC1DED9}" destId="{AC21A538-BACC-4F39-BB9B-A67EF1054A49}" srcOrd="0" destOrd="0" presId="urn:microsoft.com/office/officeart/2008/layout/AlternatingHexagons"/>
    <dgm:cxn modelId="{004BA013-B918-43A8-B059-8706F4001C74}" type="presParOf" srcId="{025025E9-3ABD-4660-8508-550AAEC1DED9}" destId="{B006DFC0-AB00-4A1E-9684-49061198794B}" srcOrd="1" destOrd="0" presId="urn:microsoft.com/office/officeart/2008/layout/AlternatingHexagons"/>
    <dgm:cxn modelId="{2FFED357-8BCA-42D6-B08A-A3FCE678A2B1}" type="presParOf" srcId="{025025E9-3ABD-4660-8508-550AAEC1DED9}" destId="{93271F46-CEE1-451F-BCEE-81AED10E9002}" srcOrd="2" destOrd="0" presId="urn:microsoft.com/office/officeart/2008/layout/AlternatingHexagons"/>
    <dgm:cxn modelId="{8BBF9551-7E6E-44A8-ADC2-8A57AD35C502}" type="presParOf" srcId="{025025E9-3ABD-4660-8508-550AAEC1DED9}" destId="{5F533DCD-F446-47E0-9921-783606899021}" srcOrd="3" destOrd="0" presId="urn:microsoft.com/office/officeart/2008/layout/AlternatingHexagons"/>
    <dgm:cxn modelId="{6ECC0AA5-1ADA-416E-8C81-1685250A3F4D}" type="presParOf" srcId="{025025E9-3ABD-4660-8508-550AAEC1DED9}" destId="{4301FF7D-E331-4277-9404-E16D2F3D3390}" srcOrd="4" destOrd="0" presId="urn:microsoft.com/office/officeart/2008/layout/AlternatingHexagons"/>
    <dgm:cxn modelId="{D413CA73-88F2-4D07-8D76-52490CB3632F}" type="presParOf" srcId="{93629BC4-CE61-42ED-906F-AE38017154AF}" destId="{D968DA77-C3AD-4971-BE3B-DD1343D285EE}" srcOrd="3" destOrd="0" presId="urn:microsoft.com/office/officeart/2008/layout/AlternatingHexagons"/>
    <dgm:cxn modelId="{F7C4D530-47A1-4240-B11B-7577E38A640A}" type="presParOf" srcId="{93629BC4-CE61-42ED-906F-AE38017154AF}" destId="{E5BB15C4-837C-42AC-8ADA-FBB31243D78A}" srcOrd="4" destOrd="0" presId="urn:microsoft.com/office/officeart/2008/layout/AlternatingHexagons"/>
    <dgm:cxn modelId="{E039B996-351F-4571-BA4C-723B3EE5C8D4}" type="presParOf" srcId="{E5BB15C4-837C-42AC-8ADA-FBB31243D78A}" destId="{5E3A3CFB-6551-4F55-AA2B-63EC8E2F449A}" srcOrd="0" destOrd="0" presId="urn:microsoft.com/office/officeart/2008/layout/AlternatingHexagons"/>
    <dgm:cxn modelId="{EA3D6AEA-CD6E-4BBC-B919-2101AB429C29}" type="presParOf" srcId="{E5BB15C4-837C-42AC-8ADA-FBB31243D78A}" destId="{DF43F559-4DC8-428A-B2D5-C7AE2D8A7474}" srcOrd="1" destOrd="0" presId="urn:microsoft.com/office/officeart/2008/layout/AlternatingHexagons"/>
    <dgm:cxn modelId="{802382D9-192E-4BDC-9210-C36CAEB6ACBE}" type="presParOf" srcId="{E5BB15C4-837C-42AC-8ADA-FBB31243D78A}" destId="{4F0BEA67-2907-44E3-8940-2315FAF4B528}" srcOrd="2" destOrd="0" presId="urn:microsoft.com/office/officeart/2008/layout/AlternatingHexagons"/>
    <dgm:cxn modelId="{BA3C36DA-9AB5-4A33-81FF-5C4438A99280}" type="presParOf" srcId="{E5BB15C4-837C-42AC-8ADA-FBB31243D78A}" destId="{104CA797-505E-4D0C-BEBB-059F5F607CCB}" srcOrd="3" destOrd="0" presId="urn:microsoft.com/office/officeart/2008/layout/AlternatingHexagons"/>
    <dgm:cxn modelId="{39AA272C-106F-49EB-9AFB-66F49DA88012}" type="presParOf" srcId="{E5BB15C4-837C-42AC-8ADA-FBB31243D78A}" destId="{45407F91-351C-4043-9060-9CDECD2340E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0.01078</cdr:x>
      <cdr:y>0.65523</cdr:y>
    </cdr:from>
    <cdr:to>
      <cdr:x>0.23511</cdr:x>
      <cdr:y>0.65678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>
          <a:off x="62753" y="2523960"/>
          <a:ext cx="1305595" cy="5971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rgbClr val="00206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5E87C-1D1A-40D8-BDB0-BD07B1ADED60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40F20-0E64-4D45-BDA8-57894479E7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89849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D3E1F5-87B3-49FF-98DB-98F90EC694BA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10AE3-041C-4B83-8EFC-D7B3D0E732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9796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210AE3-041C-4B83-8EFC-D7B3D0E7322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182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236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5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9052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9322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034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879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95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7352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5781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212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10AE3-041C-4B83-8EFC-D7B3D0E7322B}" type="slidenum">
              <a:rPr lang="ru-RU" smtClean="0"/>
              <a:t>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4334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0217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577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3737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3691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0598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4169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10AE3-041C-4B83-8EFC-D7B3D0E7322B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35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210AE3-041C-4B83-8EFC-D7B3D0E7322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225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10AE3-041C-4B83-8EFC-D7B3D0E7322B}" type="slidenum">
              <a:rPr lang="ru-RU" smtClean="0"/>
              <a:t>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404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478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314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831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36AA7B2-4024-4F0F-9C67-9085895880FC}" type="slidenum">
              <a:rPr lang="ru-RU" altLang="ru-RU">
                <a:latin typeface="Calibri" panose="020F0502020204030204" pitchFamily="34" charset="0"/>
              </a:rPr>
              <a:pPr eaLnBrk="1" hangingPunct="1"/>
              <a:t>21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698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619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ADDD2-9649-488F-9E12-678C6C10EC45}" type="datetime1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16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2F13-1B6C-4F20-B2D6-8919C0A3A9D5}" type="datetime1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227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46CCE-A477-44F7-AC8D-C6BA84BE5775}" type="datetime1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645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1154C-F40C-49E7-B304-FAC0D8ED26A6}" type="datetime1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642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EE07-8114-419F-863F-6B3DC8944801}" type="datetime1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423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630C2-9125-4EB9-A189-F7B5A2588673}" type="datetime1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90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50516-7BA4-452C-B41F-2B9526576DC0}" type="datetime1">
              <a:rPr lang="ru-RU" smtClean="0"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362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ECD0-AF7F-43BD-81F6-E9EE2351B117}" type="datetime1">
              <a:rPr lang="ru-RU" smtClean="0"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447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6F812-8093-4A13-9B5E-67ADF4A41623}" type="datetime1">
              <a:rPr lang="ru-RU" smtClean="0"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9CDC-D417-4567-9B60-57050F8CCF8B}" type="datetime1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772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C40A-1B2C-43AF-BF86-155414A6FD35}" type="datetime1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865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F16E7-F213-4ECC-8283-54945F8ED144}" type="datetime1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1DBBC-7370-4555-B932-A6F39E774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88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3.jpe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12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gif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4.png"/><Relationship Id="rId3" Type="http://schemas.openxmlformats.org/officeDocument/2006/relationships/hyperlink" Target="http://10.40.40.2/images/ppmi/news/2020/10/doclad/pic1.jpg" TargetMode="External"/><Relationship Id="rId7" Type="http://schemas.openxmlformats.org/officeDocument/2006/relationships/image" Target="../media/image68.jpeg"/><Relationship Id="rId12" Type="http://schemas.openxmlformats.org/officeDocument/2006/relationships/image" Target="../media/image73.jpeg"/><Relationship Id="rId17" Type="http://schemas.openxmlformats.org/officeDocument/2006/relationships/image" Target="../media/image78.png"/><Relationship Id="rId2" Type="http://schemas.openxmlformats.org/officeDocument/2006/relationships/image" Target="../media/image3.jpeg"/><Relationship Id="rId16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72.gif"/><Relationship Id="rId5" Type="http://schemas.openxmlformats.org/officeDocument/2006/relationships/image" Target="../media/image67.png"/><Relationship Id="rId15" Type="http://schemas.openxmlformats.org/officeDocument/2006/relationships/image" Target="../media/image76.png"/><Relationship Id="rId10" Type="http://schemas.openxmlformats.org/officeDocument/2006/relationships/image" Target="../media/image71.gif"/><Relationship Id="rId4" Type="http://schemas.openxmlformats.org/officeDocument/2006/relationships/image" Target="../media/image66.jpeg"/><Relationship Id="rId9" Type="http://schemas.openxmlformats.org/officeDocument/2006/relationships/image" Target="../media/image70.png"/><Relationship Id="rId14" Type="http://schemas.openxmlformats.org/officeDocument/2006/relationships/image" Target="../media/image7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0.jpeg"/><Relationship Id="rId7" Type="http://schemas.openxmlformats.org/officeDocument/2006/relationships/image" Target="../media/image83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82.png"/><Relationship Id="rId4" Type="http://schemas.openxmlformats.org/officeDocument/2006/relationships/image" Target="../media/image8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hyperlink" Target="http://lkog.ulgov.ru/" TargetMode="External"/><Relationship Id="rId3" Type="http://schemas.openxmlformats.org/officeDocument/2006/relationships/hyperlink" Target="mailto:minfin.uln@yandex.ru" TargetMode="External"/><Relationship Id="rId7" Type="http://schemas.openxmlformats.org/officeDocument/2006/relationships/hyperlink" Target="https://twitter.com/ulminfin" TargetMode="External"/><Relationship Id="rId12" Type="http://schemas.openxmlformats.org/officeDocument/2006/relationships/image" Target="../media/image88.png"/><Relationship Id="rId2" Type="http://schemas.openxmlformats.org/officeDocument/2006/relationships/image" Target="../media/image3.jpeg"/><Relationship Id="rId16" Type="http://schemas.openxmlformats.org/officeDocument/2006/relationships/image" Target="../media/image65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minfin73" TargetMode="External"/><Relationship Id="rId11" Type="http://schemas.openxmlformats.org/officeDocument/2006/relationships/image" Target="../media/image83.png"/><Relationship Id="rId5" Type="http://schemas.openxmlformats.org/officeDocument/2006/relationships/hyperlink" Target="https://ufo.ulntc.ru:8080/" TargetMode="External"/><Relationship Id="rId15" Type="http://schemas.openxmlformats.org/officeDocument/2006/relationships/hyperlink" Target="http://ufo.ulntc.ru/index.php?mgf" TargetMode="External"/><Relationship Id="rId10" Type="http://schemas.openxmlformats.org/officeDocument/2006/relationships/image" Target="../media/image84.png"/><Relationship Id="rId4" Type="http://schemas.openxmlformats.org/officeDocument/2006/relationships/hyperlink" Target="https://ufo.ulntc.ru/" TargetMode="External"/><Relationship Id="rId9" Type="http://schemas.openxmlformats.org/officeDocument/2006/relationships/image" Target="../media/image87.png"/><Relationship Id="rId14" Type="http://schemas.openxmlformats.org/officeDocument/2006/relationships/hyperlink" Target="http://ufo.ulntc.ru:8080/forum/inde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11" Type="http://schemas.openxmlformats.org/officeDocument/2006/relationships/image" Target="../media/image3.jpeg"/><Relationship Id="rId5" Type="http://schemas.openxmlformats.org/officeDocument/2006/relationships/chart" Target="../charts/chart3.xml"/><Relationship Id="rId10" Type="http://schemas.openxmlformats.org/officeDocument/2006/relationships/chart" Target="../charts/chart8.xml"/><Relationship Id="rId4" Type="http://schemas.openxmlformats.org/officeDocument/2006/relationships/chart" Target="../charts/chart2.xml"/><Relationship Id="rId9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2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X:\ИСХОДЯЩИЕ 2020\Федотова Е.И\Слайды\Ульяновск 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-227883" y="171076"/>
            <a:ext cx="7365968" cy="7940610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reflection stA="99000" endPos="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1961457" y="146915"/>
            <a:ext cx="4896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ФИНАНСОВ </a:t>
            </a:r>
          </a:p>
          <a:p>
            <a:pPr algn="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9378" y="146915"/>
            <a:ext cx="1031239" cy="1030531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63112" y="9036444"/>
            <a:ext cx="1183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Ульяновск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2020 год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9348" y="2401939"/>
            <a:ext cx="5373665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 ДЛЯ ГРАЖДАН</a:t>
            </a:r>
          </a:p>
          <a:p>
            <a:pPr algn="ctr"/>
            <a:endParaRPr lang="ru-RU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проекту закона 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 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областном бюджете Ульяновской области 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2021 год и на плановый период 2021 и 2022 годов»</a:t>
            </a:r>
          </a:p>
        </p:txBody>
      </p:sp>
    </p:spTree>
    <p:extLst>
      <p:ext uri="{BB962C8B-B14F-4D97-AF65-F5344CB8AC3E}">
        <p14:creationId xmlns:p14="http://schemas.microsoft.com/office/powerpoint/2010/main" val="258002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7239" y="115208"/>
            <a:ext cx="5309274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льготы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51353" y="650906"/>
            <a:ext cx="605836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Освобождаются от налогообложения в соответствии с Законом Ульяновской области от 04.06.2007 №71-ЗО «О налоговых ставках налога на прибыль организаций, подлежащего зачислению в областной бюджет Ульяновской области, в отношении отдельных категорий налогоплательщиков»: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особо значимые инвестиционные проекты;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организации-резиденты портовой особой экономической зоны;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организации-резиденты индустриальных (промышленных) парков;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другие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902152674"/>
              </p:ext>
            </p:extLst>
          </p:nvPr>
        </p:nvGraphicFramePr>
        <p:xfrm>
          <a:off x="1005300" y="2354045"/>
          <a:ext cx="3310421" cy="1235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4267685" y="2797076"/>
            <a:ext cx="1800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Налог на прибыль организаций, млн руб.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1353" y="3670607"/>
            <a:ext cx="6098399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Освобождаются от налогообложения в соответствии с Законом Ульяновской области от 02.09.2015 №99-ЗО «О налоге на имущество организаций на территории Ульяновской области»: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организации, реализовавшие особо значимые инвестиционные проекты;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бюджетные учреждения, созданные Ульяновской областью, органы местного самоуправления, а также казённые и бюджетные учреждения, созданные МО;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 авиационной промышленности;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другие</a:t>
            </a:r>
            <a:endParaRPr lang="ru-RU" sz="1300" dirty="0">
              <a:solidFill>
                <a:srgbClr val="002060"/>
              </a:solidFill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564555486"/>
              </p:ext>
            </p:extLst>
          </p:nvPr>
        </p:nvGraphicFramePr>
        <p:xfrm>
          <a:off x="1077239" y="5340926"/>
          <a:ext cx="4137312" cy="1235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586313" y="5703966"/>
            <a:ext cx="1800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Налог на имущество организаций, млн руб.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1353" y="6576615"/>
            <a:ext cx="5959511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Освобождаются от налогообложения в соответствии с Законом Ульяновской области от 06.09.2007 №130-ЗО «О транспортном налоге в Ульяновской области»: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 автомобильного транспорта, поставляющим автомобили для формирования автомобильных колонн войскового типа;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особо значимый инвестиционный проект;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организации-резиденты портовой особой-экономической зоны;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д</a:t>
            </a: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ругие.</a:t>
            </a:r>
          </a:p>
          <a:p>
            <a:pPr algn="just">
              <a:buFont typeface="Arial" pitchFamily="34" charset="0"/>
              <a:buChar char="•"/>
            </a:pPr>
            <a:endParaRPr lang="ru-RU" sz="1300" dirty="0" smtClean="0">
              <a:solidFill>
                <a:srgbClr val="002060"/>
              </a:solidFill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532979961"/>
              </p:ext>
            </p:extLst>
          </p:nvPr>
        </p:nvGraphicFramePr>
        <p:xfrm>
          <a:off x="1344515" y="8014323"/>
          <a:ext cx="2886542" cy="1235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Rectangle 32"/>
          <p:cNvSpPr>
            <a:spLocks noChangeArrowheads="1"/>
          </p:cNvSpPr>
          <p:nvPr/>
        </p:nvSpPr>
        <p:spPr bwMode="auto">
          <a:xfrm>
            <a:off x="4554263" y="8384867"/>
            <a:ext cx="1800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Транспортный налог, млн руб.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671369" y="3685397"/>
            <a:ext cx="60583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02693" y="6576615"/>
            <a:ext cx="60583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51353" y="621038"/>
            <a:ext cx="60583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51353" y="9181395"/>
            <a:ext cx="60583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943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50877" y="187023"/>
            <a:ext cx="5454781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бюджета с учётом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интересов целевых групп граждан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17107" y="19039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702950" y="31324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98262"/>
              </p:ext>
            </p:extLst>
          </p:nvPr>
        </p:nvGraphicFramePr>
        <p:xfrm>
          <a:off x="428992" y="1286638"/>
          <a:ext cx="6223597" cy="57124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56442"/>
                <a:gridCol w="815546"/>
                <a:gridCol w="840260"/>
                <a:gridCol w="840259"/>
                <a:gridCol w="729049"/>
                <a:gridCol w="815546"/>
                <a:gridCol w="726495"/>
              </a:tblGrid>
              <a:tr h="231049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 социальной поддержки</a:t>
                      </a: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ветеранам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труда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1 187,3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1 023,4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1 386,2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 социальной поддержки</a:t>
                      </a: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ветеранам труда Ульяновской области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105 650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1 035,0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105 650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875,0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105 650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1 124,0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 социальной поддержки</a:t>
                      </a: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труженикам тыла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 социальной поддержки</a:t>
                      </a: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реабилитированным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лицам и лицам, признанным пострадавшими от политических репрессий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1 130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19,5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19,5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19,5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Ежегодная выплата гражданам, родившимся в период с 1 января 1927 года по 31 декабря 1945 года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78 400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86,5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88,8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91,2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82311" y="978861"/>
            <a:ext cx="629161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Забота о старшем поколении,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992" y="7055487"/>
            <a:ext cx="629161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сельских педагогических работников,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717360"/>
              </p:ext>
            </p:extLst>
          </p:nvPr>
        </p:nvGraphicFramePr>
        <p:xfrm>
          <a:off x="463002" y="7419654"/>
          <a:ext cx="6223597" cy="179913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27581"/>
                <a:gridCol w="840259"/>
                <a:gridCol w="827903"/>
                <a:gridCol w="852616"/>
                <a:gridCol w="704335"/>
                <a:gridCol w="852617"/>
                <a:gridCol w="718286"/>
              </a:tblGrid>
              <a:tr h="354460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54460">
                <a:tc vMerge="1">
                  <a:txBody>
                    <a:bodyPr/>
                    <a:lstStyle/>
                    <a:p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021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Денежная выплата педагогическим работникам, работающим и проживающим в сельской местности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13 100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310,0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13 100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310,0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13 100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310,0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41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17107" y="19039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702950" y="31324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24505"/>
              </p:ext>
            </p:extLst>
          </p:nvPr>
        </p:nvGraphicFramePr>
        <p:xfrm>
          <a:off x="430592" y="1524423"/>
          <a:ext cx="6223597" cy="44754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567653"/>
                <a:gridCol w="803189"/>
                <a:gridCol w="753762"/>
                <a:gridCol w="803190"/>
                <a:gridCol w="753762"/>
                <a:gridCol w="815546"/>
                <a:gridCol w="726495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Наименование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2021 год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2022 год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2023 год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Ежемесячная денежная выплата на детей в возрасте от 3 до 7 лет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25 000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320,9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25 000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366,8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25 000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380,4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Ежемесячная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денежная выплата, назначаемая по случаю рождения третьего ребёнка или последующих детей до достижения ребёнком возраста 3 лет 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6 630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796,3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6 550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813,4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6 600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814,6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Ежемесячная выплата в связи с рождением (усыновлением)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первого ребёнка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7 255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1 195,7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749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1 195,7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5 749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1 195,7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Меры социальной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поддержки многодетных семей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22 572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572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22 572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Меры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дополнительной социальной поддержки семей, имеющих детей 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500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4 500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3 300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Выплата пособий на ребёнка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47 250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47 250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47 250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57966" y="1117375"/>
            <a:ext cx="629161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Защита материнства и детства,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803139"/>
              </p:ext>
            </p:extLst>
          </p:nvPr>
        </p:nvGraphicFramePr>
        <p:xfrm>
          <a:off x="430592" y="6983144"/>
          <a:ext cx="6116068" cy="145533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308396"/>
                <a:gridCol w="1294445"/>
                <a:gridCol w="1318869"/>
                <a:gridCol w="1194358"/>
              </a:tblGrid>
              <a:tr h="292013">
                <a:tc rowSpan="2"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Мероприятия,</a:t>
                      </a: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направленные на охрану здоровья матери и ребёнка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32,4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23,5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23,5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 по проведению оздоровительной кампании детей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12,0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12,0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12,0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7966" y="6494931"/>
            <a:ext cx="629161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охране здоровья детей,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0877" y="187023"/>
            <a:ext cx="5454781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бюджета с учётом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интересов целевых групп граждан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81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95869"/>
            <a:ext cx="6172200" cy="455037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  <a:t>Динамика и структура расходов областного бюджета</a:t>
            </a:r>
            <a:endParaRPr lang="ru-RU" sz="1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3586600"/>
              </p:ext>
            </p:extLst>
          </p:nvPr>
        </p:nvGraphicFramePr>
        <p:xfrm>
          <a:off x="177740" y="1175178"/>
          <a:ext cx="6572248" cy="79590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82401"/>
                <a:gridCol w="778475"/>
                <a:gridCol w="963827"/>
                <a:gridCol w="823235"/>
                <a:gridCol w="920750"/>
                <a:gridCol w="903560"/>
              </a:tblGrid>
              <a:tr h="59436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 (факт)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  (146-ЗО от 19.12.2019)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Общегосударственные вопросы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2 959,9</a:t>
                      </a: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3 153,3</a:t>
                      </a: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3 716,2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4 505,2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5 918,4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т.ч. условно утверждённые расходы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1 370,0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2 800,0</a:t>
                      </a:r>
                      <a:endParaRPr lang="ru-RU" sz="11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97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Национальная оборона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19,8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9342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Национальная безопасность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правоохранительная деятельность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826,9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551,6</a:t>
                      </a:r>
                      <a:endParaRPr lang="ru-RU" sz="1100" b="0" i="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705,7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649,3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69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Национальная экономика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016,6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13 836,7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15 374,0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14 047,8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11 337,8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Жилищно-коммунальное хозяйство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008,5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343,9</a:t>
                      </a:r>
                      <a:endParaRPr lang="ru-RU" sz="1100" b="0" i="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2 945,7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1 864,5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1 898,0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Охрана окружающей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среды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39,1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592,0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996,9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1 739,2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202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792,9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ru-RU" sz="11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793,0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11 849,3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10 224,8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8 440,4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91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Культура, кинематография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716,8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1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880,1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2 254,1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1 368,3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1 446,8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Здравоохранение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835,4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ru-RU" sz="11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562,1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6 958,4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5 408,1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4 670,5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91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Социальная политика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741,7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r>
                        <a:rPr lang="ru-RU" sz="11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787,4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18 499,0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18 773,6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19 006,1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Физическая культура и спорт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114,9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705,3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2 128,7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2 302,6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1 690,6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 массовой информации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210,7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215,2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209,6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9342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114,6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108,0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2 256,6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2 606,5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2 606,5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Межбюджетные </a:t>
                      </a:r>
                      <a:b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трансферты общего характера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779,1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389,4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3 460,0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3 977,9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4 042,0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1914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 РАСХОДОВ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 </a:t>
                      </a:r>
                      <a:r>
                        <a:rPr lang="ru-RU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177,1</a:t>
                      </a:r>
                      <a:endParaRPr lang="ru-RU" sz="11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67 937,8</a:t>
                      </a:r>
                      <a:endParaRPr lang="ru-RU" sz="11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71 288,2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66 956,2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63 676,2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33535" y="920042"/>
            <a:ext cx="10164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млн рублей</a:t>
            </a:r>
            <a:endParaRPr lang="ru-RU" sz="9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4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17173737"/>
              </p:ext>
            </p:extLst>
          </p:nvPr>
        </p:nvGraphicFramePr>
        <p:xfrm>
          <a:off x="295422" y="998807"/>
          <a:ext cx="6451367" cy="5303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399170" y="292167"/>
            <a:ext cx="6172200" cy="6222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Структура расходов </a:t>
            </a:r>
            <a:b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областного бюджета в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2021 году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283759541"/>
              </p:ext>
            </p:extLst>
          </p:nvPr>
        </p:nvGraphicFramePr>
        <p:xfrm>
          <a:off x="857939" y="6447157"/>
          <a:ext cx="5048591" cy="2589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952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051744"/>
              </p:ext>
            </p:extLst>
          </p:nvPr>
        </p:nvGraphicFramePr>
        <p:xfrm>
          <a:off x="395783" y="7477980"/>
          <a:ext cx="5990733" cy="225098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855819"/>
                <a:gridCol w="855819"/>
                <a:gridCol w="855819"/>
                <a:gridCol w="855819"/>
                <a:gridCol w="855819"/>
                <a:gridCol w="855819"/>
                <a:gridCol w="855819"/>
              </a:tblGrid>
              <a:tr h="396781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(факт)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(факт)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(закон)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(проект)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(проект)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(проект)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2168,2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2313,7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3058,7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3240,6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3610,3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3667,7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4687,5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4151,2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5970,2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5362,5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4785,7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5193,4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Субвенции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10493,1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10491,3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10692,2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7230,6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6085,9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6402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Иные МБТ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1014,7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16,0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16,0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18650,4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17970,9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20301,4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15874,1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14497,9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15279,1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4041" y="329313"/>
            <a:ext cx="629161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Межбюджетные отношения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17107" y="19039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462814" y="829547"/>
            <a:ext cx="2441714" cy="161582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100" dirty="0"/>
              <a:t>Межбюджетные </a:t>
            </a:r>
            <a:r>
              <a:rPr lang="ru-RU" altLang="ru-RU" sz="1100" dirty="0" smtClean="0"/>
              <a:t>отношения</a:t>
            </a:r>
          </a:p>
          <a:p>
            <a:pPr eaLnBrk="1" hangingPunct="1"/>
            <a:r>
              <a:rPr lang="ru-RU" altLang="ru-RU" sz="1100" dirty="0" smtClean="0"/>
              <a:t> </a:t>
            </a:r>
            <a:r>
              <a:rPr lang="ru-RU" altLang="ru-RU" sz="1100" dirty="0"/>
              <a:t>с муниципальными образованиями Ульяновской области </a:t>
            </a:r>
            <a:endParaRPr lang="ru-RU" altLang="ru-RU" sz="1100" dirty="0" smtClean="0"/>
          </a:p>
          <a:p>
            <a:pPr eaLnBrk="1" hangingPunct="1"/>
            <a:r>
              <a:rPr lang="ru-RU" altLang="ru-RU" sz="1100" dirty="0" smtClean="0"/>
              <a:t>сформированы </a:t>
            </a:r>
            <a:r>
              <a:rPr lang="ru-RU" altLang="ru-RU" sz="1100" dirty="0"/>
              <a:t>в соответствии </a:t>
            </a:r>
            <a:endParaRPr lang="ru-RU" altLang="ru-RU" sz="1100" dirty="0" smtClean="0"/>
          </a:p>
          <a:p>
            <a:pPr eaLnBrk="1" hangingPunct="1"/>
            <a:r>
              <a:rPr lang="ru-RU" altLang="ru-RU" sz="1100" dirty="0" smtClean="0"/>
              <a:t>с Законом </a:t>
            </a:r>
            <a:r>
              <a:rPr lang="ru-RU" altLang="ru-RU" sz="1100" dirty="0"/>
              <a:t>Ульяновской области </a:t>
            </a:r>
            <a:endParaRPr lang="ru-RU" altLang="ru-RU" sz="1100" dirty="0" smtClean="0"/>
          </a:p>
          <a:p>
            <a:pPr eaLnBrk="1" hangingPunct="1"/>
            <a:r>
              <a:rPr lang="ru-RU" altLang="ru-RU" sz="1100" dirty="0" smtClean="0"/>
              <a:t>от </a:t>
            </a:r>
            <a:r>
              <a:rPr lang="ru-RU" altLang="ru-RU" sz="1100" dirty="0"/>
              <a:t>4 октября 2011 года № 142-ЗО </a:t>
            </a:r>
            <a:endParaRPr lang="ru-RU" altLang="ru-RU" sz="1100" dirty="0" smtClean="0"/>
          </a:p>
          <a:p>
            <a:pPr eaLnBrk="1" hangingPunct="1"/>
            <a:r>
              <a:rPr lang="ru-RU" altLang="ru-RU" sz="1100" dirty="0" smtClean="0"/>
              <a:t>«</a:t>
            </a:r>
            <a:r>
              <a:rPr lang="ru-RU" altLang="ru-RU" sz="1100" dirty="0"/>
              <a:t>О межбюджетных отношениях </a:t>
            </a:r>
            <a:endParaRPr lang="ru-RU" altLang="ru-RU" sz="1100" dirty="0" smtClean="0"/>
          </a:p>
          <a:p>
            <a:pPr eaLnBrk="1" hangingPunct="1"/>
            <a:r>
              <a:rPr lang="ru-RU" altLang="ru-RU" sz="1100" dirty="0" smtClean="0"/>
              <a:t>в </a:t>
            </a:r>
            <a:r>
              <a:rPr lang="ru-RU" altLang="ru-RU" sz="1100" dirty="0"/>
              <a:t>Ульяновской </a:t>
            </a:r>
            <a:r>
              <a:rPr lang="ru-RU" altLang="ru-RU" sz="1100" dirty="0" smtClean="0"/>
              <a:t>области»</a:t>
            </a:r>
            <a:endParaRPr lang="ru-RU" altLang="ru-RU" sz="1100" b="1" dirty="0"/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2937078" y="812860"/>
            <a:ext cx="3812769" cy="161582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100" dirty="0" smtClean="0">
                <a:solidFill>
                  <a:srgbClr val="002060"/>
                </a:solidFill>
              </a:rPr>
              <a:t>Основные МБТ, передаваемые из областного бюджета </a:t>
            </a:r>
          </a:p>
          <a:p>
            <a:pPr eaLnBrk="1" hangingPunct="1"/>
            <a:r>
              <a:rPr lang="ru-RU" altLang="ru-RU" sz="1100" dirty="0" smtClean="0">
                <a:solidFill>
                  <a:srgbClr val="002060"/>
                </a:solidFill>
              </a:rPr>
              <a:t>в 2021 году – </a:t>
            </a:r>
            <a:r>
              <a:rPr lang="ru-RU" altLang="ru-RU" sz="1100" b="1" dirty="0" smtClean="0">
                <a:solidFill>
                  <a:srgbClr val="002060"/>
                </a:solidFill>
              </a:rPr>
              <a:t>15 874,1 млн рублей</a:t>
            </a:r>
            <a:r>
              <a:rPr lang="ru-RU" altLang="ru-RU" sz="1100" dirty="0" smtClean="0">
                <a:solidFill>
                  <a:srgbClr val="002060"/>
                </a:solidFill>
              </a:rPr>
              <a:t>:</a:t>
            </a:r>
          </a:p>
          <a:p>
            <a:pPr marL="171450" indent="-171450" eaLnBrk="1" hangingPunct="1">
              <a:buFont typeface="Wingdings" panose="05000000000000000000" pitchFamily="2" charset="2"/>
              <a:buChar char="§"/>
            </a:pPr>
            <a:r>
              <a:rPr lang="ru-RU" altLang="ru-RU" sz="1100" dirty="0"/>
              <a:t>с</a:t>
            </a:r>
            <a:r>
              <a:rPr lang="ru-RU" altLang="ru-RU" sz="1100" dirty="0" smtClean="0"/>
              <a:t>убвенции на общее и дошкольное образование – 36,5% в общем объёме МБТ; </a:t>
            </a:r>
          </a:p>
          <a:p>
            <a:pPr marL="171450" indent="-171450" eaLnBrk="1" hangingPunct="1">
              <a:buFont typeface="Wingdings" panose="05000000000000000000" pitchFamily="2" charset="2"/>
              <a:buChar char="§"/>
            </a:pPr>
            <a:r>
              <a:rPr lang="ru-RU" altLang="ru-RU" sz="1100" dirty="0" smtClean="0"/>
              <a:t>субсидии на решение вопросов местного значения – 33,8%; 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altLang="ru-RU" sz="1100" dirty="0" smtClean="0"/>
              <a:t>дотации на выравнивание бюджетной обеспеченности – 15,8%;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altLang="ru-RU" sz="1100" dirty="0" smtClean="0"/>
              <a:t>иные МБТ – 13,9%.</a:t>
            </a:r>
            <a:endParaRPr lang="ru-RU" altLang="ru-RU" sz="1100" dirty="0"/>
          </a:p>
        </p:txBody>
      </p:sp>
      <p:sp>
        <p:nvSpPr>
          <p:cNvPr id="53" name="TextBox 52"/>
          <p:cNvSpPr txBox="1"/>
          <p:nvPr/>
        </p:nvSpPr>
        <p:spPr>
          <a:xfrm>
            <a:off x="197085" y="2648358"/>
            <a:ext cx="629161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Финансовая поддержка муниципальных образований,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8327" y="6400243"/>
            <a:ext cx="1220812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 </a:t>
            </a:r>
          </a:p>
          <a:p>
            <a:pPr algn="ctr"/>
            <a:r>
              <a:rPr lang="ru-RU" sz="1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субъекта РФ</a:t>
            </a:r>
            <a:endParaRPr lang="ru-RU" sz="1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8327" y="5877023"/>
            <a:ext cx="1220812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Обязанности  субъекта РФ</a:t>
            </a:r>
            <a:endParaRPr lang="ru-RU" sz="1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98959" y="6945740"/>
            <a:ext cx="6291618" cy="52322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Объёмы МБТ, предусмотренных </a:t>
            </a:r>
          </a:p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муниципальным образованиям Ульяновской области,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2950" y="31324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612102" y="3050882"/>
            <a:ext cx="6431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18650,4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85019" y="3140205"/>
            <a:ext cx="6431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17970,9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571690" y="2863801"/>
            <a:ext cx="6431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20301,4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558881" y="3367020"/>
            <a:ext cx="6431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15874,1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532821" y="3501823"/>
            <a:ext cx="6431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14497,9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32116" y="3411753"/>
            <a:ext cx="6431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15279,1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2388897622"/>
              </p:ext>
            </p:extLst>
          </p:nvPr>
        </p:nvGraphicFramePr>
        <p:xfrm>
          <a:off x="333094" y="2368824"/>
          <a:ext cx="6223348" cy="4576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206797" y="9210578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1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 descr="https://storage.strategy24.ru/files/project/201909/a484fd2175f8a273df163248469b2b6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062" y="4402347"/>
            <a:ext cx="423195" cy="423195"/>
          </a:xfrm>
          <a:prstGeom prst="rect">
            <a:avLst/>
          </a:prstGeom>
          <a:noFill/>
        </p:spPr>
      </p:pic>
      <p:pic>
        <p:nvPicPr>
          <p:cNvPr id="1044" name="Picture 20" descr="https://www.khabkrai.ru/photos/73150_x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0618" y="8391059"/>
            <a:ext cx="332415" cy="335185"/>
          </a:xfrm>
          <a:prstGeom prst="rect">
            <a:avLst/>
          </a:prstGeom>
          <a:noFill/>
        </p:spPr>
      </p:pic>
      <p:pic>
        <p:nvPicPr>
          <p:cNvPr id="1042" name="Picture 18" descr="https://kamgov.ru/files/5e1d21a5960399.3811383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482" y="8356708"/>
            <a:ext cx="388078" cy="360940"/>
          </a:xfrm>
          <a:prstGeom prst="rect">
            <a:avLst/>
          </a:prstGeom>
          <a:noFill/>
        </p:spPr>
      </p:pic>
      <p:pic>
        <p:nvPicPr>
          <p:cNvPr id="1040" name="Picture 16" descr="C:\Users\u126\Desktop\Без имени 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4101" y="6963588"/>
            <a:ext cx="511913" cy="465067"/>
          </a:xfrm>
          <a:prstGeom prst="rect">
            <a:avLst/>
          </a:prstGeom>
          <a:noFill/>
        </p:spPr>
      </p:pic>
      <p:pic>
        <p:nvPicPr>
          <p:cNvPr id="1039" name="Picture 15" descr="https://storage.myseldon.com/news_pict_58/58CF1B6DB22DE2FAD46174391C5C556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9795" y="7003533"/>
            <a:ext cx="380102" cy="385248"/>
          </a:xfrm>
          <a:prstGeom prst="rect">
            <a:avLst/>
          </a:prstGeom>
          <a:noFill/>
        </p:spPr>
      </p:pic>
      <p:pic>
        <p:nvPicPr>
          <p:cNvPr id="1037" name="Picture 13" descr="C:\Users\u126\Desktop\Без имени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5411" y="7038634"/>
            <a:ext cx="442676" cy="447271"/>
          </a:xfrm>
          <a:prstGeom prst="rect">
            <a:avLst/>
          </a:prstGeom>
          <a:noFill/>
        </p:spPr>
      </p:pic>
      <p:pic>
        <p:nvPicPr>
          <p:cNvPr id="1036" name="Picture 12" descr="https://im0-tub-ru.yandex.net/i?id=a30af051e83087e787c19de5dac87418&amp;n=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16009" y="5697538"/>
            <a:ext cx="399384" cy="399384"/>
          </a:xfrm>
          <a:prstGeom prst="rect">
            <a:avLst/>
          </a:prstGeom>
          <a:noFill/>
        </p:spPr>
      </p:pic>
      <p:pic>
        <p:nvPicPr>
          <p:cNvPr id="1034" name="Picture 10" descr="https://www.khabkrai.ru/photos/73127_x60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67141" y="5673921"/>
            <a:ext cx="480634" cy="430167"/>
          </a:xfrm>
          <a:prstGeom prst="rect">
            <a:avLst/>
          </a:prstGeom>
          <a:noFill/>
        </p:spPr>
      </p:pic>
      <p:pic>
        <p:nvPicPr>
          <p:cNvPr id="1032" name="Picture 8" descr="https://storage.strategy24.ru/files/project/201909/fb23858ca6a256560871430f53df249d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362" y="5723824"/>
            <a:ext cx="409361" cy="443149"/>
          </a:xfrm>
          <a:prstGeom prst="rect">
            <a:avLst/>
          </a:prstGeom>
          <a:noFill/>
        </p:spPr>
      </p:pic>
      <p:pic>
        <p:nvPicPr>
          <p:cNvPr id="1030" name="Picture 6" descr="http://edu21.cap.ru/home/4447/nikolckaya/cajt/dokumenti/naz%20proekt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12488" y="4364183"/>
            <a:ext cx="593528" cy="593528"/>
          </a:xfrm>
          <a:prstGeom prst="rect">
            <a:avLst/>
          </a:prstGeom>
          <a:noFill/>
        </p:spPr>
      </p:pic>
      <p:pic>
        <p:nvPicPr>
          <p:cNvPr id="1028" name="Picture 4" descr="https://dgp5-omsk.ru/uploadedFiles/newsimages/big/rrrparaere_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74250" y="4342097"/>
            <a:ext cx="597947" cy="618343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77594" y="112208"/>
            <a:ext cx="6172200" cy="457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Программный бюджет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5989" y="526621"/>
            <a:ext cx="635449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 algn="just"/>
            <a: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Законопроект сформирован на основе </a:t>
            </a:r>
            <a:r>
              <a:rPr lang="ru-RU" sz="1400" b="1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21</a:t>
            </a:r>
            <a: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государственной программы Ульяновской области, в  соответствии с перечнем государственных программ Ульяновской области (утвержденным  распоряжением Правительства Ульяновской области от  27.12.2019 №693-</a:t>
            </a:r>
            <a:r>
              <a:rPr lang="ru-RU" sz="1400" dirty="0" err="1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</a:t>
            </a:r>
            <a: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).  Будут реализовываться программы в сферах образования, культуры, здравоохранения, агропромышленного комплекса, ветеринарии, туризма, социальной поддержки и защиты населения, жилищно-коммунального хозяйства, строительства и транспорта.</a:t>
            </a:r>
          </a:p>
          <a:p>
            <a:pPr indent="363538" algn="just"/>
            <a: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Все государственные программы разработаны в соответствии с постановлением Правительства Ульяновской области от 13.09.2019  №460-П «Об утверждении Правил разработки, реализации и оценки эффективности государственных программ Ульяновской области, а также осуществления контроля за ходом их реализации».</a:t>
            </a:r>
            <a:endParaRPr lang="ru-RU" sz="14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9338" y="3612775"/>
            <a:ext cx="5727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11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</a:t>
            </a:r>
            <a:r>
              <a:rPr lang="en-US" sz="1400" b="1" dirty="0" smtClean="0">
                <a:solidFill>
                  <a:srgbClr val="C0000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285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,1 МЛН. РУБ</a:t>
            </a:r>
            <a: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. в 2021 году будут направлены на реализацию</a:t>
            </a:r>
            <a:b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НАЦИОНАЛЬНЫХ ПРОЕКТОВ 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84484" y="4329953"/>
            <a:ext cx="2019057" cy="986523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5989" y="4324865"/>
            <a:ext cx="1876072" cy="989932"/>
          </a:xfrm>
          <a:prstGeom prst="roundRect">
            <a:avLst/>
          </a:prstGeom>
          <a:noFill/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65964" y="4329049"/>
            <a:ext cx="1883830" cy="98574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5989" y="5579474"/>
            <a:ext cx="1845882" cy="98268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02783" y="5565784"/>
            <a:ext cx="1978754" cy="9963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07806" y="5580903"/>
            <a:ext cx="1841988" cy="9812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5989" y="6946425"/>
            <a:ext cx="2085222" cy="106403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88434" y="6946425"/>
            <a:ext cx="1897069" cy="106403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843464" y="6963588"/>
            <a:ext cx="1806718" cy="104687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024689" y="4493607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2 769,1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92758" y="4869899"/>
            <a:ext cx="20439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 «Демография»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86847" y="4517905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716,1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525341" y="451110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1 500,2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121576" y="5793162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286,3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428599" y="5780083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929,5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641661" y="5738817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634,4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178676" y="7121161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219,6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409257" y="7034774"/>
            <a:ext cx="922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4 114,8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788564" y="7059323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19,9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389974" y="4941046"/>
            <a:ext cx="2285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 «Здравоохранение»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814047" y="4996529"/>
            <a:ext cx="20439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 «Образование»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29097" y="6237604"/>
            <a:ext cx="13975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 «Культура»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826326" y="6246801"/>
            <a:ext cx="17032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 «Экология»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807806" y="6107196"/>
            <a:ext cx="1835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 «Жильё и городская среда»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3210" y="7592729"/>
            <a:ext cx="2420471" cy="269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</a:t>
            </a:r>
            <a:r>
              <a:rPr lang="ru-RU" sz="115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«Предпринимательство»</a:t>
            </a:r>
            <a:endParaRPr lang="ru-RU" sz="1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766459" y="7396215"/>
            <a:ext cx="17150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 «Безопасные автомобильные дороги»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66270" y="7474529"/>
            <a:ext cx="1583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 «Цифровая экономика»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423800" y="8321091"/>
            <a:ext cx="1845884" cy="101902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631584" y="8321091"/>
            <a:ext cx="2156980" cy="102070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765964" y="8436589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70,2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545352" y="8491088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25,0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193839" y="8844579"/>
            <a:ext cx="2285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 «Международная кооперация и экспорт»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519118" y="8766921"/>
            <a:ext cx="2313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</a:t>
            </a:r>
            <a:r>
              <a:rPr lang="ru-RU" sz="115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«Производительность труда и поддержка занятости»</a:t>
            </a:r>
            <a:endParaRPr lang="ru-RU" sz="1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942525" y="918088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1867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832" y="125704"/>
            <a:ext cx="5734512" cy="438117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в разрезе государственных программ</a:t>
            </a:r>
            <a:endParaRPr lang="ru-RU" sz="1800" dirty="0">
              <a:solidFill>
                <a:srgbClr val="002060"/>
              </a:solidFill>
              <a:latin typeface="Arial" panose="020B0604020202020204" pitchFamily="34" charset="0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07212"/>
              </p:ext>
            </p:extLst>
          </p:nvPr>
        </p:nvGraphicFramePr>
        <p:xfrm>
          <a:off x="331003" y="836385"/>
          <a:ext cx="6410777" cy="8702973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3835795"/>
                <a:gridCol w="877329"/>
                <a:gridCol w="827903"/>
                <a:gridCol w="869750"/>
              </a:tblGrid>
              <a:tr h="376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государственной программы </a:t>
                      </a:r>
                      <a:endParaRPr lang="ru-RU" sz="1100" b="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Ульяновской </a:t>
                      </a: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917" marR="47917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</a:t>
                      </a: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917" marR="47917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917" marR="47917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917" marR="47917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Содействие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занятости населения и развитие трудовых ресурсов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559 674,6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544 971,8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544 971,8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здравоохранения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12 198 920,1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10 909 204,3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10 457</a:t>
                      </a:r>
                      <a:r>
                        <a:rPr lang="ru-RU" sz="10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691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модернизация образования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11 980 314,8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10 485 272,2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8 696 683,7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764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Социальная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поддержка и защита населения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12 383 982,2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12 361 530,7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12 348 953,5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691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Гражданское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общество и государственная национальная политика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226 951,0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160 219,9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160 219,9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жилищно-коммунального хозяйства и повышение энергетической эффективности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2 228 981,9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1 752 990,7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2 484 224,8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193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государственного управления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514 181,2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469 089,7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469 089,7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строительства и архитектуры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1 122 672,4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932 372,8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871 670,2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правопорядка и безопасности жизнедеятельности на территории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726 484,9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602 889,9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602 889,9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культуры, туризма и сохранение объектов культурного наследия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2 617 742,8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1 578 388,9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1 660 514,3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900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Охрана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окружающей среды и восстановление природных ресурсов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382 800,7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364 946,8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373 446,8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физической культуры и спорта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2 190 781,2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2 370 227,4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1 764 521,5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691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благоприятного инвестиционного климата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540 364,7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382 583,5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382 583,5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Научно-технологическое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184 854,4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184 271,0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175 354,4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691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транспортной системы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8 872 764,7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9 537 097,9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8 237 904,2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719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агропромышленного комплекса, сельских территорий и регулирование рынков сельскохозяйственной продукции, сырья и продовольствия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4 766 358,7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2 812 847,4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1 715 925,0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95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Государственной ветеринарной службы Российской Федерации на территории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233 675,5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184 703,9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198 319,4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Управление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государственными финансами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5 788 224,9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6 666 044,5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6 730 147,1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984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информационного общества и электронного правительства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557 625,5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448 282,4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448 282,4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053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комфортной городской среды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672 952,4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407 770,7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406 642,5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малого и среднего предпринимательства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135 483,3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376 390,2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58 719,2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08479" y="543615"/>
            <a:ext cx="9333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i="1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ыс. рублей</a:t>
            </a:r>
            <a:endParaRPr lang="ru-RU" sz="9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36954" y="9539358"/>
            <a:ext cx="1543050" cy="366642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82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1032" y="208008"/>
            <a:ext cx="6172200" cy="780285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и модернизация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образования</a:t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99397488"/>
              </p:ext>
            </p:extLst>
          </p:nvPr>
        </p:nvGraphicFramePr>
        <p:xfrm>
          <a:off x="242646" y="1196301"/>
          <a:ext cx="576064" cy="6925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</a:tblGrid>
              <a:tr h="580540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1500,2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74265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265,8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74051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3727,1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794453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2064,7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11293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1686,8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84252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267,2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27401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392,7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30966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370,0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83473">
                <a:tc>
                  <a:txBody>
                    <a:bodyPr/>
                    <a:lstStyle/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114,1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64356">
                <a:tc>
                  <a:txBody>
                    <a:bodyPr/>
                    <a:lstStyle/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110,2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02623731"/>
              </p:ext>
            </p:extLst>
          </p:nvPr>
        </p:nvGraphicFramePr>
        <p:xfrm>
          <a:off x="1880830" y="4625526"/>
          <a:ext cx="4858406" cy="26446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98402"/>
                <a:gridCol w="488709"/>
                <a:gridCol w="498107"/>
                <a:gridCol w="526302"/>
                <a:gridCol w="498107"/>
                <a:gridCol w="448779"/>
              </a:tblGrid>
              <a:tr h="2577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63396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обучающихся общеобразовательных организаций, занимающихся в одну смену, в общей численности обучающихся общеобразовательных организаций,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3600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3600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97,4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3600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97,45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3600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3600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613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инвалидов, принятых на обучение по программам среднего профессионального образования (по отношению к предыдущему году),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626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детей-инвалидов и детей с ОВЗ в возрасте от 5 до 17 лет, получающих дополнительное образование, в общей численности детей-инвалидов и детей с ОВЗ данного возраста, проживающих в Ульяновской области,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81050" y="1196301"/>
            <a:ext cx="1135784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«Образование»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национального проекта «Демография»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Субвенции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местным бюджетам на оплату труда работников школ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Субвенции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местным бюджетам на оплату труда работников детских садов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Содержание подведомственных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Ремонт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и укрепление материально-технической базы учреждений образования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Проведение оздоровительной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кампании детей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Компенсация части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родительской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платы за посещение детского сада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Меры поддержки работников образования и обучающихся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Прочие мероприятия в сфере образования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4824" y="1097205"/>
            <a:ext cx="4858407" cy="310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Цель государственной программы: </a:t>
            </a: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комплексное и эффективное развитие системы образования в Ульяновской области, обеспечивающее повышение качества образования</a:t>
            </a: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формирование гибкой, подотчётной обществу системы непрерывного образования, развивающей человеческий потенциал, обеспечивающей текущие и перспективные потребности социально-экономического развития Ульяновской области;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развитие инфраструктуры и организационно-экономических механизмов, обеспечивающих государственные гарантии реализации прав на получение общедоступного и бесплатного общего образования, среднего профессионального образования и дополнительного образования детей;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модернизация образовательных программ общего образования, среднего профессионального образования и дополнительного образования детей</a:t>
            </a:r>
            <a:endParaRPr lang="ru-RU" sz="1150" b="1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5007" y="8303868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11 980,3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млн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30623" y="4306966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3074" name="Picture 2" descr="https://region.center/source/file_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9811" y="7527351"/>
            <a:ext cx="1753505" cy="1188000"/>
          </a:xfrm>
          <a:prstGeom prst="rect">
            <a:avLst/>
          </a:prstGeom>
          <a:noFill/>
        </p:spPr>
      </p:pic>
      <p:pic>
        <p:nvPicPr>
          <p:cNvPr id="3076" name="Picture 4" descr="http://gagarinskiymedia.ru/upload/iblock/a26/a261f939bbf0f148d7c50dc3b2c91c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8070" y="7527351"/>
            <a:ext cx="1781999" cy="1188000"/>
          </a:xfrm>
          <a:prstGeom prst="rect">
            <a:avLst/>
          </a:prstGeom>
          <a:noFill/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63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64703" y="56457"/>
            <a:ext cx="5727787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здравоохранения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80443225"/>
              </p:ext>
            </p:extLst>
          </p:nvPr>
        </p:nvGraphicFramePr>
        <p:xfrm>
          <a:off x="116631" y="1106687"/>
          <a:ext cx="648072" cy="6954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</a:tblGrid>
              <a:tr h="753904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900" b="0" kern="1200" spc="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900" b="0" kern="1200" spc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716,1</a:t>
                      </a:r>
                      <a:endParaRPr lang="ru-RU" sz="900" b="0" kern="1200" spc="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42124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39563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5324,2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713263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3958,0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53773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1380,8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55605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660,0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624691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45,0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71649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114,5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83526451"/>
              </p:ext>
            </p:extLst>
          </p:nvPr>
        </p:nvGraphicFramePr>
        <p:xfrm>
          <a:off x="2043632" y="4370686"/>
          <a:ext cx="4696894" cy="32929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44399"/>
                <a:gridCol w="505253"/>
                <a:gridCol w="534875"/>
                <a:gridCol w="560823"/>
                <a:gridCol w="560823"/>
                <a:gridCol w="490721"/>
              </a:tblGrid>
              <a:tr h="2754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обследованных новорождённых при проведении аудиологического (неонатального) скрининга в общем числе новорождённых, %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95,0</a:t>
                      </a:r>
                    </a:p>
                    <a:p>
                      <a:pPr algn="ctr"/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Обеспеченность льготных категорий граждан необходимыми лекарственными препаратами по предъявленным в аптечную организацию рецептам, %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97,0</a:t>
                      </a:r>
                    </a:p>
                    <a:p>
                      <a:pPr algn="ctr"/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97,0</a:t>
                      </a:r>
                    </a:p>
                    <a:p>
                      <a:pPr algn="ctr"/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97,0</a:t>
                      </a:r>
                    </a:p>
                    <a:p>
                      <a:pPr algn="ctr"/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97,0</a:t>
                      </a:r>
                    </a:p>
                    <a:p>
                      <a:pPr algn="ctr"/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медицинских работников государственных учреждений здравоохранения, охваченных мерами социальной поддержки в отчётном году, человек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2358</a:t>
                      </a:r>
                    </a:p>
                    <a:p>
                      <a:pPr algn="ctr"/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06144" y="1106687"/>
            <a:ext cx="1337486" cy="702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«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Здравоохранение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Реализация</a:t>
            </a:r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Национального проекта «Демография»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Страховые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взносы </a:t>
            </a: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неработающее население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Содержание подведомственных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учреждений 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Расходы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на лекарственное обеспечение </a:t>
            </a:r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льготных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категорий граждан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Оказание </a:t>
            </a: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отдельных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видов </a:t>
            </a:r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мед.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помощи</a:t>
            </a: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Межбюджетные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трансферты </a:t>
            </a:r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бюджету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ТФОМС </a:t>
            </a:r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на финансовое обеспечение реализации территориальной программы обязательного мед.страхования </a:t>
            </a: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Программы </a:t>
            </a: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Земский доктор», «Земский фельдшер»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16833" y="1013642"/>
            <a:ext cx="47186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Цель государственной программы:</a:t>
            </a:r>
            <a:r>
              <a:rPr lang="ru-RU" sz="12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обеспечение доступности медицинской помощи и повышение эффективности медицинских услуг, объёмы, виды и качество которых должны соответствовать уровню заболеваемости и потребностям населения Ульяновской области, передовым достижениям медицинской науки</a:t>
            </a:r>
          </a:p>
          <a:p>
            <a:r>
              <a:rPr lang="ru-RU" sz="12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приоритета профилактики в сфере охраны здоровья и развития первичной медико-санитарной помощи;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повышение эффективности оказания специализированной, включая высокотехнологичную и скорую, медицинской помощи;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развитие и внедрение инновационных методов диагностики, профилактики и лечения, а также основ персонализированной медицины.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4778" y="8409385"/>
            <a:ext cx="1754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году,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12 198,9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88840" y="4069101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71682" name="Picture 2" descr="https://oonkologii.ru/wp-content/uploads/2019/09/tomografiya-pochek2-1024x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3560" y="7933491"/>
            <a:ext cx="1314441" cy="956466"/>
          </a:xfrm>
          <a:prstGeom prst="rect">
            <a:avLst/>
          </a:prstGeom>
          <a:noFill/>
        </p:spPr>
      </p:pic>
      <p:pic>
        <p:nvPicPr>
          <p:cNvPr id="71686" name="Picture 6" descr="https://73online.ru/pic/upld_374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298" y="8061260"/>
            <a:ext cx="1266333" cy="956466"/>
          </a:xfrm>
          <a:prstGeom prst="rect">
            <a:avLst/>
          </a:prstGeom>
          <a:noFill/>
        </p:spPr>
      </p:pic>
      <p:pic>
        <p:nvPicPr>
          <p:cNvPr id="71690" name="Picture 10" descr="https://kuzbass-today.ru/wp-content/uploads/2020/04/r6576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81053" y="8071654"/>
            <a:ext cx="1284210" cy="951787"/>
          </a:xfrm>
          <a:prstGeom prst="rect">
            <a:avLst/>
          </a:prstGeom>
          <a:noFill/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84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z="1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523" y="1759532"/>
            <a:ext cx="52734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i="1" dirty="0" smtClean="0">
                <a:solidFill>
                  <a:srgbClr val="002060"/>
                </a:solidFill>
              </a:rPr>
              <a:t>Уважаемые жители </a:t>
            </a:r>
          </a:p>
          <a:p>
            <a:pPr algn="ctr"/>
            <a:r>
              <a:rPr lang="ru-RU" sz="3100" b="1" i="1" dirty="0" smtClean="0">
                <a:solidFill>
                  <a:srgbClr val="002060"/>
                </a:solidFill>
              </a:rPr>
              <a:t>Ульяновской области!</a:t>
            </a:r>
            <a:endParaRPr lang="ru-RU" sz="31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6864" y="3190295"/>
            <a:ext cx="3067116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7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 Вами очередное издание Бюджета для граждан. </a:t>
            </a:r>
          </a:p>
          <a:p>
            <a:pPr algn="just"/>
            <a:r>
              <a:rPr lang="ru-RU" sz="17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Брошюра подготовлена на основе проекта закона Ульяновской области «Об областном бюджете на 2021 год и на плановый период 2022 и 2023 годов». </a:t>
            </a:r>
            <a:endParaRPr lang="ru-RU" sz="17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61457" y="146915"/>
            <a:ext cx="4896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ФИНАНСОВ </a:t>
            </a:r>
          </a:p>
          <a:p>
            <a:pPr algn="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23" y="2991226"/>
            <a:ext cx="2737341" cy="2645893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2" name="TextBox 11"/>
          <p:cNvSpPr txBox="1"/>
          <p:nvPr/>
        </p:nvSpPr>
        <p:spPr>
          <a:xfrm>
            <a:off x="3564138" y="7611147"/>
            <a:ext cx="2822375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7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И.о. министра финансов </a:t>
            </a:r>
          </a:p>
          <a:p>
            <a:pPr algn="r"/>
            <a:r>
              <a:rPr lang="ru-RU" sz="17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 </a:t>
            </a:r>
          </a:p>
          <a:p>
            <a:pPr algn="r"/>
            <a:r>
              <a:rPr lang="ru-RU" sz="17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Наталья Брюханова</a:t>
            </a:r>
            <a:endParaRPr lang="ru-RU" sz="17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77864" y="5545376"/>
            <a:ext cx="489611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7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издании наглядно и доступно рассказывается об областном бюджете: основах его формирования, основных характеристиках, статьях расходов. Брошюра рассчитана на широкий круг заинтересованных лиц</a:t>
            </a:r>
            <a:endParaRPr lang="ru-RU" sz="17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3846" y="80784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38" y="7714832"/>
            <a:ext cx="855791" cy="6383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11852" y="3727131"/>
            <a:ext cx="386753" cy="338242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77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4664" y="104899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«Социальная поддержка и защита населения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 территории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области»</a:t>
            </a:r>
          </a:p>
        </p:txBody>
      </p:sp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0413600"/>
              </p:ext>
            </p:extLst>
          </p:nvPr>
        </p:nvGraphicFramePr>
        <p:xfrm>
          <a:off x="1916832" y="4227916"/>
          <a:ext cx="4686925" cy="42493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16968"/>
                <a:gridCol w="600075"/>
                <a:gridCol w="590550"/>
                <a:gridCol w="581025"/>
                <a:gridCol w="542925"/>
                <a:gridCol w="555382"/>
              </a:tblGrid>
              <a:tr h="4286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014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малоимущих граждан пожилого возраста и семей с детьми, имеющих доход ниже черты бедности, являющихся получателями государственной социальной помощи на основании социального контракта, в общей численности малоимущих пожилых граждан и семей с детьми, имеющих доход ниже черты бедности, обратившихся за государственной социальной помощью, %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доступных для граждан пожилого возраста и инвалидов организаций социального обслуживания в общем количестве организаций социального обслуживания, %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085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Суммарный коэффициент рождаемости в Ульяновской области, ед.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1,533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1,557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1,553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1,597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1,613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47724" y="1185020"/>
            <a:ext cx="113653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«Демография»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мер социальной поддержки гражданам, в том числе опека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деятельности исполнителей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гос. программы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Программы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«Доступная среда» и «Реабилитация,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реабилитация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инвалидов»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84257" y="1082137"/>
            <a:ext cx="4771903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качества жизни населения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качества жизни населения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условий для роста благосостояния граждан, увеличение периода активного долголетия.</a:t>
            </a: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сокращение бедности среди населения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соблюдение принципа адресности при предоставлении мер социальной поддержки;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улучшение положения семей и детей, находящихся в трудной жизненной ситуации;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внедрение механизма финансовой поддержки семей при рождении детей;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роли сектора негосударственных некоммерческих организаций в предоставлении социальных услуг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8640" y="6708372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12 384,0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 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6832" y="3889980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525723"/>
              </p:ext>
            </p:extLst>
          </p:nvPr>
        </p:nvGraphicFramePr>
        <p:xfrm>
          <a:off x="227842" y="1185020"/>
          <a:ext cx="576064" cy="5158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</a:tblGrid>
              <a:tr h="1072405">
                <a:tc>
                  <a:txBody>
                    <a:bodyPr/>
                    <a:lstStyle/>
                    <a:p>
                      <a:endParaRPr lang="ru-RU" sz="900" b="0" kern="1200" spc="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ru-RU" sz="900" b="0" kern="1200" spc="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b="0" kern="1200" spc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1992,0</a:t>
                      </a:r>
                      <a:endParaRPr lang="ru-RU" sz="900" b="0" kern="1200" spc="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438901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7697,3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438901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2671,5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07900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" name="Picture 4" descr="http://xvatit.com/uploads/posts/2015-11/1447852722_2012122013561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40" y="7655668"/>
            <a:ext cx="1628861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48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4"/>
          <p:cNvSpPr>
            <a:spLocks noGrp="1"/>
          </p:cNvSpPr>
          <p:nvPr>
            <p:ph type="title"/>
          </p:nvPr>
        </p:nvSpPr>
        <p:spPr>
          <a:xfrm>
            <a:off x="685800" y="285220"/>
            <a:ext cx="6172200" cy="404813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  <a:t>«Развитие культуры, туризма и сохранение объектов </a:t>
            </a:r>
            <a:b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  <a:t>культурного наследия 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99440479"/>
              </p:ext>
            </p:extLst>
          </p:nvPr>
        </p:nvGraphicFramePr>
        <p:xfrm>
          <a:off x="116682" y="1145478"/>
          <a:ext cx="569118" cy="6520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118"/>
              </a:tblGrid>
              <a:tr h="767117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286,3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rgbClr val="92D050"/>
                    </a:solidFill>
                  </a:tcPr>
                </a:tc>
              </a:tr>
              <a:tr h="958899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1176,1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150676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283,1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rgbClr val="00B0F0"/>
                    </a:solidFill>
                  </a:tcPr>
                </a:tc>
              </a:tr>
              <a:tr h="958899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711,0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767117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54,7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150676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67117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21,1</a:t>
                      </a:r>
                    </a:p>
                  </a:txBody>
                  <a:tcPr marL="91364" marR="91364" marT="25714" marB="25714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08597467"/>
              </p:ext>
            </p:extLst>
          </p:nvPr>
        </p:nvGraphicFramePr>
        <p:xfrm>
          <a:off x="2014934" y="4981424"/>
          <a:ext cx="4589860" cy="294965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35944"/>
                <a:gridCol w="482997"/>
                <a:gridCol w="543322"/>
                <a:gridCol w="594122"/>
                <a:gridCol w="647700"/>
                <a:gridCol w="485775"/>
              </a:tblGrid>
              <a:tr h="18931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учреждений культуры , в которых проведены мероприятия, направленные на модернизацию материально-технической базы, ед.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53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международных и всероссийских выставок, других презентационных и имиджевых мероприятий, на которых представлена презентационная продукция  о туристском потенциале  Ульяновской области, ед.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63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документов, принятых на государственное хранение государственными архивами Ульяновской области, тыс. ед. хранения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40,2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5718" marB="25718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15,8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16,13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16,45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16,75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06" name="TextBox 16"/>
          <p:cNvSpPr txBox="1">
            <a:spLocks noChangeArrowheads="1"/>
          </p:cNvSpPr>
          <p:nvPr/>
        </p:nvSpPr>
        <p:spPr bwMode="auto">
          <a:xfrm>
            <a:off x="1863329" y="1024730"/>
            <a:ext cx="4893071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100" b="1" dirty="0"/>
              <a:t>Цели государственной программы: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ru-RU" altLang="ru-RU" sz="1100" dirty="0"/>
              <a:t>создание на территории Ульяновской области благоприятных условий для сохранения, развития и распространения культуры;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ru-RU" altLang="ru-RU" sz="1100" dirty="0"/>
              <a:t>повышение качества государственных (муниципальных) услуг, предоставляемых областными государственными и муниципальными учреждениями культуры, областными государственными архивами, областными государственными и муниципальными образовательными организациями, реализующими дополнительные общеобразовательные программы в сфере искусств для детей, областными государственными профессиональными образовательными организациями, реализующими образовательные программы среднего профессионального образования в области искусств.</a:t>
            </a:r>
          </a:p>
          <a:p>
            <a:pPr eaLnBrk="1" hangingPunct="1"/>
            <a:r>
              <a:rPr lang="ru-RU" altLang="ru-RU" sz="1100" b="1" dirty="0"/>
              <a:t>Задачи государственной программы: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ru-RU" altLang="ru-RU" sz="1100" dirty="0"/>
              <a:t>обеспечение доступа граждан к культурным ценностям и участию в культурной жизни, реализация творческого потенциала населения;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ru-RU" altLang="ru-RU" sz="1100" dirty="0"/>
              <a:t>повышение качества государственных услуг, предоставляемых государственными учреждениями культуры;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1100" dirty="0"/>
              <a:t>продвижение туристских продуктов, реализуемых на территории Ульяновской области, на мировом и внутреннем туристских рынках.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ru-RU" altLang="ru-RU" sz="1100" dirty="0"/>
          </a:p>
        </p:txBody>
      </p:sp>
      <p:sp>
        <p:nvSpPr>
          <p:cNvPr id="2108" name="TextBox 1"/>
          <p:cNvSpPr txBox="1">
            <a:spLocks noChangeArrowheads="1"/>
          </p:cNvSpPr>
          <p:nvPr/>
        </p:nvSpPr>
        <p:spPr bwMode="auto">
          <a:xfrm>
            <a:off x="88107" y="7999458"/>
            <a:ext cx="17275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 i="1" dirty="0"/>
              <a:t>Средства на реализацию государственной программы в 2021 году       </a:t>
            </a:r>
            <a:r>
              <a:rPr lang="ru-RU" altLang="ru-RU" sz="1000" b="1" i="1" dirty="0"/>
              <a:t>2 617,7 млн. руб.</a:t>
            </a:r>
          </a:p>
        </p:txBody>
      </p:sp>
      <p:sp>
        <p:nvSpPr>
          <p:cNvPr id="2109" name="TextBox 2"/>
          <p:cNvSpPr txBox="1">
            <a:spLocks noChangeArrowheads="1"/>
          </p:cNvSpPr>
          <p:nvPr/>
        </p:nvSpPr>
        <p:spPr bwMode="auto">
          <a:xfrm>
            <a:off x="1863329" y="4592640"/>
            <a:ext cx="439935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dirty="0">
                <a:solidFill>
                  <a:srgbClr val="002060"/>
                </a:solidFill>
              </a:rPr>
              <a:t>Ожидаемые результаты:</a:t>
            </a:r>
          </a:p>
        </p:txBody>
      </p:sp>
      <p:sp>
        <p:nvSpPr>
          <p:cNvPr id="2110" name="TextBox 12"/>
          <p:cNvSpPr txBox="1">
            <a:spLocks noChangeArrowheads="1"/>
          </p:cNvSpPr>
          <p:nvPr/>
        </p:nvSpPr>
        <p:spPr bwMode="auto">
          <a:xfrm>
            <a:off x="651353" y="1202297"/>
            <a:ext cx="1120297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800" dirty="0"/>
              <a:t>Реализация </a:t>
            </a:r>
            <a:r>
              <a:rPr lang="ru-RU" altLang="ru-RU" sz="800" dirty="0" smtClean="0"/>
              <a:t>национального</a:t>
            </a:r>
          </a:p>
          <a:p>
            <a:pPr eaLnBrk="1" hangingPunct="1"/>
            <a:r>
              <a:rPr lang="ru-RU" altLang="ru-RU" sz="800" dirty="0" smtClean="0"/>
              <a:t>проекта </a:t>
            </a:r>
            <a:r>
              <a:rPr lang="ru-RU" altLang="ru-RU" sz="800" dirty="0"/>
              <a:t>«Культура»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r>
              <a:rPr lang="ru-RU" altLang="ru-RU" sz="800" dirty="0" smtClean="0"/>
              <a:t>Содержание подведомственных </a:t>
            </a:r>
            <a:r>
              <a:rPr lang="ru-RU" altLang="ru-RU" sz="800" dirty="0"/>
              <a:t>учреждений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r>
              <a:rPr lang="ru-RU" altLang="ru-RU" sz="800" dirty="0" smtClean="0"/>
              <a:t>Строительство</a:t>
            </a:r>
            <a:r>
              <a:rPr lang="ru-RU" altLang="ru-RU" sz="800" dirty="0"/>
              <a:t>,  ремонт и реконструкция объектов культуры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r>
              <a:rPr lang="ru-RU" altLang="ru-RU" sz="800" dirty="0" smtClean="0"/>
              <a:t>Реконструкция </a:t>
            </a:r>
            <a:r>
              <a:rPr lang="ru-RU" altLang="ru-RU" sz="800" dirty="0"/>
              <a:t>здания  </a:t>
            </a:r>
            <a:r>
              <a:rPr lang="ru-RU" altLang="ru-RU" sz="800" dirty="0" err="1"/>
              <a:t>ОГАУК</a:t>
            </a:r>
            <a:r>
              <a:rPr lang="ru-RU" altLang="ru-RU" sz="800" dirty="0"/>
              <a:t> «Ленинский мемориал»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r>
              <a:rPr lang="ru-RU" altLang="ru-RU" sz="800" dirty="0" smtClean="0"/>
              <a:t>Мероприятия </a:t>
            </a:r>
            <a:r>
              <a:rPr lang="ru-RU" altLang="ru-RU" sz="800" dirty="0"/>
              <a:t>в области  культуры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r>
              <a:rPr lang="ru-RU" altLang="ru-RU" sz="800" dirty="0" smtClean="0"/>
              <a:t>Сохранение </a:t>
            </a:r>
            <a:r>
              <a:rPr lang="ru-RU" altLang="ru-RU" sz="800" dirty="0"/>
              <a:t>и государственная охрана объектов культурного наследия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r>
              <a:rPr lang="ru-RU" altLang="ru-RU" sz="800" dirty="0" smtClean="0"/>
              <a:t>Мероприятия </a:t>
            </a:r>
            <a:r>
              <a:rPr lang="ru-RU" altLang="ru-RU" sz="800" dirty="0"/>
              <a:t>в сфере туризма</a:t>
            </a:r>
          </a:p>
        </p:txBody>
      </p:sp>
      <p:pic>
        <p:nvPicPr>
          <p:cNvPr id="2111" name="Picture 2" descr="C:\Users\u30\Desktop\iV7OdLSsBk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927" y="8153295"/>
            <a:ext cx="2577839" cy="140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80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6" descr="https://avatars.mds.yandex.net/get-pdb/932587/cd76e0fa-f882-4092-8097-50cf5486c632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0256" y="7569335"/>
            <a:ext cx="1736950" cy="107071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3567" y="7569335"/>
            <a:ext cx="1647443" cy="119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9877" y="8876660"/>
            <a:ext cx="2026562" cy="90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65104" y="8753385"/>
            <a:ext cx="1482352" cy="93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5152" y="137116"/>
            <a:ext cx="6172200" cy="864096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программа Ульяновской области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физической культуры и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спорта </a:t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0014585"/>
              </p:ext>
            </p:extLst>
          </p:nvPr>
        </p:nvGraphicFramePr>
        <p:xfrm>
          <a:off x="293451" y="1138021"/>
          <a:ext cx="471254" cy="655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254"/>
              </a:tblGrid>
              <a:tr h="131148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449,8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31148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809,3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1148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234,5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31148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343,2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31148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354,0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57495832"/>
              </p:ext>
            </p:extLst>
          </p:nvPr>
        </p:nvGraphicFramePr>
        <p:xfrm>
          <a:off x="2060848" y="4290786"/>
          <a:ext cx="4608513" cy="30120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16225"/>
                <a:gridCol w="648072"/>
                <a:gridCol w="648072"/>
                <a:gridCol w="576064"/>
                <a:gridCol w="720080"/>
              </a:tblGrid>
              <a:tr h="281214"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615440">
                <a:tc>
                  <a:txBody>
                    <a:bodyPr/>
                    <a:lstStyle/>
                    <a:p>
                      <a:r>
                        <a:rPr lang="ru-RU" sz="95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спортсменов, имеющих спортивные разряды или спортивные звания, в общем числе лиц, проходящих спортивную подготовку в системе специализированных детско-юношеских спортивных школ олимпийского резерва и училищ олимпийского резерва, %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48,5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48,5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49,5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403">
                <a:tc>
                  <a:txBody>
                    <a:bodyPr/>
                    <a:lstStyle/>
                    <a:p>
                      <a:r>
                        <a:rPr lang="ru-RU" sz="95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объектов спорта, находящихся на территории Ульяновской области, в том числе созданных на основании соглашений о государственно-частном  (муниципально -частном) партнёрстве, единиц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2680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2700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2730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2745</a:t>
                      </a:r>
                      <a:endParaRPr lang="ru-RU" sz="9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97682" y="1351520"/>
            <a:ext cx="1138738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Реализация федерального проекта </a:t>
            </a:r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8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Спорт-норма жизни»</a:t>
            </a: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Содержание подведомственных </a:t>
            </a:r>
            <a:r>
              <a:rPr lang="ru-RU" sz="8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учреждений</a:t>
            </a: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Строительство </a:t>
            </a:r>
            <a:r>
              <a:rPr lang="ru-RU" sz="8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 реконструкция объектов спорта</a:t>
            </a: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Мероприятия </a:t>
            </a:r>
            <a:r>
              <a:rPr lang="ru-RU" sz="8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сфере физической культуры и спорта</a:t>
            </a: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Расходы </a:t>
            </a:r>
            <a:r>
              <a:rPr lang="ru-RU" sz="8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 концессионному соглашению за строительство Ледового дворца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36420" y="1138022"/>
            <a:ext cx="4869180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эффективного участия органов государственной власти Ульяновской области в реализации государственной политики в сфере физической культуры и спорта.</a:t>
            </a:r>
          </a:p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областной физкультурно-спортивной системы, ориентирующей население Ульяновской области на здоровый образ жизни, систематические занятия физической культурой и спортом, а так же совершенствование областной системы детско-юношеского спорта;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развитие объектов спорта посредством предоставления бюджетам муниципальных образований Ульяновской области субсидий в целях софинансирования расходных обязательств, возникающих при строительстве, реконструкции и ремонте объектов спорта, находящихся в собственности муниципальных образований Ульяновской области;</a:t>
            </a:r>
          </a:p>
          <a:p>
            <a:pPr marL="285750" indent="-285750"/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60848" y="3944891"/>
            <a:ext cx="4254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93451" y="8034933"/>
            <a:ext cx="169347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- 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2 190,8  млн.руб.</a:t>
            </a:r>
          </a:p>
        </p:txBody>
      </p:sp>
      <p:pic>
        <p:nvPicPr>
          <p:cNvPr id="1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54302" y="9220541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05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трудовые ресурсы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770" y="7648456"/>
            <a:ext cx="3114574" cy="122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5676" y="110846"/>
            <a:ext cx="6480719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«Содействие занятости населения и развитие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трудовых </a:t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ресурсов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 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57414792"/>
              </p:ext>
            </p:extLst>
          </p:nvPr>
        </p:nvGraphicFramePr>
        <p:xfrm>
          <a:off x="116632" y="1178533"/>
          <a:ext cx="531440" cy="6637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440"/>
              </a:tblGrid>
              <a:tr h="762308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61,4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562506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47,7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796447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266,8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089010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426945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62251209"/>
              </p:ext>
            </p:extLst>
          </p:nvPr>
        </p:nvGraphicFramePr>
        <p:xfrm>
          <a:off x="1844824" y="5241033"/>
          <a:ext cx="4608516" cy="22607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08101"/>
                <a:gridCol w="485775"/>
                <a:gridCol w="552450"/>
                <a:gridCol w="524531"/>
                <a:gridCol w="537659"/>
              </a:tblGrid>
              <a:tr h="2522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7493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регистрируемой безработицы к численности экономически активного населения Ульяновской области,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участников подпрограммы и членов их семей, прибывших в Российскую Федерацию и поставленных на учет в территориальном органе Министерства внутренних дел  Российской Федерации по Ульяновской области, единиц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 работников, занятых на работах с вредными и (или) опасными условиями труда,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67707" y="1106721"/>
            <a:ext cx="1205109" cy="610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 «Демография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 проекта 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«Производительность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труда и поддержка 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занятости»</a:t>
            </a:r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Мероприятия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по содействию занятости населения, включая выплаты безработным гражданам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Содействие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добровольному переселению в Российскую федерацию соотечественников, проживающих за рубежом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исполнителей госпрограммы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45431" y="953618"/>
            <a:ext cx="50609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r>
              <a:rPr lang="ru-RU" sz="10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правовых, экономических и институциональных условий, способствующих эффективному развитию рынка труда с учётом приоритетов развития экономики Ульяновской области; сохранение стабильной ситуации на рынке труда Ульяновской области; </a:t>
            </a:r>
          </a:p>
          <a:p>
            <a:r>
              <a:rPr lang="ru-RU" sz="10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человеческого потенциала путем использования мер активной политики занятости населения; оказание целевой поддержки занятости лиц предпенсионного возраста и женщин, в период отпуска по уходу за ребенком в возрасте до трех лет, путем организации их обучения;</a:t>
            </a:r>
          </a:p>
          <a:p>
            <a:r>
              <a:rPr lang="ru-RU" sz="10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стимулирование и организация процесса добровольного переселения соотечественников на постоянное место жительства в Ульяновскую </a:t>
            </a:r>
            <a:r>
              <a:rPr lang="ru-RU" sz="105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область.</a:t>
            </a:r>
            <a:endParaRPr lang="ru-RU" sz="10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0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0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недопущение напряжённости на рынке труда; повышение конкурентоспособности граждан предпенсионного возраста и женщин, воспитывающих детей на рынке труда; улучшение условий и охраны труда; оказание </a:t>
            </a:r>
            <a:r>
              <a:rPr lang="ru-RU" sz="105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содействия;</a:t>
            </a:r>
            <a:endParaRPr lang="ru-RU" sz="10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0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трудоустройству инвалидов, в том числе инвалидов молодого возраста, в рамках мероприятий по содействию занятости населения; снижение производственного травматизма и профессиональной заболеваемости в организациях Ульяновской области;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0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политических, социально-экономических, организационных условий, включая обеспечение необходимого информационного сопровождения, способствующих переезду соотечественников в Ульяновскую область на постоянное место </a:t>
            </a:r>
            <a:r>
              <a:rPr lang="ru-RU" sz="105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жительства.</a:t>
            </a:r>
            <a:endParaRPr lang="ru-RU" sz="1050" b="1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632" y="8091544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559,7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72816" y="4953001"/>
            <a:ext cx="45429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3" name="Рисунок 12" descr="https://misanec.ru/wp-content/uploads/2015/03/sluzhba-zanyatosti-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6533" y="8096236"/>
            <a:ext cx="1444237" cy="936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59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1032" y="164469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транспортной системы 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59430860"/>
              </p:ext>
            </p:extLst>
          </p:nvPr>
        </p:nvGraphicFramePr>
        <p:xfrm>
          <a:off x="206996" y="1208585"/>
          <a:ext cx="648072" cy="6132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</a:tblGrid>
              <a:tr h="1415172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4145,9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415172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3786,3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792553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641,6</a:t>
                      </a: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5095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298,9</a:t>
                      </a: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53871292"/>
              </p:ext>
            </p:extLst>
          </p:nvPr>
        </p:nvGraphicFramePr>
        <p:xfrm>
          <a:off x="1944966" y="3899358"/>
          <a:ext cx="4686925" cy="3072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95693"/>
                <a:gridCol w="506627"/>
                <a:gridCol w="556055"/>
                <a:gridCol w="531340"/>
                <a:gridCol w="531341"/>
                <a:gridCol w="465869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1872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автомобильных дорог общего пользования регионального и межмуниципального значения,  соответствующих нормативным требованиям к транспортно-эксплуатационным показателям, на 31 декабря, %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47,3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53,8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55,3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56,8</a:t>
                      </a:r>
                    </a:p>
                    <a:p>
                      <a:pPr algn="ctr"/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автобусов со сроком эксплуатации до 5 лет в общем количестве автобусов организаций автомобильного транспорта, %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37,5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38,5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65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лиц, погибших в результате ДТП, человек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</a:p>
                    <a:p>
                      <a:pPr algn="ctr"/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04069" y="1208585"/>
            <a:ext cx="1074642" cy="6209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Национального проекта «Безопасные и качественные автомобильные дороги»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Мероприятия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по развитию системы дорожного хозяйства, 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в том числе 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в МО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населения качественными услугами пассажирского ж/д-, авто-, электро-  и воздушного транспорта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мероприятия в области развития транспортной системы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78711" y="1086447"/>
            <a:ext cx="48584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Цель государственной программы: </a:t>
            </a: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транспортного комплекса в Ульяновской области</a:t>
            </a: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сохранности и развитие автомобильных дорог общего пользования регионального, межмуниципального и местного значения;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повышение качества транспортного обслуживания и создание условий для выравнивания транспортной обеспеченности населения Ульяновской области;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охраны жизни, здоровья граждан и их имущества, гарантии их законных прав на безопасные условия движения на дорогах.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8640" y="7891985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872,7 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6832" y="3506984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3" name="Picture 4" descr="https://ulpressa.ru/wp-content/uploads/old/moskovskoe-shosse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4966" y="8025633"/>
            <a:ext cx="1722714" cy="1148476"/>
          </a:xfrm>
          <a:prstGeom prst="rect">
            <a:avLst/>
          </a:prstGeom>
          <a:noFill/>
        </p:spPr>
      </p:pic>
      <p:pic>
        <p:nvPicPr>
          <p:cNvPr id="19" name="Picture 6" descr="https://susanin.news/upload/iblock/0ed/0ed5377fdab79412dfe43d5135480d2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7339" y="7708517"/>
            <a:ext cx="1597878" cy="1148475"/>
          </a:xfrm>
          <a:prstGeom prst="rect">
            <a:avLst/>
          </a:prstGeom>
          <a:noFill/>
        </p:spPr>
      </p:pic>
      <p:pic>
        <p:nvPicPr>
          <p:cNvPr id="20" name="Picture 2" descr="http://racurs.ua/content/images/Publication/News/72/96/2/previ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4161" y="7545288"/>
            <a:ext cx="1379156" cy="1148476"/>
          </a:xfrm>
          <a:prstGeom prst="rect">
            <a:avLst/>
          </a:prstGeom>
          <a:noFill/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02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1032" y="119943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жилищно-коммунального хозяйства и повышение энергетической эффективности 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6339843"/>
              </p:ext>
            </p:extLst>
          </p:nvPr>
        </p:nvGraphicFramePr>
        <p:xfrm>
          <a:off x="116632" y="1235491"/>
          <a:ext cx="504056" cy="6302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809058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902,8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732418">
                <a:tc>
                  <a:txBody>
                    <a:bodyPr/>
                    <a:lstStyle/>
                    <a:p>
                      <a:endParaRPr lang="en-US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484,8</a:t>
                      </a:r>
                      <a:endParaRPr lang="ru-RU" sz="900" b="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23888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470,7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89965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126,0</a:t>
                      </a:r>
                      <a:endParaRPr lang="ru-RU" sz="900" b="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618118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130,1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64692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11,5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64692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103,1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81714605"/>
              </p:ext>
            </p:extLst>
          </p:nvPr>
        </p:nvGraphicFramePr>
        <p:xfrm>
          <a:off x="1821540" y="4736976"/>
          <a:ext cx="4775812" cy="34160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7909"/>
                <a:gridCol w="642551"/>
                <a:gridCol w="469557"/>
                <a:gridCol w="568411"/>
                <a:gridCol w="458220"/>
                <a:gridCol w="529164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1872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отремонтированных объектов водоснабжения и водоотведения, единиц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Протяжённость законченных строительством газораспределительных сетей, км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172,44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7,78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Реструктуризированная задолженность</a:t>
                      </a:r>
                      <a:r>
                        <a:rPr lang="ru-RU" sz="100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теплоснабжающих организаций по оплате за потреблённый природный газ, млн рублей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247,051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обустроенных мест (площадок) накопления твёрдых коммунальных отходов в населённых пунктах Ульяновской области, единиц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47054" y="1230630"/>
            <a:ext cx="1224136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«Экология»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Водоснабжение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и водоотведение в МО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Газификация 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и газоснабжение в МО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Подготовка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и прохождение отопительного сезона 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в МО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Энергосбережение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и повышение энергетической эффективности в Ульяновской области</a:t>
            </a:r>
          </a:p>
          <a:p>
            <a:pPr algn="ctr"/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Обращение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с твердыми коммунальными расходами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55068" y="1022511"/>
            <a:ext cx="4858407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Цель государственной программы: </a:t>
            </a: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формирование целостной и эффективной системы управления энергосбережением и повышением энергетической эффективности, обеспечивающей снижение энергоёмкости валового регионального продукта Ульяновской области</a:t>
            </a: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обновление основных средств, используемых для осуществления водоснабжения и водоотведения, обеспечение необходимой технологической надёжности систем питьевого и хозяйственно-бытового водоснабжения;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развитие газификации населённых пунктов Ульяновской области;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содействие муниципальным образованиям Ульяновской области в организации теплоснабжения населения и объектов социальной сферы;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внедрение мер государственного регулирования и финансовых механизмов, стимулирующих энергосбережение и повышение энергетической эффективности в Ульяновской области.</a:t>
            </a:r>
            <a:endParaRPr lang="ru-RU" sz="1150" b="1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632" y="7953802"/>
            <a:ext cx="165455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2 229,0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00808" y="4432783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6" name="Picture 2" descr="https://dom.mosreg.ru/sites/default/files/pictures/news_img/20879_picture_38cae4ea5849485ce78ddf1c6001485ec172782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3137" y="8324747"/>
            <a:ext cx="1510542" cy="1003251"/>
          </a:xfrm>
          <a:prstGeom prst="rect">
            <a:avLst/>
          </a:prstGeom>
          <a:noFill/>
        </p:spPr>
      </p:pic>
      <p:pic>
        <p:nvPicPr>
          <p:cNvPr id="21" name="Рисунок 20" descr="i9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299" y="8633651"/>
            <a:ext cx="864096" cy="773139"/>
          </a:xfrm>
          <a:prstGeom prst="rect">
            <a:avLst/>
          </a:prstGeom>
        </p:spPr>
      </p:pic>
      <p:pic>
        <p:nvPicPr>
          <p:cNvPr id="23" name="Рисунок 22" descr="zhk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95421" y="8609038"/>
            <a:ext cx="902043" cy="822363"/>
          </a:xfrm>
          <a:prstGeom prst="rect">
            <a:avLst/>
          </a:prstGeom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3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40668" y="148591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строительства и архитектуры в Ульяновской области»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66421074"/>
              </p:ext>
            </p:extLst>
          </p:nvPr>
        </p:nvGraphicFramePr>
        <p:xfrm>
          <a:off x="188640" y="1187183"/>
          <a:ext cx="504056" cy="5638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1158009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134,2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598924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746,6</a:t>
                      </a:r>
                      <a:endParaRPr lang="ru-RU" sz="900" b="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723084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48,0</a:t>
                      </a:r>
                      <a:endParaRPr lang="ru-RU" sz="900" b="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158009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193,9</a:t>
                      </a:r>
                      <a:endParaRPr lang="ru-RU" sz="900" b="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99887782"/>
              </p:ext>
            </p:extLst>
          </p:nvPr>
        </p:nvGraphicFramePr>
        <p:xfrm>
          <a:off x="1949633" y="5094060"/>
          <a:ext cx="4552528" cy="37418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1093"/>
                <a:gridCol w="645773"/>
                <a:gridCol w="632595"/>
                <a:gridCol w="553520"/>
                <a:gridCol w="589547"/>
              </a:tblGrid>
              <a:tr h="3852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3135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Увеличение общей площади жилых помещений, введённых в эксплуатацию в течение года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1159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1381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611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Увеличение общей площади жилых помещений, построенных населением на территории Ульяновской области и введённых в эксплуатацию в течение года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977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035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Увеличение количества граждан (семей), проживающих на территории Ульяновской области, обеспеченных земельными участками в соответствии со статьёй 13</a:t>
                      </a:r>
                      <a:r>
                        <a:rPr lang="ru-RU" sz="1000" kern="12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Закона Ульяновской области от 17.11.2003 № 059-ЗО «О регулировании земельных отношений в Ульяновской области» 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3107" y="1221497"/>
            <a:ext cx="1237233" cy="578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8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Реализация Национального проекта «Жильё и городская среда»</a:t>
            </a: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8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Стимулирование </a:t>
            </a:r>
            <a:r>
              <a:rPr lang="ru-RU" sz="88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развития жилищного строительства в Ульяновской области</a:t>
            </a: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8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Подготовка </a:t>
            </a:r>
            <a:r>
              <a:rPr lang="ru-RU" sz="88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документов территориального планирования и градостроительного зонирования</a:t>
            </a: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8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Прочие </a:t>
            </a:r>
            <a:r>
              <a:rPr lang="ru-RU" sz="88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расходы в области  строительства и архитектуры</a:t>
            </a:r>
          </a:p>
          <a:p>
            <a:pPr algn="ctr"/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algn="ctr"/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algn="ctr"/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algn="ctr"/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9214" y="1028270"/>
            <a:ext cx="493747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доступности жилых помещений и качества жилищного обеспечения населения Ульяновской области, создание условий для устойчивого развития территорий муниципальных образований Ульяновской области.</a:t>
            </a:r>
          </a:p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населения Ульяновской области экономически доступными жилыми помещениями, соответствующими требованиям энергетической эффективности и экологическим требованиям, путем создания благоприятных условий для развития жилищного строительства;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предоставление государственной поддержки в решении жилищной проблемы работникам областных государственных учреждений и муниципальных учреждений муниципальных образований Ульяновской области, работникам организаций, осуществляющим на территории Ульяновской области деятельность в сфере информационных технологий и молодым семьям, признанным  установленном порядке, нуждающимися в улучшении жилищных условий;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благоприятных условий для социальной адаптации детей-сирот в современном обществе и повышение качества их жизни.</a:t>
            </a:r>
          </a:p>
          <a:p>
            <a:pPr marL="285750" indent="-285750"/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795" y="7037952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1 122,7 млн. руб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6832" y="4736977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2052" name="Picture 4" descr="https://i8.photo.2gis.com/images/branch/55/7740561891882258_89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066" y="7958581"/>
            <a:ext cx="1394148" cy="1460535"/>
          </a:xfrm>
          <a:prstGeom prst="rect">
            <a:avLst/>
          </a:prstGeom>
          <a:noFill/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63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6672" y="153215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«Охрана окружающей среды и восстановление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природных ресурсов  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7883847"/>
              </p:ext>
            </p:extLst>
          </p:nvPr>
        </p:nvGraphicFramePr>
        <p:xfrm>
          <a:off x="187225" y="1373128"/>
          <a:ext cx="576064" cy="527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</a:tblGrid>
              <a:tr h="909706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26,7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129300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54,9</a:t>
                      </a:r>
                    </a:p>
                  </a:txBody>
                  <a:tcPr>
                    <a:solidFill>
                      <a:srgbClr val="67DAF9"/>
                    </a:solidFill>
                  </a:tcPr>
                </a:tc>
              </a:tr>
              <a:tr h="758009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7,8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758009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187,9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589932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29,8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29300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75,7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02540066"/>
              </p:ext>
            </p:extLst>
          </p:nvPr>
        </p:nvGraphicFramePr>
        <p:xfrm>
          <a:off x="1949634" y="4928642"/>
          <a:ext cx="4608511" cy="28962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79815"/>
                <a:gridCol w="642551"/>
                <a:gridCol w="654908"/>
                <a:gridCol w="679622"/>
                <a:gridCol w="651615"/>
              </a:tblGrid>
              <a:tr h="25222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отобранных проб воздуха на стационарных постах наблюдения, шт.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kern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</a:p>
                    <a:p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Отношение площади лесовосстановления и лесоразведения к площади вырубленных и погибших лесных насаждений, %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83,2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91,3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96,9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97,4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Протяженность новых и реконструированных сооружений инженерной защиты и берегоукрепления, км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2835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2835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семян с улучшенными наследственными свойствами в общем объёме заготовленных семян, %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10,1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10,9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11,6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11,6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92696" y="1540349"/>
            <a:ext cx="1264628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«Экология»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водохозяйственного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комплекса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Развитие лесного хозяйства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Полномочия в области лесных отношений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Экологический фонд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расходы </a:t>
            </a:r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в том числе содержание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подведомственных 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учреждений)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57324" y="1150989"/>
            <a:ext cx="4608512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уровня экологической безопасности и сохранение природных систем Ульяновской</a:t>
            </a: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1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ликвидация объектов прошлого экологического ущерба Ульяновской области;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x-none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защиты населения и объектов экономики Ульяновской области от наводнений и иного негативного воздействия вод;</a:t>
            </a:r>
            <a:endParaRPr lang="ru-RU" sz="11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восстановление водных объектов до состояния, обеспечивающего экологически благоприятные условия жизни населения Ульяновской области;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условий для рационального и интенсивного использования лесов Ульяновской области при сохранении их экологических функций и биологического разнообразия, а также повышение эффективности контроля за использованием и воспроизводством лесов на территории Ульяновской области.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7225" y="6979714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382,8 млн. руб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49634" y="4568003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5424" y="7908513"/>
            <a:ext cx="1163960" cy="176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49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5676" y="209479"/>
            <a:ext cx="6480719" cy="936104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агропромышленного комплекса,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сельских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территорий и регулирование рынков сельскохозяйственной продукции, сырья и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продовольствия</a:t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1612781"/>
              </p:ext>
            </p:extLst>
          </p:nvPr>
        </p:nvGraphicFramePr>
        <p:xfrm>
          <a:off x="116632" y="1505624"/>
          <a:ext cx="648072" cy="5578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</a:tblGrid>
              <a:tr h="1390466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84,2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047087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3 960,8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047087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389,4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047087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173,0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47087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159,0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22688506"/>
              </p:ext>
            </p:extLst>
          </p:nvPr>
        </p:nvGraphicFramePr>
        <p:xfrm>
          <a:off x="1916832" y="5073727"/>
          <a:ext cx="4696781" cy="31617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1293"/>
                <a:gridCol w="523875"/>
                <a:gridCol w="504825"/>
                <a:gridCol w="533400"/>
                <a:gridCol w="491854"/>
                <a:gridCol w="511534"/>
              </a:tblGrid>
              <a:tr h="3196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Целевой индикатор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2019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2023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4997">
                <a:tc>
                  <a:txBody>
                    <a:bodyPr/>
                    <a:lstStyle/>
                    <a:p>
                      <a:r>
                        <a:rPr lang="ru-RU" sz="1000" kern="1200" dirty="0" smtClean="0"/>
                        <a:t>Объем производства скота и птицы на убой (в</a:t>
                      </a:r>
                      <a:r>
                        <a:rPr lang="ru-RU" sz="1000" kern="1200" baseline="0" dirty="0" smtClean="0"/>
                        <a:t> живом весе), тыс. тонн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33,8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35,0</a:t>
                      </a:r>
                      <a:endParaRPr lang="ru-RU" sz="10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35,2</a:t>
                      </a:r>
                      <a:endParaRPr lang="ru-RU" sz="10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35,2</a:t>
                      </a:r>
                      <a:endParaRPr lang="ru-RU" sz="10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35,3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05">
                <a:tc>
                  <a:txBody>
                    <a:bodyPr/>
                    <a:lstStyle/>
                    <a:p>
                      <a:r>
                        <a:rPr lang="ru-RU" sz="1000" kern="1200" dirty="0" smtClean="0"/>
                        <a:t>Протяженность введенных в эксплуатацию распределительных газовых сетей, км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26,76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11,88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11,88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11,88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/>
                        <a:t>Протяженность введенных в эксплуатацию локальных водопроводов, км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20,42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23,65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1000" kern="1200" dirty="0" smtClean="0"/>
                        <a:t>Размер площади введенных в эксплуатацию мелиорируемых земель за счет реконструкции, технического перевооружения и строительства новых мелиоративных систем общего и индивидуального пользования, тыс. гектаров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270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270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290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92696" y="1591240"/>
            <a:ext cx="1224136" cy="5455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«Малое и среднее 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предпринимательство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и поддержка 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индивидуальной предпринимательской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инициативы»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Сельского</a:t>
            </a: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хозяйства</a:t>
            </a:r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Комплексное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сельских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территорий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мелиорации  земель 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сельско-хозяйственного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назначения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расходы </a:t>
            </a:r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в том числе содержание 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подведомственных 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учреждений)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4824" y="1422862"/>
            <a:ext cx="4852538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Цель государственной программы: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беспечение продовольственной безопасности Ульяновской области с учётом положений Доктрины продовольственной безопасности Российской Федерации, утвержденной Указом Президента Российской Федерации от 30.01.2010 № 120 «Об утверждении Доктрины продовольственной безопасности Российской Федерации».</a:t>
            </a:r>
          </a:p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стимулирование роста производства основных видов сельскохозяйственной продукции и производства пищевых продуктов;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повышение уровня комплексного обустройства сельских населенных пунктов объектами социальной и инженерной инфраструктуры и удовлетворение потребностей граждан, проживающих в сельской местности, в том числе молодых семей и молодых специалистов, в благоустроенных жилых помещениях;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</a:t>
            </a:r>
            <a:r>
              <a:rPr lang="x-none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водообеспеченности земель сельскохозяйственного назначения, предотвращение процессов подтопления, затопления и опустынивания территорий для гарантированного обеспечения продуктивности сельскохозяйственных угодий.</a:t>
            </a:r>
            <a:endParaRPr lang="ru-RU" sz="1100" b="1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3244" y="7523570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766,4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98551" y="4732477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Ожидаемые результаты: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0407" y="8545682"/>
            <a:ext cx="1664703" cy="94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s://encrypted-tbn0.gstatic.com/images?q=tbn:ANd9GcRAYwIC7-P0YIDG93wIEqZVUJ6c-7LjWjaGYRnxuI6me7YsIpbNw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11827" y="8414425"/>
            <a:ext cx="2059858" cy="759684"/>
          </a:xfrm>
          <a:prstGeom prst="rect">
            <a:avLst/>
          </a:prstGeom>
          <a:noFill/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65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5561" y="112209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государственной ветеринарной службы  Российской Федерации на территории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98053740"/>
              </p:ext>
            </p:extLst>
          </p:nvPr>
        </p:nvGraphicFramePr>
        <p:xfrm>
          <a:off x="225217" y="1162421"/>
          <a:ext cx="504056" cy="6647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1329411">
                <a:tc>
                  <a:txBody>
                    <a:bodyPr/>
                    <a:lstStyle/>
                    <a:p>
                      <a:pPr algn="ctr"/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10,7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329411">
                <a:tc>
                  <a:txBody>
                    <a:bodyPr/>
                    <a:lstStyle/>
                    <a:p>
                      <a:pPr algn="ctr"/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29411">
                <a:tc>
                  <a:txBody>
                    <a:bodyPr/>
                    <a:lstStyle/>
                    <a:p>
                      <a:pPr algn="ctr"/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188,5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329411">
                <a:tc>
                  <a:txBody>
                    <a:bodyPr/>
                    <a:lstStyle/>
                    <a:p>
                      <a:pPr algn="ctr"/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16,1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329411">
                <a:tc>
                  <a:txBody>
                    <a:bodyPr/>
                    <a:lstStyle/>
                    <a:p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69430733"/>
              </p:ext>
            </p:extLst>
          </p:nvPr>
        </p:nvGraphicFramePr>
        <p:xfrm>
          <a:off x="1942829" y="4577668"/>
          <a:ext cx="4686925" cy="3103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4836"/>
                <a:gridCol w="568411"/>
                <a:gridCol w="518983"/>
                <a:gridCol w="556055"/>
                <a:gridCol w="556054"/>
                <a:gridCol w="562586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выявленных неблагополучных пунктов по заразным болезням животных на территории Ульяновской области, единиц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Инвазированность продуктивного сельскохозяйственного поголовья животных, процентов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1,38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выявленных случаев реализации на продовольственном рынке Ульяновской области опасных для жизни и здоровья населения некачественных и фальсифицированных пищевых продуктов животного происхождения, случаев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595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63497" y="1181938"/>
            <a:ext cx="1199922" cy="610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Расходы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на противоэпизо-отические  мероприятия и  обеспечение безопасности пищевой продукции</a:t>
            </a: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Оснащение материально-технической базы учреждений ветеринарии</a:t>
            </a: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Расходы на государственное задание по оказанию государственных услуг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Агентства ветеринарии</a:t>
            </a: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Меры соцподдержки специалистов ветеринарии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4824" y="1033856"/>
            <a:ext cx="4882937" cy="310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стойкого эпизоотического и ветеринарно-санитарного благополучия территории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бесперебойной работы ветеринарной службы РФ на территории Ульяновской области.</a:t>
            </a:r>
          </a:p>
          <a:p>
            <a:r>
              <a:rPr lang="ru-RU" sz="1150" b="1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</a:t>
            </a:r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качества и безопасности продукции животного происхождения, реализуемой на продовольственном рынке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профилактика и ликвидация особо опасных и других заразных и незаразных болезней животных;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организация и осуществление государственного ветеринарного надзора на территории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учреждений ветеринарии высокотехнологичными лабораторно-диагностическими приборами, специальным оборудованием, дезинфекционными установками, автотранспортными средствами, расходными материалами.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3450" y="7833320"/>
            <a:ext cx="1505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35227" y="7881007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233,7 млн. руб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42829" y="4217687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2572" y="7809476"/>
            <a:ext cx="151216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3587" y="74783"/>
            <a:ext cx="614572" cy="61414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478071" y="614149"/>
            <a:ext cx="3870544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СОДЕРЖАНИЕ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873" y="1215772"/>
            <a:ext cx="5289871" cy="797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Глоссарий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Административно-территориальное устройство Ульяновской области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Ключевые показатели социально-экономического 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развития Ульяновской области 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направления бюджетной политики 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2021-2023 годы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Параметры областного бюджета на 2021-2023 годы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Структура налоговых и неналоговых доходов областного бюджета 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Расходы бюджета с учётом интересов целевых групп граждан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Динамика и структура расходов областного бюджета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Межбюджетные отношения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Программный бюджет Ульяновской области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Государственный долг Ульяновской области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Открытость и общественное участие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Рейтинг Ульяновской области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82482" y="1215771"/>
            <a:ext cx="412292" cy="7971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00051" y="9193298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44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64313" y="92124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«Формирование комфортной городской среды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77378608"/>
              </p:ext>
            </p:extLst>
          </p:nvPr>
        </p:nvGraphicFramePr>
        <p:xfrm>
          <a:off x="188640" y="1147847"/>
          <a:ext cx="504056" cy="5778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1398280">
                <a:tc>
                  <a:txBody>
                    <a:bodyPr/>
                    <a:lstStyle/>
                    <a:p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b="0" spc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320,2</a:t>
                      </a:r>
                      <a:endParaRPr lang="ru-RU" sz="900" spc="-1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932079">
                <a:tc>
                  <a:txBody>
                    <a:bodyPr/>
                    <a:lstStyle/>
                    <a:p>
                      <a:endParaRPr lang="ru-RU" sz="900" spc="-1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-1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180,0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32144">
                <a:tc>
                  <a:txBody>
                    <a:bodyPr/>
                    <a:lstStyle/>
                    <a:p>
                      <a:endParaRPr lang="ru-RU" sz="900" spc="-1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-1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171,1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115670">
                <a:tc>
                  <a:txBody>
                    <a:bodyPr/>
                    <a:lstStyle/>
                    <a:p>
                      <a:endParaRPr lang="ru-RU" sz="900" spc="-1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-1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70382634"/>
              </p:ext>
            </p:extLst>
          </p:nvPr>
        </p:nvGraphicFramePr>
        <p:xfrm>
          <a:off x="2101339" y="4291335"/>
          <a:ext cx="4542908" cy="24513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1298"/>
                <a:gridCol w="515014"/>
                <a:gridCol w="467105"/>
                <a:gridCol w="503037"/>
                <a:gridCol w="515014"/>
                <a:gridCol w="51144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40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благоустроенных дворовых территорий многоквартирных домов</a:t>
                      </a:r>
                    </a:p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</a:t>
                      </a: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благоустроенных территорий общего пользования поселений и городских округов Ульяновской области,</a:t>
                      </a: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мероприятий, проведенных с целью информационного освещения реализации мероприятий государственной программы, шт.</a:t>
                      </a:r>
                      <a:endParaRPr lang="ru-RU" sz="900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3100" y="1242511"/>
            <a:ext cx="1221724" cy="5770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НП «Жильё и городская среда», Формирование комфортной городской среды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НП «Жильё и городская среда», Создание комфортной городской среды в малых городах и исторических поселениях –победителях Всероссийского конкурса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Благоустройство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дворовых территорий и территорий общего пользования 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мероприятия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01340" y="1147847"/>
            <a:ext cx="4464496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качества и комфорта городской среды на территории Ульяновской области.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1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благоустройства дворовых территорий многоквартирных домов и территорий общего пользования муниципальных образований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благоустройства парков в муниципальных образованиях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участие граждан в решении вопросов благоустройства населённых пунктов.</a:t>
            </a:r>
          </a:p>
          <a:p>
            <a:pPr marL="285750" indent="-285750"/>
            <a:endParaRPr lang="ru-RU" sz="11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632" y="7563066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673,0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01339" y="3793210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3156" y="7092581"/>
            <a:ext cx="14401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i54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78377" y="7917009"/>
            <a:ext cx="2336899" cy="1231465"/>
          </a:xfrm>
          <a:prstGeom prst="rect">
            <a:avLst/>
          </a:prstGeom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50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80570" y="151126"/>
            <a:ext cx="6172200" cy="648072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малого и среднего предпринимательства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42695406"/>
              </p:ext>
            </p:extLst>
          </p:nvPr>
        </p:nvGraphicFramePr>
        <p:xfrm>
          <a:off x="216795" y="2087600"/>
          <a:ext cx="500066" cy="4387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/>
              </a:tblGrid>
              <a:tr h="1198846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118,2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072651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9,9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115764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7,3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81356649"/>
              </p:ext>
            </p:extLst>
          </p:nvPr>
        </p:nvGraphicFramePr>
        <p:xfrm>
          <a:off x="2000240" y="4033059"/>
          <a:ext cx="4752530" cy="27754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03"/>
                <a:gridCol w="518984"/>
                <a:gridCol w="556054"/>
                <a:gridCol w="567175"/>
                <a:gridCol w="504056"/>
                <a:gridCol w="504058"/>
              </a:tblGrid>
              <a:tr h="31651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9504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Увеличение численности занятых в сфере малого и среднего предпринимательства, включая индивидуальных предпринимателей (нарастающим итогом)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790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субъектов малого и среднего предпринимательства и </a:t>
                      </a:r>
                      <a:r>
                        <a:rPr lang="ru-RU" sz="900" kern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самозанятых</a:t>
                      </a: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граждан, получивших поддержку в рамках федерального проекта (нарастающим итогом)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3816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7254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2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вновь созданных субъектов малого и среднего предпринимательства участниками проекта (нарастающим итогом)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188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2918" y="2227544"/>
            <a:ext cx="12995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Региональный проект «Акселерация субъектов малого и среднего </a:t>
            </a:r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предпринимательства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»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Региональный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проект «Популяризация </a:t>
            </a:r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предпринимательства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»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Региональный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проект «Расширение доступа субъектов малого и среднего </a:t>
            </a:r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предпринимательства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к финансовым ресурсам, в том числе к льготному финансированию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42482" y="1002140"/>
            <a:ext cx="492919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благоприятных условий для развития малого и среднего предпринимательства в Ульяновской области; обеспечение занятости населения и увеличение производимых субъектами малого и среднего предпринимательства товаров (работ, услуг).</a:t>
            </a:r>
          </a:p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увеличение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количества субъектов малого и среднего предпринимательства;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доступности финансовой, имущественной, образовательной и информационно-консультационной поддержки для субъектов малого и среднего предпринимательства;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сокращение издержек субъектов малого и среднего предпринимательства, связанных с государственным регулированием.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6795" y="6844798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135,4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99635" y="3694845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Ожидаемые результаты: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40" y="7914362"/>
            <a:ext cx="1714512" cy="110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71414" y="1164270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Реализация Национального проекта «Малое и среднее предпринимательство и поддержка индивидуальной предпринимательской инициативы»:</a:t>
            </a:r>
          </a:p>
        </p:txBody>
      </p:sp>
      <p:pic>
        <p:nvPicPr>
          <p:cNvPr id="6146" name="Picture 2" descr="Картинки по запросу пекарня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052" y="7064848"/>
            <a:ext cx="2376264" cy="169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43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88650" y="131757"/>
            <a:ext cx="6172200" cy="648072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«Формирование благоприятного инвестиционного климата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3409192"/>
              </p:ext>
            </p:extLst>
          </p:nvPr>
        </p:nvGraphicFramePr>
        <p:xfrm>
          <a:off x="214290" y="1198570"/>
          <a:ext cx="500066" cy="6046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/>
              </a:tblGrid>
              <a:tr h="595904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i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55,7</a:t>
                      </a:r>
                      <a:endParaRPr lang="ru-RU" sz="900" b="0" i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0618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216,8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426979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178,8</a:t>
                      </a: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901250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10,8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26562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12,4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89575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65,9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07837188"/>
              </p:ext>
            </p:extLst>
          </p:nvPr>
        </p:nvGraphicFramePr>
        <p:xfrm>
          <a:off x="1878373" y="3962838"/>
          <a:ext cx="4731521" cy="42103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24435"/>
                <a:gridCol w="516690"/>
                <a:gridCol w="565898"/>
                <a:gridCol w="520840"/>
                <a:gridCol w="501828"/>
                <a:gridCol w="501830"/>
              </a:tblGrid>
              <a:tr h="20880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99546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подписанных инвестиционных соглашений о реализации инвестиционных проектов на территориях создаваемых зон развития Ульяновской области, единиц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145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новых рабочих мест, создаваемых в организациях, реализующих инвестиционные проекты, которым присвоен статус особо значимого инвестиционного проекта Ульяновской области, а также в организациях, реализующих инвестиционные проекты в социальной сфере на территории Ульяновской области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3000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0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юридических лиц и индивидуальных предпринимателей, получивших поддержку в результате реализации мероприятий государственной программы, в том числе реализующих инвестиционные проекты, включенные в областной реестр инвестиционных проектов и бизнес-планов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150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155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160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170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175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51353" y="1335709"/>
            <a:ext cx="1164668" cy="5770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промышленной зоны «Заволжье»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портовой особой экономической зоны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Поддержка организации уполномоченной в сфере формирования и развития инфраструктуры </a:t>
            </a:r>
            <a:r>
              <a:rPr lang="ru-RU" sz="900" dirty="0" err="1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пром.зон</a:t>
            </a:r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Управление объектами гос</a:t>
            </a:r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. имущества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Оказание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поддержки организациям в сфере инвестиционной деятельности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Прочие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мероприятия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57364" y="1116186"/>
            <a:ext cx="480348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устойчивого роста промышленного производства в Ульяновской области</a:t>
            </a:r>
            <a:endParaRPr lang="ru-RU" sz="11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условий для формирования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и реализации инвестиционной и инновационной политики в Ульяновской области, а также развития предпринимательства в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реализации единой государственной политики в сфере стратегического планирования, в том числе прогнозирования, осуществление мониторинга социально-экономического развития в Ульяновской области и оценки экономической эффективности управления в Ульяновской области.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9172" y="7570067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–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540,4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57364" y="3667117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8373" y="8327169"/>
            <a:ext cx="1691685" cy="118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21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41784" y="136995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«Научно-технологическое развитие 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09418230"/>
              </p:ext>
            </p:extLst>
          </p:nvPr>
        </p:nvGraphicFramePr>
        <p:xfrm>
          <a:off x="85059" y="1186251"/>
          <a:ext cx="566293" cy="5974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6293"/>
              </a:tblGrid>
              <a:tr h="1217614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22,5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08912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025136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55,7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544451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97754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25274945"/>
              </p:ext>
            </p:extLst>
          </p:nvPr>
        </p:nvGraphicFramePr>
        <p:xfrm>
          <a:off x="1729946" y="5770948"/>
          <a:ext cx="4649589" cy="2691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36504"/>
                <a:gridCol w="557691"/>
                <a:gridCol w="659091"/>
                <a:gridCol w="564288"/>
                <a:gridCol w="532015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1872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ежегодно поддерживаемых исследовательских проектов, реализуемых в интересах социально-экономического развития Ульяновской области, единиц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количества ежегодно поддерживаемых научных работников, реализующих исследовательские проекты в интересах социально-экономического развития Ульяновской области, человек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заявок за год на изобретения и полезные модели, поступившие в Роспатент от заявителей Ульяновской области, единиц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83032" y="1392420"/>
            <a:ext cx="1146914" cy="5209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50" dirty="0"/>
              <a:t>Адресная поддержка повышения </a:t>
            </a:r>
            <a:r>
              <a:rPr lang="ru-RU" sz="950" dirty="0" smtClean="0"/>
              <a:t>производительности </a:t>
            </a:r>
            <a:r>
              <a:rPr lang="ru-RU" sz="950" dirty="0"/>
              <a:t>труда на предприятиях</a:t>
            </a:r>
          </a:p>
          <a:p>
            <a:endParaRPr lang="ru-RU" sz="950" dirty="0"/>
          </a:p>
          <a:p>
            <a:endParaRPr lang="ru-RU" sz="950" dirty="0" smtClean="0"/>
          </a:p>
          <a:p>
            <a:r>
              <a:rPr lang="ru-RU" sz="950" dirty="0" smtClean="0"/>
              <a:t>Обеспечение конкурентоспособности </a:t>
            </a:r>
            <a:r>
              <a:rPr lang="ru-RU" sz="950" dirty="0"/>
              <a:t>предприятий региона</a:t>
            </a:r>
          </a:p>
          <a:p>
            <a:endParaRPr lang="ru-RU" sz="950" dirty="0"/>
          </a:p>
          <a:p>
            <a:endParaRPr lang="ru-RU" sz="950" dirty="0" smtClean="0"/>
          </a:p>
          <a:p>
            <a:endParaRPr lang="ru-RU" sz="950" dirty="0"/>
          </a:p>
          <a:p>
            <a:r>
              <a:rPr lang="ru-RU" sz="950" dirty="0" smtClean="0"/>
              <a:t>Содействие </a:t>
            </a:r>
            <a:r>
              <a:rPr lang="ru-RU" sz="950" dirty="0"/>
              <a:t>организациям </a:t>
            </a:r>
            <a:r>
              <a:rPr lang="ru-RU" sz="950" dirty="0" smtClean="0"/>
              <a:t>осуществляющих </a:t>
            </a:r>
            <a:r>
              <a:rPr lang="ru-RU" sz="950" dirty="0"/>
              <a:t>тех.инновации</a:t>
            </a:r>
          </a:p>
          <a:p>
            <a:endParaRPr lang="ru-RU" sz="950" dirty="0"/>
          </a:p>
          <a:p>
            <a:endParaRPr lang="ru-RU" sz="950" dirty="0"/>
          </a:p>
          <a:p>
            <a:r>
              <a:rPr lang="ru-RU" sz="950" dirty="0"/>
              <a:t>Развитие инфраструктуры научной, </a:t>
            </a:r>
            <a:r>
              <a:rPr lang="ru-RU" sz="950" dirty="0" smtClean="0"/>
              <a:t>научно-технологической</a:t>
            </a:r>
          </a:p>
          <a:p>
            <a:r>
              <a:rPr lang="ru-RU" sz="950" dirty="0" smtClean="0"/>
              <a:t> </a:t>
            </a:r>
            <a:r>
              <a:rPr lang="ru-RU" sz="950" dirty="0"/>
              <a:t>и </a:t>
            </a:r>
            <a:r>
              <a:rPr lang="ru-RU" sz="950" dirty="0" smtClean="0"/>
              <a:t>инновационной </a:t>
            </a:r>
            <a:r>
              <a:rPr lang="ru-RU" sz="950" dirty="0"/>
              <a:t>деятельности</a:t>
            </a:r>
          </a:p>
          <a:p>
            <a:endParaRPr lang="ru-RU" sz="950" dirty="0"/>
          </a:p>
          <a:p>
            <a:endParaRPr lang="ru-RU" sz="950" dirty="0"/>
          </a:p>
          <a:p>
            <a:endParaRPr lang="ru-RU" sz="950" dirty="0" smtClean="0"/>
          </a:p>
          <a:p>
            <a:endParaRPr lang="ru-RU" sz="950" dirty="0"/>
          </a:p>
          <a:p>
            <a:endParaRPr lang="ru-RU" sz="950" dirty="0"/>
          </a:p>
          <a:p>
            <a:r>
              <a:rPr lang="ru-RU" sz="950" dirty="0"/>
              <a:t>Прочие мероприятия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22394" y="967716"/>
            <a:ext cx="511897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Цель государственной программы:</a:t>
            </a: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осуществление прорывного научно-технологического развития Ульяновской области за счёт эффективного использования интеллектуального капитала региона, повышения производительности труда и совершенствования системы технологического предпринимательства.</a:t>
            </a: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поддержка всех стадий «жизненного цикла» знаний за счёт формирования эффективной системы коммуникации в области науки, технологий и инноваций, повышения восприимчивости экономики и общества к инновациям, формирование рынка интеллектуальной собственности Ульяновской области, а также создание условий для выявления и развития талантов и профессионального роста научных, инженерных и предпринимательских кадров;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создание условий, обеспечивающих формирование конкурентоспособных отраслей; опережающее развитие инфраструктуры научной, научно-технической и инновационной деятельности;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создание и развитие механизмов комплексной поддержки инновационной деятельности, в том числе поддержки сквозных цифровых технологий, улучшение координации между существующими и создаваемыми элементами и блоками инновационной системы; повышение производительности труда на крупных и средних предприятиях региона.</a:t>
            </a:r>
            <a:endParaRPr lang="ru-RU" sz="1150" b="1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058" y="7506135"/>
            <a:ext cx="16448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-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184,9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22396" y="5418007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9946" y="8674059"/>
            <a:ext cx="1456808" cy="100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65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43528" y="136995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«Гражданское общество и государственная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национальная политика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34958966"/>
              </p:ext>
            </p:extLst>
          </p:nvPr>
        </p:nvGraphicFramePr>
        <p:xfrm>
          <a:off x="188640" y="1186248"/>
          <a:ext cx="504056" cy="5552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1117275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35,0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283561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119,4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17166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117275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8,9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17275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14,7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27725948"/>
              </p:ext>
            </p:extLst>
          </p:nvPr>
        </p:nvGraphicFramePr>
        <p:xfrm>
          <a:off x="2021642" y="6428375"/>
          <a:ext cx="4594086" cy="283866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70024"/>
                <a:gridCol w="532928"/>
                <a:gridCol w="496592"/>
                <a:gridCol w="484479"/>
                <a:gridCol w="545040"/>
                <a:gridCol w="465023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мероприятий в сфере информационной политики, проведённых на территории Ульяновской области, единиц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10,0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СО НКО, получивших субсидии из областного бюджета Ульяновской области, единиц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193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участников мероприятий, проводимых на территории Ульяновской области, направленных на этнокультурное развитие народов России, проживающих на территории Ульяновской области, тыс. человек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30,0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30,1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30,2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30,3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07592" y="1289124"/>
            <a:ext cx="119162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Субсидии социально ориентированным НКО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Расходы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 периодическую печать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Расходы на телевидение и радиовещание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Ежемесячная выплата сельским старостам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Мероприятия в сфере гражданского общества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25976" y="1107615"/>
            <a:ext cx="5132024" cy="487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правовых, экономических и организационных условий для дальнейшего становления социально ориентированных некоммерческих организаций, развитие добровольческой (волонтерской) деятельности и обеспечение их эффективного участия в социально-экономическом развитии Ульяновской области;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укрепление гражданского единства многонационального народа Российской Федерации (российской нации) на территории Ульяновской области, содействие сохранению и развитию этнокультурного многообразия народов России на территории Ульяновской области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права населения на получение и распространение информации на территории Ульяновской области</a:t>
            </a:r>
          </a:p>
          <a:p>
            <a:pPr algn="just"/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гармонизация межнациональных отношений;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оперативное и достоверное информирование населения Ульяновской области о социально значимых событиях, происходящих на территории Ульяновской области, её промышленном, экономическом, социальном и культурном развитии;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механизмов привлечения социально ориентированных некоммерческих организаций (далее – СО НКО) к оказанию социальных услуг на конкурентной основе, а также осуществление финансового обеспечения реализации инновационных программ и проектов СО НКО по результатам их отбора на основе конкурентных процедур</a:t>
            </a:r>
            <a:r>
              <a:rPr lang="ru-RU" sz="115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.</a:t>
            </a:r>
            <a:endParaRPr lang="ru-RU" sz="11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640" y="6920199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- 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226,9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21642" y="6035911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ЕГЭ. Обществознание. ПОЛИТИКА. 4.6. Гражданское общество и государство |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449" y="7974245"/>
            <a:ext cx="1610574" cy="119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9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4664" y="136995"/>
            <a:ext cx="6292698" cy="72008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государственного управления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области»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95428817"/>
              </p:ext>
            </p:extLst>
          </p:nvPr>
        </p:nvGraphicFramePr>
        <p:xfrm>
          <a:off x="116632" y="1222404"/>
          <a:ext cx="576064" cy="603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</a:tblGrid>
              <a:tr h="1712591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508,6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54949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2,8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631043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2,4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14173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33945011"/>
              </p:ext>
            </p:extLst>
          </p:nvPr>
        </p:nvGraphicFramePr>
        <p:xfrm>
          <a:off x="1981860" y="5052087"/>
          <a:ext cx="4619515" cy="44942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3321"/>
                <a:gridCol w="580767"/>
                <a:gridCol w="568411"/>
                <a:gridCol w="607299"/>
                <a:gridCol w="578950"/>
                <a:gridCol w="580767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1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1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1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1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1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специалистов, подготовленных в рамках реализации Государственного плана подготовки управленческих кадров для организаций народного хозяйства Российской Федерации на территории Ульяновской области по всем видам образовательных программ, чел.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44,0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44,0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46,0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46,0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качества обеспечения деятельности Губернатора Ульяновской области и государственных органов Ульяновской области, %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100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100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100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100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100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6702" y="1289124"/>
            <a:ext cx="121812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деятельности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исполнительных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органов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государственной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власти Ульяновской области</a:t>
            </a: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Организация обучения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государственных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и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муниципальных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служащих</a:t>
            </a: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Подготовка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управленческих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кадров для организаций народного  хозяйства</a:t>
            </a: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Мероприятия в сфере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государственного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управления</a:t>
            </a:r>
          </a:p>
          <a:p>
            <a:endParaRPr lang="ru-RU" sz="1050" dirty="0"/>
          </a:p>
        </p:txBody>
      </p:sp>
      <p:sp>
        <p:nvSpPr>
          <p:cNvPr id="17" name="TextBox 16"/>
          <p:cNvSpPr txBox="1"/>
          <p:nvPr/>
        </p:nvSpPr>
        <p:spPr>
          <a:xfrm>
            <a:off x="1844823" y="1028059"/>
            <a:ext cx="475252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совершенствование системы государственного управления в Ульяновской области</a:t>
            </a: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совершенствование правовых и организационных условий, обеспечивающих комплексное развитие кадрового потенциала государственных органов Ульяновской области и органов местного самоуправления муниципальных образований Ульяновской области с учётом приоритетов социально-экономического развития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объективной и прозрачной системы привлечения, отбора и назначения кандидатов на вакантные должности государственной гражданской службы Ульяновской области по результатам проведения оценки их квалификации, опыта работы, профессиональных достижений, личностных качеств и мотивации, осуществляемой в рамках процедур конкурсного отбора, отбора без проведения конкурса, формирования и использования кадрового резерва, а также организации ротации государственных гражданских служащих Ульяновской области.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6632" y="7513735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-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514,2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93649" y="4752161"/>
            <a:ext cx="4254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3" name="Рисунок 12" descr="http://sovetnikcenter.ru/img/110/%D0%B0%D0%B1%D0%BE%D0%BD%D0%B5%D0%BD%D1%82%D1%81%D0%BA%D0%BE%D0%B5%20%D0%BE%D0%B1%D1%81%D0%BB%D1%83%D0%B6%D0%B8%D0%B2%D0%B0%D0%BD%D0%B8%D0%B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676" y="8462570"/>
            <a:ext cx="165618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54300" y="9378597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57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7160" y="94911"/>
            <a:ext cx="6172200" cy="648072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«Обеспечение правопорядка и безопасности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жизнедеятельности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 территории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48818567"/>
              </p:ext>
            </p:extLst>
          </p:nvPr>
        </p:nvGraphicFramePr>
        <p:xfrm>
          <a:off x="188640" y="1247041"/>
          <a:ext cx="504056" cy="5736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1535846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571,2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752273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22577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062341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80,5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59942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16,6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40643213"/>
              </p:ext>
            </p:extLst>
          </p:nvPr>
        </p:nvGraphicFramePr>
        <p:xfrm>
          <a:off x="1886990" y="4147139"/>
          <a:ext cx="4752530" cy="351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7107"/>
                <a:gridCol w="617838"/>
                <a:gridCol w="568411"/>
                <a:gridCol w="629053"/>
                <a:gridCol w="576064"/>
                <a:gridCol w="504057"/>
              </a:tblGrid>
              <a:tr h="2889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0845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преступлений, совершаемых на улицах и в других общественных местах, единиц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anose="020A0603040505020204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3 764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3222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3 218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3216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3 214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9943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Снижение болезненности наркоманией, человек на 100 тыс. жителей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anose="020A0603040505020204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</a:p>
                    <a:p>
                      <a:pPr algn="ctr"/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55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освежённых средств индивидуальной защиты в общем количестве средств индивидуальной защиты, %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anose="020A0603040505020204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0103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времени направления экстренных оперативных служб по вызовам (сообщениям о происшествиях) к месту происшествия, минут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anose="020A0603040505020204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31534" y="1262138"/>
            <a:ext cx="10081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ОГКУ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«Служба гражданской защиты и пожарной безопасности Ульяновской области»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Содержание пожарных частей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системы  вызова оперативных служб по номеру «112»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АПК «Безопасный город»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Мероприятия в сфере обеспечения правопорядка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42975" y="1132418"/>
            <a:ext cx="5040560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безопасности населения Ульяновской области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1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общественной безопасности и правопорядка, снижение уровня преступности на территории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сокращение масштабов незаконного распространения и немедицинского потребления наркотических средств и психотропных веществ на территории Ульяновской области, масштабов последствий их незаконного оборота для безопасности и здоровья личности, общества и государства;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уровня защищенности граждан и их имущества, объектов экономики от последствий чрезвычайных ситуаций.</a:t>
            </a:r>
          </a:p>
          <a:p>
            <a:pPr marL="285750" indent="-285750"/>
            <a:endParaRPr lang="ru-RU" sz="1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839" y="7487279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- 726,5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6990" y="3759124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Взялся за своих: зачем МЧС управление собственной безопасности :: Общество  :: РБК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24888" y="7931434"/>
            <a:ext cx="2431141" cy="14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26 июня 2017 года Международный День борьбы с наркоманией | Служба  медицинской профилактики Московской области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629" y="8399573"/>
            <a:ext cx="1688236" cy="112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4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7160" y="279710"/>
            <a:ext cx="6172200" cy="648072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информационного общества и электронного правительства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99501662"/>
              </p:ext>
            </p:extLst>
          </p:nvPr>
        </p:nvGraphicFramePr>
        <p:xfrm>
          <a:off x="116631" y="1256979"/>
          <a:ext cx="534721" cy="5686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721"/>
              </a:tblGrid>
              <a:tr h="1098071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19,9</a:t>
                      </a:r>
                      <a:endParaRPr lang="ru-RU" sz="10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94851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392,0</a:t>
                      </a:r>
                      <a:endParaRPr lang="ru-RU" sz="10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207457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12,8</a:t>
                      </a:r>
                      <a:endParaRPr lang="ru-RU" sz="10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87954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85,7</a:t>
                      </a:r>
                      <a:endParaRPr lang="ru-RU" sz="10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98071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47,2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91630363"/>
              </p:ext>
            </p:extLst>
          </p:nvPr>
        </p:nvGraphicFramePr>
        <p:xfrm>
          <a:off x="1876781" y="4060563"/>
          <a:ext cx="4752530" cy="44565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65024"/>
                <a:gridCol w="556054"/>
                <a:gridCol w="556055"/>
                <a:gridCol w="567283"/>
                <a:gridCol w="504056"/>
                <a:gridCol w="504058"/>
              </a:tblGrid>
              <a:tr h="295288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76970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населения Ульяновской области, имеющего доступ к получению государственных и муниципальных услуг по принципу «одного окна» по месту жительства (пребывания), в том числе в МФЦ предоставления государственных и муниципальных услуг, в общей численности населения Ульяновской области, процентов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5002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функционирующих окон обслуживания физических или юридических лиц либо их уполномоченных представителей в МФЦ, единиц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318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318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685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точек подключения к защищённой корпоративной сети передачи данных, единиц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217</a:t>
                      </a:r>
                      <a:endParaRPr lang="ru-RU" sz="105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343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343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343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68330" y="1255785"/>
            <a:ext cx="1276494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Реализация Национального проекта «Цифровая экономика»</a:t>
            </a:r>
          </a:p>
          <a:p>
            <a:endParaRPr lang="ru-RU" sz="10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ОГКУ «Правительство для граждан»</a:t>
            </a: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Субсидии Фонду развития </a:t>
            </a:r>
            <a:r>
              <a:rPr lang="ru-RU" sz="10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информационных </a:t>
            </a:r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технологий</a:t>
            </a: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Модернизация сетей передачи данных и обновление программного обеспечения</a:t>
            </a:r>
          </a:p>
          <a:p>
            <a:endParaRPr lang="ru-RU" sz="10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Мероприятия в сфере </a:t>
            </a:r>
            <a:r>
              <a:rPr lang="ru-RU" sz="10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информационных </a:t>
            </a:r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технологий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68770" y="1142245"/>
            <a:ext cx="4968552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повышение качества и доступности предоставления государственных услуг исполнительными органами государственной власти Ульяновской области и муниципальных услуг органами местного самоуправления муниципальных образований Ульяновской области на территории Ульяновской области.</a:t>
            </a: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организация</a:t>
            </a: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 предоставления государственных и муниципальных услуг по принципу «одного окна», в том числе в многофункциональных центрах </a:t>
            </a:r>
            <a:r>
              <a:rPr lang="ru-RU" sz="1150" dirty="0" smtClean="0">
                <a:latin typeface="Arial" panose="020B0604020202020204" pitchFamily="34" charset="0"/>
                <a:cs typeface="Arial" panose="020B0604020202020204" pitchFamily="34" charset="0"/>
              </a:rPr>
              <a:t>(МФЦ) предоставления </a:t>
            </a: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государственных и муниципальных </a:t>
            </a:r>
            <a:r>
              <a:rPr lang="ru-RU" sz="1150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услуг;</a:t>
            </a:r>
            <a:endParaRPr lang="ru-RU" sz="11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развития информационного общества на территории Ульяновской области.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6632" y="7373686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2021 году  -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557,6 млн.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76781" y="3773416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Личный кабинет — ваш центр управления госуслугами – Новости – Дубненское  управление социальной защиты населения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1415" y="8562041"/>
            <a:ext cx="170080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Утверждена Стратегия развития информационного общества в России до 2030 год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34734" y="8562041"/>
            <a:ext cx="2013449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999169" y="9174109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78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C:\Users\u101\Desktop\Лог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148" y="7414417"/>
            <a:ext cx="1286090" cy="1296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69168" y="142268"/>
            <a:ext cx="6172200" cy="648072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 </a:t>
            </a:r>
            <a:b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«Управление  государственными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финансами </a:t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28544239"/>
              </p:ext>
            </p:extLst>
          </p:nvPr>
        </p:nvGraphicFramePr>
        <p:xfrm>
          <a:off x="113092" y="1149178"/>
          <a:ext cx="639263" cy="4904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263"/>
              </a:tblGrid>
              <a:tr h="1226198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2 256,5</a:t>
                      </a:r>
                      <a:endParaRPr lang="ru-RU" sz="10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6034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spc="0" baseline="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spc="0" baseline="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0" baseline="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3 255,0</a:t>
                      </a:r>
                    </a:p>
                    <a:p>
                      <a:pPr algn="ctr"/>
                      <a:endParaRPr lang="ru-RU" sz="10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20522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000" spc="0" baseline="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55,0</a:t>
                      </a:r>
                      <a:endParaRPr lang="ru-RU" sz="1000" spc="0" baseline="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754584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221,7</a:t>
                      </a:r>
                      <a:endParaRPr lang="ru-RU" sz="1000" spc="0" baseline="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41086355"/>
              </p:ext>
            </p:extLst>
          </p:nvPr>
        </p:nvGraphicFramePr>
        <p:xfrm>
          <a:off x="1679834" y="3698658"/>
          <a:ext cx="5079312" cy="57287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6886"/>
                <a:gridCol w="534127"/>
                <a:gridCol w="648583"/>
                <a:gridCol w="635865"/>
                <a:gridCol w="663225"/>
                <a:gridCol w="640626"/>
              </a:tblGrid>
              <a:tr h="2880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25373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объёма расходов на обслуживание государственного долга Ульяновской области в утверждённом годовом объёме расходов областного бюджета (за исключением объёма расходов, которые осуществляются за счёт субвенций, предоставляемых из бюджетов бюджетной системы РФ),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более 15%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15%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15%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10%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10%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7229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дифференциации уровня расчётной бюджетной обеспеченности муниципальных районов (городских округов) Ульяновской области, раз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48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населения Ульяновской области, которые получат  пользу от реализации проектов развития, подготовленных на основе местных инициатив граждан, в общей  численности  населения Ульяновской области</a:t>
                      </a:r>
                      <a:r>
                        <a:rPr lang="ru-RU" sz="90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15,3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11,0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029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поступлений налоговых и неналоговых доходов консолидированного бюджета Ульяновской области, в том числе в результате межведомственного взаимодействия ИОГВ по вопросам, связанным с оказанием налоговой помощи и повышением финансовой грамотности населения Ульяновской области</a:t>
                      </a: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млн рублей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55214,0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57444,4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59113,7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61765,0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679834" y="904488"/>
            <a:ext cx="507931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повышение эффективности участия в реализации государственной политики в сфере управления финансами, обеспечение долгосрочной сбалансированности и устойчивости областного бюджета Ульяновской области и бюджетов муниципальных образований Ульяновской области</a:t>
            </a:r>
            <a:endParaRPr lang="ru-RU" sz="11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оптимизация 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структуры и снижение объёма расходов на обслуживание государственного долга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межбюджетных отношений, способствующих обеспечению равных условий для устойчивого исполнения расходных обязательств муниципальных образований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участия населения Ульяновской области в решении вопросов местного значения.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3092" y="6387469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/>
              <a:t>Средства на реализацию государственной программы в 2021 году    </a:t>
            </a:r>
            <a:r>
              <a:rPr lang="ru-RU" sz="1000" b="1" i="1" dirty="0"/>
              <a:t>   5 788,2 млн. руб</a:t>
            </a:r>
            <a:r>
              <a:rPr lang="ru-RU" sz="800" b="1" i="1" dirty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79230" y="3387153"/>
            <a:ext cx="468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1854" y="1179919"/>
            <a:ext cx="1028481" cy="4932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Исполнение обязательств по обслуживанию государственного долга Ульяновской области</a:t>
            </a:r>
          </a:p>
          <a:p>
            <a:endParaRPr lang="ru-RU" sz="85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Выравнивание бюджетной обеспеченности муниципальных образований и обеспечение сбалансированности местных бюджетов</a:t>
            </a:r>
          </a:p>
          <a:p>
            <a:endParaRPr lang="ru-RU" sz="85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Региональный приоритетный проект «Поддержка местных инициатив на территории Ульяновской области»</a:t>
            </a: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Прочие</a:t>
            </a:r>
          </a:p>
          <a:p>
            <a:r>
              <a:rPr lang="ru-RU" sz="85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расходы</a:t>
            </a:r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pic>
        <p:nvPicPr>
          <p:cNvPr id="1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61987" y="9427369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53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660" y="173650"/>
            <a:ext cx="5915025" cy="351370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Государственный долг Ульяновской области</a:t>
            </a:r>
            <a:endParaRPr lang="ru-RU" sz="1800" dirty="0">
              <a:solidFill>
                <a:srgbClr val="002060"/>
              </a:solidFill>
              <a:latin typeface="Arial" pitchFamily="34" charset="0"/>
              <a:ea typeface="PT Astra Serif" pitchFamily="18" charset="-52"/>
              <a:cs typeface="Arial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391887" y="819397"/>
          <a:ext cx="2660071" cy="2636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2223828"/>
              </p:ext>
            </p:extLst>
          </p:nvPr>
        </p:nvGraphicFramePr>
        <p:xfrm>
          <a:off x="368135" y="712521"/>
          <a:ext cx="6391012" cy="2897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258953132"/>
              </p:ext>
            </p:extLst>
          </p:nvPr>
        </p:nvGraphicFramePr>
        <p:xfrm>
          <a:off x="391887" y="3629520"/>
          <a:ext cx="6042129" cy="5288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595212735"/>
              </p:ext>
            </p:extLst>
          </p:nvPr>
        </p:nvGraphicFramePr>
        <p:xfrm>
          <a:off x="-16049" y="4405506"/>
          <a:ext cx="6858000" cy="1772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1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89556" y="61615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486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07133" y="140787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027134" y="466240"/>
            <a:ext cx="417116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Глоссарий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8931" y="1079219"/>
            <a:ext cx="6012687" cy="827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Бюджет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Доходы бюджета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денежные средства, поступающие в бюджет, за исключением средств, являющихся в соответствии с Бюджетным кодексом РФ источниками финансирования дефицита бюджета.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Расходы бюджета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это выплачиваемые из бюджета денежные средства (социальные выплаты населению, содержание государственных учреждений (образование, ЖКХ, культура и другие) капитальное строительство и другие), за исключением средств, являющихся в соответствии с Бюджетным кодексом РФ источниками финансирования дефицита бюджета.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Бюджетный </a:t>
            </a: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процесс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Государственный или муниципальный долг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обязательства, возникающие из государственных или муниципальных заимствований, гарантий по обязательствам третьих лиц.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Государственная программа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система мероприятий (взаимоувязанных по задачам, срокам осуществления и ресурсам)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Дефицит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превышение расходов бюджета над его доходами.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Межбюджетные </a:t>
            </a: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трансферты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средства одного бюджета бюджетной системы РФ, перечисляемые другому бюджету бюджетной системы РФ.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Налог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обязательный, индивидуально безвозмездный платеж, взимаемый с физических и юридических лиц для финансового обеспечения деятельности государства и (или) муниципальных образований.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Профицит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превышение доходов над расходами бюджета</a:t>
            </a:r>
            <a:r>
              <a:rPr lang="ru-RU" sz="13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3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1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506904360"/>
              </p:ext>
            </p:extLst>
          </p:nvPr>
        </p:nvGraphicFramePr>
        <p:xfrm>
          <a:off x="654907" y="534631"/>
          <a:ext cx="5820033" cy="3852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0130" y="4555835"/>
            <a:ext cx="4566954" cy="3352852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2236573" y="7101003"/>
            <a:ext cx="758258" cy="7185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448432" y="1720620"/>
            <a:ext cx="2140333" cy="171004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состоянию                      на 1 октября 2020 года долговая  нагрузка региона занимает 8-е место среди субъектов ПФО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u3\Desktop\cthn7ubu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4570264"/>
            <a:ext cx="1238250" cy="361950"/>
          </a:xfrm>
          <a:prstGeom prst="rect">
            <a:avLst/>
          </a:prstGeom>
          <a:noFill/>
        </p:spPr>
      </p:pic>
      <p:pic>
        <p:nvPicPr>
          <p:cNvPr id="1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63697" y="2357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717660" y="173650"/>
            <a:ext cx="5915025" cy="351370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Государственный долг Ульяновской области</a:t>
            </a:r>
            <a:endParaRPr lang="ru-RU" sz="1800" dirty="0">
              <a:solidFill>
                <a:srgbClr val="002060"/>
              </a:solidFill>
              <a:latin typeface="Arial" pitchFamily="34" charset="0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00562" y="5582249"/>
            <a:ext cx="1845092" cy="219950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 законодательством Российской Федерации в целях организации размещения государственных ценных бумаг субъекты Российской Федерации с 1 июля 2017 года обязаны обеспечить присвоение рейтинга кредитоспособности по национальной шкале с агентством, входящим в реестре рейтинговых  агентств  Банка России.</a:t>
            </a:r>
          </a:p>
          <a:p>
            <a:pPr algn="just"/>
            <a:r>
              <a:rPr lang="en-US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ru-RU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7660" y="8123894"/>
            <a:ext cx="60279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В 2020 году оценка кредитного рейтинга Ульяновской области проведена Рейтинговым агентством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«Эксперт РА»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показателей наполняемости бюджета и инвестиционной активности региона.</a:t>
            </a:r>
          </a:p>
          <a:p>
            <a:pPr algn="just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14 июля 2020 года Ульяновской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области присвоен кредитный рейтинг на уровне </a:t>
            </a:r>
            <a:r>
              <a:rPr 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ruBBB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/>
          </a:p>
        </p:txBody>
      </p:sp>
      <p:sp>
        <p:nvSpPr>
          <p:cNvPr id="2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7568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2311" y="327810"/>
            <a:ext cx="629161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Открытость и общественное участие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86324" y="11277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21850" y="947847"/>
            <a:ext cx="5849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  В рейтинге субъектов Российской Федерации по уровню открытости бюджетных данных за 2019 год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Ульяновская область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отнесена к группе регионов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высоким уровнем открытости бюджетных данных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6307" y="4984024"/>
            <a:ext cx="417116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ОТКРЫТОСТЬ БЮДЖЕТНЫХ ДАННЫХ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842" y="5428297"/>
            <a:ext cx="59499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  В целях обеспечения доступа граждан к информации об общественных финансах региона Министерством финансов Ульяновской области осуществляется ведение портала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Открытый бюджет Ульяновской области»,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на котором размещаются: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показатели развития экономики региона;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доходы и расходы бюджета Ульяновской области;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аналитическая информация об исполнении областного бюджета и бюджетов муниципальных образований Ульяновской области;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сведения об объёмах и структуре госдолга и т.п.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70453" y="8269478"/>
            <a:ext cx="2442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http</a:t>
            </a:r>
            <a:r>
              <a:rPr lang="ru-RU" u="sng" dirty="0" smtClean="0"/>
              <a:t>:</a:t>
            </a:r>
            <a:r>
              <a:rPr lang="en-US" u="sng" dirty="0" smtClean="0"/>
              <a:t>//ufo.ulntc.ru</a:t>
            </a:r>
            <a:r>
              <a:rPr lang="ru-RU" u="sng" dirty="0" smtClean="0"/>
              <a:t>:8080</a:t>
            </a:r>
            <a:endParaRPr lang="ru-RU" u="sng" dirty="0"/>
          </a:p>
        </p:txBody>
      </p:sp>
      <p:pic>
        <p:nvPicPr>
          <p:cNvPr id="1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5241">
            <a:off x="914738" y="8305345"/>
            <a:ext cx="519848" cy="51984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/>
          <a:srcRect l="22324" t="6791" r="20207" b="50169"/>
          <a:stretch/>
        </p:blipFill>
        <p:spPr>
          <a:xfrm>
            <a:off x="521837" y="2026544"/>
            <a:ext cx="5887234" cy="235346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/>
          <a:srcRect l="10556" t="7531" r="14444" b="80864"/>
          <a:stretch/>
        </p:blipFill>
        <p:spPr>
          <a:xfrm>
            <a:off x="748094" y="7530520"/>
            <a:ext cx="5597407" cy="58762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950" y="8189040"/>
            <a:ext cx="1344038" cy="1344038"/>
          </a:xfrm>
          <a:prstGeom prst="rect">
            <a:avLst/>
          </a:prstGeom>
        </p:spPr>
      </p:pic>
      <p:sp>
        <p:nvSpPr>
          <p:cNvPr id="1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3081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628323"/>
              </p:ext>
            </p:extLst>
          </p:nvPr>
        </p:nvGraphicFramePr>
        <p:xfrm>
          <a:off x="670451" y="7215191"/>
          <a:ext cx="5829631" cy="206796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6630"/>
                <a:gridCol w="530235"/>
                <a:gridCol w="554283"/>
                <a:gridCol w="592953"/>
                <a:gridCol w="547838"/>
                <a:gridCol w="567173"/>
                <a:gridCol w="573618"/>
                <a:gridCol w="683185"/>
                <a:gridCol w="473716"/>
              </a:tblGrid>
              <a:tr h="359501"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Источники финансирования</a:t>
                      </a:r>
                      <a:endParaRPr lang="ru-RU" sz="11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2015</a:t>
                      </a:r>
                      <a:endParaRPr lang="ru-RU" sz="11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endParaRPr lang="ru-RU" sz="1100" b="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100" b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100" b="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1100" b="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11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endParaRPr lang="ru-RU" sz="11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Областной бюджет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8,3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54,3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92,7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104,3</a:t>
                      </a:r>
                      <a:endParaRPr lang="ru-RU" sz="110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113,0</a:t>
                      </a:r>
                      <a:endParaRPr lang="ru-RU" sz="11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31,0</a:t>
                      </a:r>
                      <a:endParaRPr lang="ru-RU" sz="11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403,6</a:t>
                      </a: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77</a:t>
                      </a: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Местный бюджет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3,5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7,9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13,9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15,8</a:t>
                      </a:r>
                      <a:endParaRPr lang="ru-RU" sz="110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18,0</a:t>
                      </a:r>
                      <a:endParaRPr lang="ru-RU" sz="11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9,2</a:t>
                      </a:r>
                      <a:endParaRPr lang="ru-RU" sz="11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68,3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64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Население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2,1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6,1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9,4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8,0</a:t>
                      </a:r>
                      <a:endParaRPr lang="ru-RU" sz="110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9,4</a:t>
                      </a:r>
                      <a:endParaRPr lang="ru-RU" sz="11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3,6</a:t>
                      </a:r>
                      <a:endParaRPr lang="ru-RU" sz="11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38,6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13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Хоз.субъекты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1,7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2,6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3,0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2,2</a:t>
                      </a:r>
                      <a:endParaRPr lang="ru-RU" sz="110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6,4</a:t>
                      </a:r>
                      <a:endParaRPr lang="ru-RU" sz="11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0,04</a:t>
                      </a:r>
                      <a:endParaRPr lang="ru-RU" sz="11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15,94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8632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1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15,6</a:t>
                      </a:r>
                      <a:endParaRPr lang="ru-RU" sz="11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70,9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119,0</a:t>
                      </a:r>
                      <a:endParaRPr lang="ru-RU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130,3</a:t>
                      </a:r>
                      <a:endParaRPr lang="ru-RU" sz="1100" b="1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146,8</a:t>
                      </a:r>
                      <a:endParaRPr lang="ru-RU" sz="11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43,84</a:t>
                      </a:r>
                      <a:endParaRPr lang="ru-RU" sz="11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526,44</a:t>
                      </a:r>
                      <a:endParaRPr lang="ru-RU" sz="11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1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680318" y="6510527"/>
          <a:ext cx="5998464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872"/>
                <a:gridCol w="499872"/>
                <a:gridCol w="499872"/>
                <a:gridCol w="499872"/>
                <a:gridCol w="499872"/>
                <a:gridCol w="499872"/>
                <a:gridCol w="499872"/>
                <a:gridCol w="499872"/>
                <a:gridCol w="499872"/>
                <a:gridCol w="499872"/>
                <a:gridCol w="499872"/>
                <a:gridCol w="499872"/>
              </a:tblGrid>
              <a:tr h="299706">
                <a:tc>
                  <a:txBody>
                    <a:bodyPr/>
                    <a:lstStyle/>
                    <a:p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178</a:t>
                      </a:r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139</a:t>
                      </a:r>
                    </a:p>
                    <a:p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48</a:t>
                      </a:r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1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1665" y="266213"/>
            <a:ext cx="629161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Открытость и общественное участие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17107" y="19039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2" name="Рисунок 11" descr="http://10.40.40.2/cache/preview/d7bebcf8e87baa2a44771ff0d4c398d4.jpg">
            <a:hlinkClick r:id="rId3" tooltip="&quot; (1/5)&quot;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195" y="1020896"/>
            <a:ext cx="1531492" cy="201930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620691" y="1026477"/>
            <a:ext cx="40218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Докладе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«О лучшей практике развития инициативного бюджетирования в субъектах Российской Федерации и муниципальных образованиях за 2019 год»,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Ульяновская область вошла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 12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субъектов Российской Федерации,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продемонстрировавших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наилучшие результаты развития практик инициативного 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бюджетирования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Доклад ежегодно готовит Минфин Российской Федерации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совместно с Научно-исследовательским финансовым институтом и Всемирным банком.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40705" y="745391"/>
            <a:ext cx="3549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ИНИЦИАТИВНОЕ БЮДЖЕТИРОВАНИЕ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5" descr="C:\Users\u101\Desktop\Лог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451" y="3343041"/>
            <a:ext cx="708751" cy="74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629007" y="4150241"/>
            <a:ext cx="1821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В разделе размещена информация о реализации инициатив граждан 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Объект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5241">
            <a:off x="770075" y="4104037"/>
            <a:ext cx="469471" cy="469471"/>
          </a:xfrm>
          <a:prstGeom prst="rect">
            <a:avLst/>
          </a:prstGeom>
        </p:spPr>
      </p:pic>
      <p:pic>
        <p:nvPicPr>
          <p:cNvPr id="23" name="Picture 2" descr="раздел_Инициативное бюджетирование_2А23"/>
          <p:cNvPicPr>
            <a:picLocks noChangeAspect="1" noChangeArrowheads="1"/>
          </p:cNvPicPr>
          <p:nvPr/>
        </p:nvPicPr>
        <p:blipFill>
          <a:blip r:embed="rId7" cstate="print"/>
          <a:srcRect l="18380" r="25410" b="97317"/>
          <a:stretch>
            <a:fillRect/>
          </a:stretch>
        </p:blipFill>
        <p:spPr bwMode="auto">
          <a:xfrm>
            <a:off x="1417462" y="3654023"/>
            <a:ext cx="5120661" cy="336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Овал 23"/>
          <p:cNvSpPr/>
          <p:nvPr/>
        </p:nvSpPr>
        <p:spPr>
          <a:xfrm>
            <a:off x="5835087" y="3637059"/>
            <a:ext cx="551426" cy="4091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5702688" y="4017956"/>
            <a:ext cx="233920" cy="19759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087395" y="4288047"/>
            <a:ext cx="2881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http</a:t>
            </a:r>
            <a:r>
              <a:rPr lang="ru-RU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//ufo.ulntc.ru</a:t>
            </a:r>
            <a:r>
              <a:rPr lang="ru-RU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:8080/</a:t>
            </a:r>
            <a:r>
              <a:rPr lang="en-US" sz="12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ppmi</a:t>
            </a:r>
            <a:r>
              <a:rPr lang="en-US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/o-</a:t>
            </a:r>
            <a:r>
              <a:rPr lang="en-US" sz="12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proekte</a:t>
            </a:r>
            <a:endParaRPr lang="ru-RU" sz="12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12" descr="https://st4.depositphotos.com/20523700/25941/i/950/depositphotos_259412272-stock-photo-illustration-information-icon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42289" y="5740755"/>
            <a:ext cx="243253" cy="238830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1374669" y="5721671"/>
            <a:ext cx="49890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Реализовано 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393 инициативы: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1" name="Picture 8" descr="https://cdn.pixabay.com/photo/2012/05/07/18/46/math-48969_1280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39874" y="7252023"/>
            <a:ext cx="171259" cy="170408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Прямоугольник 49"/>
          <p:cNvSpPr/>
          <p:nvPr/>
        </p:nvSpPr>
        <p:spPr>
          <a:xfrm>
            <a:off x="1374670" y="5443492"/>
            <a:ext cx="3666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Общие собрания - 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155 518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человек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s://www.surikov-museum.ru/up/13059635_1920.gif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38913" y="5384200"/>
            <a:ext cx="294928" cy="294928"/>
          </a:xfrm>
          <a:prstGeom prst="rect">
            <a:avLst/>
          </a:prstGeom>
          <a:noFill/>
        </p:spPr>
      </p:pic>
      <p:sp>
        <p:nvSpPr>
          <p:cNvPr id="51" name="Прямоугольник 50"/>
          <p:cNvSpPr/>
          <p:nvPr/>
        </p:nvSpPr>
        <p:spPr>
          <a:xfrm>
            <a:off x="5485841" y="6902839"/>
            <a:ext cx="930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млн рублей</a:t>
            </a:r>
            <a:endParaRPr lang="ru-RU" sz="105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://qrcoder.ru/code/?http%3A%2F%2Fufo.ulntc.ru%3A8080%2Fppmi%2Fo-proekte&amp;4&amp;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69177" y="4071996"/>
            <a:ext cx="824662" cy="824662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1212309" y="3220870"/>
            <a:ext cx="4739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Проект поддержки местных инициатив </a:t>
            </a:r>
            <a:b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территории Ульяновской области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Picture 10" descr="https://img2.freepng.ru/20180920/xye/kisspng-clip-art-state-park-recreation-national-park-br-18-park-bench-515x454-2x-public-opinion-5ba3db974d0f50.7918802415374652393156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62122" y="6507514"/>
            <a:ext cx="300601" cy="262364"/>
          </a:xfrm>
          <a:prstGeom prst="rect">
            <a:avLst/>
          </a:prstGeom>
          <a:noFill/>
        </p:spPr>
      </p:pic>
      <p:pic>
        <p:nvPicPr>
          <p:cNvPr id="36" name="Picture 8" descr="https://agrox.by/files/images/19%D0%A3%D0%BD%D0%B8%D0%B2%D0%B5%D1%80%D1%81%D0%B0%D0%BB%D1%8C%D0%BD%D1%8B%D0%B5/tap_3850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14940" y="6506527"/>
            <a:ext cx="293366" cy="288032"/>
          </a:xfrm>
          <a:prstGeom prst="rect">
            <a:avLst/>
          </a:prstGeom>
          <a:noFill/>
        </p:spPr>
      </p:pic>
      <p:pic>
        <p:nvPicPr>
          <p:cNvPr id="37" name="Picture 5" descr="https://image.flaticon.com/icons/png/512/17/17072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949975" y="6510097"/>
            <a:ext cx="289369" cy="284108"/>
          </a:xfrm>
          <a:prstGeom prst="rect">
            <a:avLst/>
          </a:prstGeom>
          <a:noFill/>
        </p:spPr>
      </p:pic>
      <p:pic>
        <p:nvPicPr>
          <p:cNvPr id="38" name="Picture 9" descr="https://cdn.pixabay.com/photo/2013/04/01/21/29/tennis-99113_960_720.pn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8418" y="6526910"/>
            <a:ext cx="261675" cy="256917"/>
          </a:xfrm>
          <a:prstGeom prst="rect">
            <a:avLst/>
          </a:prstGeom>
          <a:noFill/>
        </p:spPr>
      </p:pic>
      <p:pic>
        <p:nvPicPr>
          <p:cNvPr id="39" name="Picture 13" descr="https://clip.cookdiary.net/sites/default/files/wallpaper/snapback-clipart/140879/snapback-clipart-graduation-140879-4899997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36608" y="6493796"/>
            <a:ext cx="293366" cy="288032"/>
          </a:xfrm>
          <a:prstGeom prst="rect">
            <a:avLst/>
          </a:prstGeom>
          <a:noFill/>
        </p:spPr>
      </p:pic>
      <p:sp>
        <p:nvSpPr>
          <p:cNvPr id="40" name="Прямоугольник 39"/>
          <p:cNvSpPr/>
          <p:nvPr/>
        </p:nvSpPr>
        <p:spPr>
          <a:xfrm>
            <a:off x="883208" y="6845644"/>
            <a:ext cx="20317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Общая стоимость: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Picture 4" descr="https://www.muzkult.ru/media/2019/04/27/1259193977/Noun_project_-_Museum_-_Acropolis.svg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flipH="1">
            <a:off x="892176" y="6509839"/>
            <a:ext cx="293366" cy="288032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883209" y="6165618"/>
            <a:ext cx="2785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Типология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393 инициатив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852208" y="5090470"/>
            <a:ext cx="32470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Итоги ППМИ 2015-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2020гг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920811" y="9258533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61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2875" y="1366634"/>
            <a:ext cx="35841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Ульяновская область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приняла участие в заключительном этапе «Цифрового марафона» в рамках 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VI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Всероссийского  конгресса волонтеров финансового просвещения, на котором Министерство финансов региона презентовало лучшие практики финансового просвещения, реализуемые на территории Ульяновской области, и было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отмечено благодарственным письмом Ассоциации развития финансовой грамотности 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29171" y="1295400"/>
            <a:ext cx="4349931" cy="4095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68829" y="1366634"/>
            <a:ext cx="247484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Цель проекта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-  содействие формированию у жителей Ульяновской области разумного финансового поведения, обоснованных решений и ответственного отношения к личным финансам, повышение эффективности в сфере защиты прав потребителей финансовых услуг</a:t>
            </a:r>
          </a:p>
        </p:txBody>
      </p:sp>
      <p:pic>
        <p:nvPicPr>
          <p:cNvPr id="14" name="Picture 3" descr="C:\Users\u105\Desktop\код гр.В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4963" y="8877552"/>
            <a:ext cx="898630" cy="811221"/>
          </a:xfrm>
          <a:prstGeom prst="rect">
            <a:avLst/>
          </a:prstGeom>
          <a:noFill/>
        </p:spPr>
      </p:pic>
      <p:pic>
        <p:nvPicPr>
          <p:cNvPr id="15" name="Picture 5" descr="C:\Users\u105\Desktop\код инс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5300" y="8878789"/>
            <a:ext cx="927275" cy="822510"/>
          </a:xfrm>
          <a:prstGeom prst="rect">
            <a:avLst/>
          </a:prstGeom>
          <a:noFill/>
        </p:spPr>
      </p:pic>
      <p:sp>
        <p:nvSpPr>
          <p:cNvPr id="16" name="Заголовок 1"/>
          <p:cNvSpPr txBox="1">
            <a:spLocks/>
          </p:cNvSpPr>
          <p:nvPr/>
        </p:nvSpPr>
        <p:spPr>
          <a:xfrm rot="10800000" flipV="1">
            <a:off x="920692" y="8943870"/>
            <a:ext cx="1457329" cy="5238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«ФинГрам73»</a:t>
            </a:r>
            <a:endParaRPr lang="ru-RU" sz="12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58791" y="8968799"/>
            <a:ext cx="1143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en-US" sz="1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fingram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73»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2" descr="C:\Users\u104\Desktop\20201023_0924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64" y="4042184"/>
            <a:ext cx="2391864" cy="1061622"/>
          </a:xfrm>
          <a:prstGeom prst="rect">
            <a:avLst/>
          </a:prstGeom>
          <a:noFill/>
        </p:spPr>
      </p:pic>
      <p:pic>
        <p:nvPicPr>
          <p:cNvPr id="1027" name="Picture 3" descr="P:\511\2020 ГОД\Сова 202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43462" y="4112505"/>
            <a:ext cx="1035639" cy="1035639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795883" y="324102"/>
            <a:ext cx="540590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Открытость и общественное участие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472875" y="812505"/>
            <a:ext cx="6172200" cy="5969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СОДЕЙСТВИЕ ПОВЫШЕНИЮ УРОВНЯ ФИНАНСОВОЙ ГРАМОТНОСТИ НАСЕЛЕНИЯ</a:t>
            </a:r>
            <a:endParaRPr kumimoji="0" lang="ru-RU" sz="1400" i="0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 descr="https://fornote.net/wp-content/uploads/2018/04/vk.png"/>
          <p:cNvPicPr/>
          <p:nvPr/>
        </p:nvPicPr>
        <p:blipFill>
          <a:blip r:embed="rId7" cstate="print"/>
          <a:srcRect l="13292" r="13333"/>
          <a:stretch>
            <a:fillRect/>
          </a:stretch>
        </p:blipFill>
        <p:spPr bwMode="auto">
          <a:xfrm>
            <a:off x="772615" y="8912932"/>
            <a:ext cx="285035" cy="32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s://xn--e1addbskakk5m.xn--p1acf/wa-data/public/site/img/instagram-icon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74069" y="8994251"/>
            <a:ext cx="283527" cy="288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2875" y="5155533"/>
            <a:ext cx="617219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Центр развития налоговой культуры </a:t>
            </a:r>
          </a:p>
          <a:p>
            <a:pPr lvl="0" algn="ctr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 финансовой грамотности</a:t>
            </a:r>
          </a:p>
          <a:p>
            <a:pPr lvl="0"/>
            <a:r>
              <a:rPr lang="ru-RU" sz="1300" u="sng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Направления работы: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во Всероссийских неделях финансовой грамотности детей и молодёжи, Всероссийской неделе сбережений и в программе «Дни финансовой грамотности в образовательных организациях».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Организация региональных акций:</a:t>
            </a:r>
          </a:p>
          <a:p>
            <a:pPr algn="just"/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– Месячник налоговой помощи и финансовой грамотности;</a:t>
            </a:r>
          </a:p>
          <a:p>
            <a:pPr algn="just"/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– Поезд финансовой грамотности;</a:t>
            </a:r>
            <a:r>
              <a:rPr lang="ru-RU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– Оказание информационной поддержки.</a:t>
            </a:r>
          </a:p>
          <a:p>
            <a:pPr algn="just"/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  В ходе акций проводятся:</a:t>
            </a:r>
          </a:p>
          <a:p>
            <a:pPr algn="just">
              <a:buFontTx/>
              <a:buChar char="-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уроки налоговой и финансовой грамотности для населения,</a:t>
            </a:r>
          </a:p>
          <a:p>
            <a:pPr algn="just">
              <a:buFontTx/>
              <a:buChar char="-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интерактивные игры по финансовой грамотности,</a:t>
            </a:r>
          </a:p>
          <a:p>
            <a:pPr algn="just">
              <a:buFontTx/>
              <a:buChar char="-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«круглые столы» с </a:t>
            </a:r>
            <a:r>
              <a:rPr lang="ru-RU" sz="1300" dirty="0" err="1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бизнес-сообществом</a:t>
            </a: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,</a:t>
            </a:r>
          </a:p>
          <a:p>
            <a:pPr algn="just">
              <a:buFontTx/>
              <a:buChar char="-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оказание консультационной помощи гражданам специалистами федеральных структур, областных ведомств, органов местного самоуправления,</a:t>
            </a:r>
          </a:p>
          <a:p>
            <a:pPr algn="just">
              <a:buFontTx/>
              <a:buChar char="-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оказание методологической помощи.</a:t>
            </a:r>
          </a:p>
        </p:txBody>
      </p:sp>
    </p:spTree>
    <p:extLst>
      <p:ext uri="{BB962C8B-B14F-4D97-AF65-F5344CB8AC3E}">
        <p14:creationId xmlns:p14="http://schemas.microsoft.com/office/powerpoint/2010/main" val="14347746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3697" y="754348"/>
            <a:ext cx="6291618" cy="52322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УЛЬЯНОВСКАЯ ОБЛАСТЬ – СУБЪЕКТ С НАДЛЕЖАЩИМ КАЧЕСТВОМ УПРАВЛЕНИЯ РЕГИОНАЛЬНЫМИ ФИНАНСАМИ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7199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lum/>
          </a:blip>
          <a:srcRect l="30000" t="14938" r="15278" b="11481"/>
          <a:stretch/>
        </p:blipFill>
        <p:spPr>
          <a:xfrm>
            <a:off x="927578" y="1357487"/>
            <a:ext cx="5458935" cy="41288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2008" y="5774554"/>
            <a:ext cx="605007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По результатам оценки качества управления региональными финансами за 2019 год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Ульяновская область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включена в группу субъектов Российской Федерации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надлежащим качеством управления региональными финансами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  Мониторинг осуществляется в отношении всех 85 субъектов РФ, которые по итогам оценки делятся на 3 группы: регионы с высоким качеством управления (26 субъектов, регионы с надлежащим качеством управления (40 субъектов) и регионы с низким качеством управления (19 субъектов).</a:t>
            </a:r>
          </a:p>
          <a:p>
            <a:pPr algn="just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  Оценка качества управления региональными финансами проводится ежегодно Минфином России в соответствии с приказом от 03.12.201 №552 и представляет собой комплексную оценку качества управления региональными финансами исходя из различных направлений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7967" y="235867"/>
            <a:ext cx="5163823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Рейтинг Ульяновской области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1224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198605" y="324102"/>
            <a:ext cx="5003186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Контактная информация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988" y="1161536"/>
            <a:ext cx="6116595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финансов Ульяновской области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Адрес: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432017, г. Ульяновск, ул. Радищева, д. 1 </a:t>
            </a:r>
            <a:endParaRPr lang="ru-RU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ел: (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8422)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44-06-99, факс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(8422)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44-01-23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minfin.uln@yandex.ru</a:t>
            </a:r>
            <a:endParaRPr lang="ru-RU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Режим работы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понедельник-пятница с 8.00 до 17.00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перерыв на обед с 13.00 до 14.00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суббота-воскресенье выходной</a:t>
            </a:r>
          </a:p>
          <a:p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 граждан и представителей организаций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Министерстве финансов Ульяновской области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осуществляется по предварительной записи каждый  вторник и среду с 16.00 до 17.00 в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здании «Дом советов» по адресу: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Радищева, д.1, каб.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403.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Предварительная запись производится по тел.: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(8422) 44-49-05, 44-06-99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052579"/>
              </p:ext>
            </p:extLst>
          </p:nvPr>
        </p:nvGraphicFramePr>
        <p:xfrm>
          <a:off x="4018076" y="5907732"/>
          <a:ext cx="2200781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078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https</a:t>
                      </a:r>
                      <a:r>
                        <a:rPr lang="ru-RU" sz="1200" b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://</a:t>
                      </a:r>
                      <a:r>
                        <a:rPr lang="en-US" sz="1200" b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ufo.ulntc.ru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https://</a:t>
                      </a:r>
                      <a:r>
                        <a:rPr lang="en-US" sz="1200" b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ufo.ulntc.ru:8080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@</a:t>
                      </a:r>
                      <a:r>
                        <a:rPr lang="en-US" sz="1200" b="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min73fin2020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https://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vk.com/</a:t>
                      </a:r>
                      <a:r>
                        <a:rPr lang="ru-RU" sz="1200" b="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minfin73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https://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twitter.com/</a:t>
                      </a:r>
                      <a:r>
                        <a:rPr lang="ru-RU" sz="1200" b="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ulminfin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>
          <a:blip r:embed="rId8" cstate="print"/>
          <a:srcRect l="4863" t="20990" r="94283" b="77443"/>
          <a:stretch>
            <a:fillRect/>
          </a:stretch>
        </p:blipFill>
        <p:spPr bwMode="auto">
          <a:xfrm>
            <a:off x="3717877" y="5837397"/>
            <a:ext cx="314485" cy="35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9" cstate="print"/>
          <a:srcRect l="17402" t="12171" r="80204" b="83525"/>
          <a:stretch>
            <a:fillRect/>
          </a:stretch>
        </p:blipFill>
        <p:spPr bwMode="auto">
          <a:xfrm>
            <a:off x="3774828" y="6258300"/>
            <a:ext cx="257534" cy="26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xn--e1addbskakk5m.xn--p1acf/wa-data/public/site/img/instagram-icon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74828" y="6679418"/>
            <a:ext cx="257534" cy="217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fornote.net/wp-content/uploads/2018/04/vk.png"/>
          <p:cNvPicPr/>
          <p:nvPr/>
        </p:nvPicPr>
        <p:blipFill>
          <a:blip r:embed="rId11" cstate="print"/>
          <a:srcRect l="13292" r="13333"/>
          <a:stretch>
            <a:fillRect/>
          </a:stretch>
        </p:blipFill>
        <p:spPr bwMode="auto">
          <a:xfrm>
            <a:off x="3774828" y="6983700"/>
            <a:ext cx="264142" cy="25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pbs.twimg.com/media/CDNsU_aUEAAi7B2.pn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41257" y="7387385"/>
            <a:ext cx="276384" cy="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3707116" y="5710758"/>
            <a:ext cx="0" cy="2127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14350" y="5801977"/>
            <a:ext cx="31333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Виртуальная приёмная </a:t>
            </a:r>
          </a:p>
          <a:p>
            <a:pPr algn="r"/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http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://lkog.ulgov.ru</a:t>
            </a:r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/</a:t>
            </a:r>
            <a:endParaRPr lang="ru-RU" sz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Форум для обсуждения 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актуальных вопросов</a:t>
            </a:r>
          </a:p>
          <a:p>
            <a:pPr algn="r"/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http</a:t>
            </a:r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://ufo.ulntc.ru:8080</a:t>
            </a:r>
            <a:r>
              <a:rPr lang="ru-RU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/</a:t>
            </a:r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forum/index</a:t>
            </a:r>
            <a:endParaRPr lang="ru-RU" sz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Виртуальная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приёмная</a:t>
            </a:r>
          </a:p>
          <a:p>
            <a:pPr algn="r"/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5"/>
              </a:rPr>
              <a:t>http://ufo.ulntc.ru/</a:t>
            </a:r>
            <a:r>
              <a:rPr lang="en-US" sz="12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5"/>
              </a:rPr>
              <a:t>index.php?mgf</a:t>
            </a:r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ru-RU" sz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u="sng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gost&amp;slep</a:t>
            </a:r>
            <a:r>
              <a:rPr lang="en-US" sz="1200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=net</a:t>
            </a:r>
            <a:endParaRPr lang="ru-RU" sz="12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595" y="8110301"/>
            <a:ext cx="1281113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91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5" y="1722145"/>
            <a:ext cx="6543137" cy="38907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417" y="338577"/>
            <a:ext cx="629161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Ульяновская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73352" y="845695"/>
            <a:ext cx="41516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Дата образования: 19 января 1943 года</a:t>
            </a:r>
          </a:p>
          <a:p>
            <a:pPr algn="r"/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Административный цент: г.Ульяновск</a:t>
            </a:r>
          </a:p>
          <a:p>
            <a:pPr algn="r"/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Федеральный округ: Приволжский  федеральный округ</a:t>
            </a:r>
          </a:p>
          <a:p>
            <a:pPr algn="r"/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Экономический район: Поволжский экономический район</a:t>
            </a:r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7485" y="5700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4779" t="14931" r="12618" b="10965"/>
          <a:stretch/>
        </p:blipFill>
        <p:spPr>
          <a:xfrm>
            <a:off x="81829" y="5693768"/>
            <a:ext cx="6638794" cy="38385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621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3800387637"/>
              </p:ext>
            </p:extLst>
          </p:nvPr>
        </p:nvGraphicFramePr>
        <p:xfrm>
          <a:off x="424991" y="1088656"/>
          <a:ext cx="3170064" cy="2053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282311" y="327810"/>
            <a:ext cx="6291618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показатели социально-экономического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Ульяновской области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792458431"/>
              </p:ext>
            </p:extLst>
          </p:nvPr>
        </p:nvGraphicFramePr>
        <p:xfrm>
          <a:off x="387327" y="5372061"/>
          <a:ext cx="3207727" cy="2000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2318096653"/>
              </p:ext>
            </p:extLst>
          </p:nvPr>
        </p:nvGraphicFramePr>
        <p:xfrm>
          <a:off x="3817802" y="1133168"/>
          <a:ext cx="2756127" cy="2032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2633183464"/>
              </p:ext>
            </p:extLst>
          </p:nvPr>
        </p:nvGraphicFramePr>
        <p:xfrm>
          <a:off x="424991" y="3256855"/>
          <a:ext cx="3060448" cy="2000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176090339"/>
              </p:ext>
            </p:extLst>
          </p:nvPr>
        </p:nvGraphicFramePr>
        <p:xfrm>
          <a:off x="3757962" y="3187050"/>
          <a:ext cx="2815966" cy="2088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666386309"/>
              </p:ext>
            </p:extLst>
          </p:nvPr>
        </p:nvGraphicFramePr>
        <p:xfrm>
          <a:off x="3817802" y="5296332"/>
          <a:ext cx="2756126" cy="2007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2661132418"/>
              </p:ext>
            </p:extLst>
          </p:nvPr>
        </p:nvGraphicFramePr>
        <p:xfrm>
          <a:off x="387326" y="7540259"/>
          <a:ext cx="3178155" cy="1891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1833050145"/>
              </p:ext>
            </p:extLst>
          </p:nvPr>
        </p:nvGraphicFramePr>
        <p:xfrm>
          <a:off x="3945699" y="7414490"/>
          <a:ext cx="2755726" cy="2017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9314" y="77296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68177" y="9260070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28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2138705725"/>
              </p:ext>
            </p:extLst>
          </p:nvPr>
        </p:nvGraphicFramePr>
        <p:xfrm>
          <a:off x="300625" y="4269362"/>
          <a:ext cx="6701424" cy="5439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7239" y="225842"/>
            <a:ext cx="5309274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направления </a:t>
            </a:r>
          </a:p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бюджетной политики 2021-2023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25597" y="2919070"/>
            <a:ext cx="28402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НАЦИОНАЛЬНЫЕ ЦЕЛИ РАЗВИТИЯ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3671" y="3253698"/>
            <a:ext cx="51989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сохранение населения, здоровье и благополучие граждан;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возможности для самореализации и развития талантов;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комфортная и безопасная среда для жизни;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достойный, эффективный труд и успешное предпринимательство;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цифровая трансформация.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3671" y="872173"/>
            <a:ext cx="60250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Формирование областного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бюджета на 2021 год и плановый период 2022 и 2023 годов осуществлялось исходя из текущей экономической ситуации, которая характеризуется снижением деловой активности в реальном секторе экономики в связи с распространением в 2020 году новой коронавирусной инфекции. </a:t>
            </a:r>
          </a:p>
          <a:p>
            <a:pPr algn="just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Несмотря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на замедление темпов поступления налоговых и неналоговых доходов, в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областном бюджете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учтены бюджетные ассигнования для безусловного выполнения принятых обязательств перед жителями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области,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реализации региональных проектов, направленных на достижение целей, показателей и результатов соответствующих федеральных проектов в рамках реализации национальных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проектов.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8307" y="6628262"/>
            <a:ext cx="1903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И ЗАДАЧИ</a:t>
            </a:r>
          </a:p>
          <a:p>
            <a:pPr algn="ctr"/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БЮДЖЕТНОЙ ПОЛИТИКИ РЕГИОНА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254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077239" y="225842"/>
            <a:ext cx="5309274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Параметры областного бюджета </a:t>
            </a:r>
          </a:p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2021-2023 годы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object 11"/>
          <p:cNvGrpSpPr/>
          <p:nvPr/>
        </p:nvGrpSpPr>
        <p:grpSpPr>
          <a:xfrm>
            <a:off x="2434196" y="1289023"/>
            <a:ext cx="1137439" cy="1395536"/>
            <a:chOff x="800225" y="3016237"/>
            <a:chExt cx="1175933" cy="1143216"/>
          </a:xfrm>
        </p:grpSpPr>
        <p:sp>
          <p:nvSpPr>
            <p:cNvPr id="10" name="object 12"/>
            <p:cNvSpPr/>
            <p:nvPr/>
          </p:nvSpPr>
          <p:spPr>
            <a:xfrm>
              <a:off x="800225" y="3920439"/>
              <a:ext cx="588010" cy="239013"/>
            </a:xfrm>
            <a:custGeom>
              <a:avLst/>
              <a:gdLst/>
              <a:ahLst/>
              <a:cxnLst/>
              <a:rect l="l" t="t" r="r" b="b"/>
              <a:pathLst>
                <a:path w="588010" h="274954">
                  <a:moveTo>
                    <a:pt x="587959" y="0"/>
                  </a:moveTo>
                  <a:lnTo>
                    <a:pt x="0" y="0"/>
                  </a:lnTo>
                  <a:lnTo>
                    <a:pt x="0" y="274840"/>
                  </a:lnTo>
                  <a:lnTo>
                    <a:pt x="587959" y="274840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B1B2B3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6 722,2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bject 13"/>
            <p:cNvSpPr/>
            <p:nvPr/>
          </p:nvSpPr>
          <p:spPr>
            <a:xfrm>
              <a:off x="800226" y="3016238"/>
              <a:ext cx="588010" cy="904202"/>
            </a:xfrm>
            <a:custGeom>
              <a:avLst/>
              <a:gdLst/>
              <a:ahLst/>
              <a:cxnLst/>
              <a:rect l="l" t="t" r="r" b="b"/>
              <a:pathLst>
                <a:path w="588010" h="817879">
                  <a:moveTo>
                    <a:pt x="587933" y="0"/>
                  </a:moveTo>
                  <a:lnTo>
                    <a:pt x="0" y="0"/>
                  </a:lnTo>
                  <a:lnTo>
                    <a:pt x="0" y="817753"/>
                  </a:lnTo>
                  <a:lnTo>
                    <a:pt x="587933" y="817753"/>
                  </a:lnTo>
                  <a:lnTo>
                    <a:pt x="587933" y="0"/>
                  </a:lnTo>
                  <a:close/>
                </a:path>
              </a:pathLst>
            </a:custGeom>
            <a:solidFill>
              <a:srgbClr val="A1DAF8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64 566,0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bject 15"/>
            <p:cNvSpPr/>
            <p:nvPr/>
          </p:nvSpPr>
          <p:spPr>
            <a:xfrm>
              <a:off x="1388148" y="3016237"/>
              <a:ext cx="588010" cy="1143216"/>
            </a:xfrm>
            <a:custGeom>
              <a:avLst/>
              <a:gdLst/>
              <a:ahLst/>
              <a:cxnLst/>
              <a:rect l="l" t="t" r="r" b="b"/>
              <a:pathLst>
                <a:path w="588010" h="904239">
                  <a:moveTo>
                    <a:pt x="587959" y="0"/>
                  </a:moveTo>
                  <a:lnTo>
                    <a:pt x="0" y="0"/>
                  </a:lnTo>
                  <a:lnTo>
                    <a:pt x="0" y="904189"/>
                  </a:lnTo>
                  <a:lnTo>
                    <a:pt x="587959" y="904189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3EADBD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71 288,2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" name="object 5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40601" y="3332765"/>
            <a:ext cx="113915" cy="122682"/>
          </a:xfrm>
          <a:prstGeom prst="rect">
            <a:avLst/>
          </a:prstGeom>
          <a:effectLst/>
        </p:spPr>
      </p:pic>
      <p:pic>
        <p:nvPicPr>
          <p:cNvPr id="14" name="object 62"/>
          <p:cNvPicPr/>
          <p:nvPr/>
        </p:nvPicPr>
        <p:blipFill>
          <a:blip r:embed="rId4" cstate="print"/>
          <a:stretch>
            <a:fillRect/>
          </a:stretch>
        </p:blipFill>
        <p:spPr>
          <a:xfrm flipH="1">
            <a:off x="3166972" y="3310919"/>
            <a:ext cx="118079" cy="117238"/>
          </a:xfrm>
          <a:prstGeom prst="rect">
            <a:avLst/>
          </a:prstGeom>
        </p:spPr>
      </p:pic>
      <p:grpSp>
        <p:nvGrpSpPr>
          <p:cNvPr id="15" name="object 11"/>
          <p:cNvGrpSpPr/>
          <p:nvPr/>
        </p:nvGrpSpPr>
        <p:grpSpPr>
          <a:xfrm>
            <a:off x="1073044" y="1302844"/>
            <a:ext cx="1124295" cy="1395536"/>
            <a:chOff x="800225" y="3016236"/>
            <a:chExt cx="1175933" cy="1143217"/>
          </a:xfrm>
        </p:grpSpPr>
        <p:sp>
          <p:nvSpPr>
            <p:cNvPr id="16" name="object 12"/>
            <p:cNvSpPr/>
            <p:nvPr/>
          </p:nvSpPr>
          <p:spPr>
            <a:xfrm>
              <a:off x="800225" y="3882225"/>
              <a:ext cx="588010" cy="277228"/>
            </a:xfrm>
            <a:custGeom>
              <a:avLst/>
              <a:gdLst/>
              <a:ahLst/>
              <a:cxnLst/>
              <a:rect l="l" t="t" r="r" b="b"/>
              <a:pathLst>
                <a:path w="588010" h="274954">
                  <a:moveTo>
                    <a:pt x="587959" y="0"/>
                  </a:moveTo>
                  <a:lnTo>
                    <a:pt x="0" y="0"/>
                  </a:lnTo>
                  <a:lnTo>
                    <a:pt x="0" y="274840"/>
                  </a:lnTo>
                  <a:lnTo>
                    <a:pt x="587959" y="274840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B1B2B3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6 944,7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object 13"/>
            <p:cNvSpPr/>
            <p:nvPr/>
          </p:nvSpPr>
          <p:spPr>
            <a:xfrm>
              <a:off x="800226" y="3016239"/>
              <a:ext cx="588010" cy="865986"/>
            </a:xfrm>
            <a:custGeom>
              <a:avLst/>
              <a:gdLst/>
              <a:ahLst/>
              <a:cxnLst/>
              <a:rect l="l" t="t" r="r" b="b"/>
              <a:pathLst>
                <a:path w="588010" h="817879">
                  <a:moveTo>
                    <a:pt x="587933" y="0"/>
                  </a:moveTo>
                  <a:lnTo>
                    <a:pt x="0" y="0"/>
                  </a:lnTo>
                  <a:lnTo>
                    <a:pt x="0" y="817753"/>
                  </a:lnTo>
                  <a:lnTo>
                    <a:pt x="587933" y="817753"/>
                  </a:lnTo>
                  <a:lnTo>
                    <a:pt x="587933" y="0"/>
                  </a:lnTo>
                  <a:close/>
                </a:path>
              </a:pathLst>
            </a:custGeom>
            <a:solidFill>
              <a:srgbClr val="A1DAF8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70 956,8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object 15"/>
            <p:cNvSpPr/>
            <p:nvPr/>
          </p:nvSpPr>
          <p:spPr>
            <a:xfrm>
              <a:off x="1388148" y="3016236"/>
              <a:ext cx="588010" cy="1143216"/>
            </a:xfrm>
            <a:custGeom>
              <a:avLst/>
              <a:gdLst/>
              <a:ahLst/>
              <a:cxnLst/>
              <a:rect l="l" t="t" r="r" b="b"/>
              <a:pathLst>
                <a:path w="588010" h="904239">
                  <a:moveTo>
                    <a:pt x="587959" y="0"/>
                  </a:moveTo>
                  <a:lnTo>
                    <a:pt x="0" y="0"/>
                  </a:lnTo>
                  <a:lnTo>
                    <a:pt x="0" y="904189"/>
                  </a:lnTo>
                  <a:lnTo>
                    <a:pt x="587959" y="904189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3EADBD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77 901,5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object 11"/>
          <p:cNvGrpSpPr/>
          <p:nvPr/>
        </p:nvGrpSpPr>
        <p:grpSpPr>
          <a:xfrm>
            <a:off x="3733572" y="1288670"/>
            <a:ext cx="1284705" cy="1395882"/>
            <a:chOff x="800225" y="3016238"/>
            <a:chExt cx="1175933" cy="1143215"/>
          </a:xfrm>
        </p:grpSpPr>
        <p:sp>
          <p:nvSpPr>
            <p:cNvPr id="20" name="object 12"/>
            <p:cNvSpPr/>
            <p:nvPr/>
          </p:nvSpPr>
          <p:spPr>
            <a:xfrm>
              <a:off x="800225" y="3974391"/>
              <a:ext cx="588010" cy="185061"/>
            </a:xfrm>
            <a:custGeom>
              <a:avLst/>
              <a:gdLst/>
              <a:ahLst/>
              <a:cxnLst/>
              <a:rect l="l" t="t" r="r" b="b"/>
              <a:pathLst>
                <a:path w="588010" h="274954">
                  <a:moveTo>
                    <a:pt x="587959" y="0"/>
                  </a:moveTo>
                  <a:lnTo>
                    <a:pt x="0" y="0"/>
                  </a:lnTo>
                  <a:lnTo>
                    <a:pt x="0" y="274840"/>
                  </a:lnTo>
                  <a:lnTo>
                    <a:pt x="587959" y="274840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B1B2B3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2 391,3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object 13"/>
            <p:cNvSpPr/>
            <p:nvPr/>
          </p:nvSpPr>
          <p:spPr>
            <a:xfrm>
              <a:off x="800226" y="3016238"/>
              <a:ext cx="588010" cy="958152"/>
            </a:xfrm>
            <a:custGeom>
              <a:avLst/>
              <a:gdLst/>
              <a:ahLst/>
              <a:cxnLst/>
              <a:rect l="l" t="t" r="r" b="b"/>
              <a:pathLst>
                <a:path w="588010" h="817879">
                  <a:moveTo>
                    <a:pt x="587933" y="0"/>
                  </a:moveTo>
                  <a:lnTo>
                    <a:pt x="0" y="0"/>
                  </a:lnTo>
                  <a:lnTo>
                    <a:pt x="0" y="817753"/>
                  </a:lnTo>
                  <a:lnTo>
                    <a:pt x="587933" y="817753"/>
                  </a:lnTo>
                  <a:lnTo>
                    <a:pt x="587933" y="0"/>
                  </a:lnTo>
                  <a:close/>
                </a:path>
              </a:pathLst>
            </a:custGeom>
            <a:solidFill>
              <a:srgbClr val="A1DAF8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64 564,9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object 15"/>
            <p:cNvSpPr/>
            <p:nvPr/>
          </p:nvSpPr>
          <p:spPr>
            <a:xfrm>
              <a:off x="1388235" y="3016238"/>
              <a:ext cx="587923" cy="1143215"/>
            </a:xfrm>
            <a:custGeom>
              <a:avLst/>
              <a:gdLst/>
              <a:ahLst/>
              <a:cxnLst/>
              <a:rect l="l" t="t" r="r" b="b"/>
              <a:pathLst>
                <a:path w="588010" h="904239">
                  <a:moveTo>
                    <a:pt x="587959" y="0"/>
                  </a:moveTo>
                  <a:lnTo>
                    <a:pt x="0" y="0"/>
                  </a:lnTo>
                  <a:lnTo>
                    <a:pt x="0" y="904189"/>
                  </a:lnTo>
                  <a:lnTo>
                    <a:pt x="587959" y="904189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3EADBD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66 956,2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object 11"/>
          <p:cNvGrpSpPr/>
          <p:nvPr/>
        </p:nvGrpSpPr>
        <p:grpSpPr>
          <a:xfrm>
            <a:off x="5168570" y="1281789"/>
            <a:ext cx="1137439" cy="1382552"/>
            <a:chOff x="800225" y="3016237"/>
            <a:chExt cx="1175933" cy="1143218"/>
          </a:xfrm>
        </p:grpSpPr>
        <p:sp>
          <p:nvSpPr>
            <p:cNvPr id="24" name="object 12"/>
            <p:cNvSpPr/>
            <p:nvPr/>
          </p:nvSpPr>
          <p:spPr>
            <a:xfrm>
              <a:off x="800225" y="4049900"/>
              <a:ext cx="587922" cy="109555"/>
            </a:xfrm>
            <a:custGeom>
              <a:avLst/>
              <a:gdLst/>
              <a:ahLst/>
              <a:cxnLst/>
              <a:rect l="l" t="t" r="r" b="b"/>
              <a:pathLst>
                <a:path w="588010" h="274954">
                  <a:moveTo>
                    <a:pt x="587959" y="0"/>
                  </a:moveTo>
                  <a:lnTo>
                    <a:pt x="0" y="0"/>
                  </a:lnTo>
                  <a:lnTo>
                    <a:pt x="0" y="274840"/>
                  </a:lnTo>
                  <a:lnTo>
                    <a:pt x="587959" y="274840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B1B2B3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r>
                <a:rPr lang="ru-RU" sz="100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549,9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object 13"/>
            <p:cNvSpPr/>
            <p:nvPr/>
          </p:nvSpPr>
          <p:spPr>
            <a:xfrm>
              <a:off x="800225" y="3016237"/>
              <a:ext cx="588010" cy="1033661"/>
            </a:xfrm>
            <a:custGeom>
              <a:avLst/>
              <a:gdLst/>
              <a:ahLst/>
              <a:cxnLst/>
              <a:rect l="l" t="t" r="r" b="b"/>
              <a:pathLst>
                <a:path w="588010" h="817879">
                  <a:moveTo>
                    <a:pt x="587933" y="0"/>
                  </a:moveTo>
                  <a:lnTo>
                    <a:pt x="0" y="0"/>
                  </a:lnTo>
                  <a:lnTo>
                    <a:pt x="0" y="817753"/>
                  </a:lnTo>
                  <a:lnTo>
                    <a:pt x="587933" y="817753"/>
                  </a:lnTo>
                  <a:lnTo>
                    <a:pt x="587933" y="0"/>
                  </a:lnTo>
                  <a:close/>
                </a:path>
              </a:pathLst>
            </a:custGeom>
            <a:solidFill>
              <a:srgbClr val="A1DAF8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63 126,3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object 15"/>
            <p:cNvSpPr/>
            <p:nvPr/>
          </p:nvSpPr>
          <p:spPr>
            <a:xfrm>
              <a:off x="1388148" y="3016237"/>
              <a:ext cx="588010" cy="1143216"/>
            </a:xfrm>
            <a:custGeom>
              <a:avLst/>
              <a:gdLst/>
              <a:ahLst/>
              <a:cxnLst/>
              <a:rect l="l" t="t" r="r" b="b"/>
              <a:pathLst>
                <a:path w="588010" h="904239">
                  <a:moveTo>
                    <a:pt x="587959" y="0"/>
                  </a:moveTo>
                  <a:lnTo>
                    <a:pt x="0" y="0"/>
                  </a:lnTo>
                  <a:lnTo>
                    <a:pt x="0" y="904189"/>
                  </a:lnTo>
                  <a:lnTo>
                    <a:pt x="587959" y="904189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3EADBD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63 676,2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object 13"/>
          <p:cNvSpPr/>
          <p:nvPr/>
        </p:nvSpPr>
        <p:spPr>
          <a:xfrm>
            <a:off x="2250219" y="3297267"/>
            <a:ext cx="112982" cy="117238"/>
          </a:xfrm>
          <a:prstGeom prst="flowChartAlternateProcess">
            <a:avLst/>
          </a:prstGeom>
          <a:solidFill>
            <a:srgbClr val="A1DAF8"/>
          </a:solidFill>
          <a:effectLst/>
        </p:spPr>
        <p:txBody>
          <a:bodyPr wrap="square" lIns="0" tIns="0" rIns="0" bIns="0" rtlCol="0"/>
          <a:lstStyle/>
          <a:p>
            <a:pPr algn="ctr" defTabSz="632920">
              <a:defRPr/>
            </a:pPr>
            <a:endParaRPr lang="ru-RU" sz="692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32920">
              <a:defRPr/>
            </a:pPr>
            <a:endParaRPr lang="ru-RU" sz="692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32920">
              <a:defRPr/>
            </a:pPr>
            <a:endParaRPr lang="ru-RU" sz="692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06710" y="3233093"/>
            <a:ext cx="7687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Доходы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3047" y="3249653"/>
            <a:ext cx="7781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Дефицит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54897" y="3276949"/>
            <a:ext cx="9380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Расходы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224338" y="2807826"/>
            <a:ext cx="8216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2020 год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(уточн.)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37930" y="2861013"/>
            <a:ext cx="7434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2021 год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973371" y="2874810"/>
            <a:ext cx="7434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342958" y="2874810"/>
            <a:ext cx="7434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2023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614988" y="940675"/>
            <a:ext cx="9428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i="1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лн рублей</a:t>
            </a:r>
            <a:endParaRPr lang="ru-RU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9" name="Диаграмма 38"/>
          <p:cNvGraphicFramePr/>
          <p:nvPr>
            <p:extLst/>
          </p:nvPr>
        </p:nvGraphicFramePr>
        <p:xfrm>
          <a:off x="857093" y="4093610"/>
          <a:ext cx="5821680" cy="2558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0" name="Диаграмма 39"/>
          <p:cNvGraphicFramePr/>
          <p:nvPr>
            <p:extLst/>
          </p:nvPr>
        </p:nvGraphicFramePr>
        <p:xfrm>
          <a:off x="651353" y="3659886"/>
          <a:ext cx="6233160" cy="133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50391" y="9378597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4" name="Объект 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918539685"/>
              </p:ext>
            </p:extLst>
          </p:nvPr>
        </p:nvGraphicFramePr>
        <p:xfrm>
          <a:off x="829174" y="6464427"/>
          <a:ext cx="5805403" cy="30187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704977"/>
                <a:gridCol w="1014366"/>
                <a:gridCol w="1014366"/>
                <a:gridCol w="1071694"/>
              </a:tblGrid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бюджета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64 566,0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64 564,9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63 126,3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Налоговые и неналоговые доходы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49 074,9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50 577,1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52 984,7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Безвозмездные поступления*, </a:t>
                      </a:r>
                      <a:b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15 491,1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13 987,8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10 141,6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дотации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2 629,6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1 724,6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1 724,6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субсидии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5 675,0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6 159,0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4 570,4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субвенции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3 665,9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3 684,3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3 685,8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иные межбюджетные трансферты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3 520,6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2 419,8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160,8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Расходы бюджета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71 288,2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66 956,2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63 676,2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Дефицит (-), профицит (+)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6 722,2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2 391,3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549,9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063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ultoday73.ru/wp-content/uploads/2020/09/activities-umz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7224" y="6131881"/>
            <a:ext cx="1533255" cy="1022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7253207"/>
              </p:ext>
            </p:extLst>
          </p:nvPr>
        </p:nvGraphicFramePr>
        <p:xfrm>
          <a:off x="449818" y="810451"/>
          <a:ext cx="6247544" cy="412730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28409"/>
                <a:gridCol w="861196"/>
                <a:gridCol w="818884"/>
                <a:gridCol w="803719"/>
                <a:gridCol w="811302"/>
                <a:gridCol w="773390"/>
                <a:gridCol w="750644"/>
              </a:tblGrid>
              <a:tr h="536077"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год</a:t>
                      </a:r>
                    </a:p>
                    <a:p>
                      <a:pPr algn="ctr"/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(факт.)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год</a:t>
                      </a:r>
                    </a:p>
                    <a:p>
                      <a:pPr algn="ctr"/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(факт.)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</a:t>
                      </a:r>
                    </a:p>
                    <a:p>
                      <a:pPr algn="ctr"/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050" b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перв.утв</a:t>
                      </a:r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</a:t>
                      </a:r>
                    </a:p>
                    <a:p>
                      <a:pPr algn="ctr"/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(прогноз)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(прогноз)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(прогноз)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40447">
                <a:tc>
                  <a:txBody>
                    <a:bodyPr/>
                    <a:lstStyle/>
                    <a:p>
                      <a:pPr algn="l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Всего, </a:t>
                      </a:r>
                    </a:p>
                    <a:p>
                      <a:pPr algn="l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налоговые и неналоговые доходы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45 000,0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46 659,1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49 827,3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49 074,9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50 577,2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52 984,7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33551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доходы физических лиц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11 178,2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11 545,5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12 387,0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12 228,2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12 813,7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13 626,4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0103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вес, %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24,8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24,7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24,9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24,9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25,3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25,7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33551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прибыль организаций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12 178,9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11 190,7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11 346,7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9 459,6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9 517,3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9 916,7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01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вес, %</a:t>
                      </a:r>
                      <a:endParaRPr lang="ru-RU" sz="1050" b="0" i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27,1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24,0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22,8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19,3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18,8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18,7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94309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акцизы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13 877,9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15 991,3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17 887,6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19 462,3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20 158,7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21 100,2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01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вес, %</a:t>
                      </a:r>
                      <a:endParaRPr lang="ru-RU" sz="1050" b="0" i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30,8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34,3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35,9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39,7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39,9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39,8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33551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имущество организаций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3 588,5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3 330,4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3 529,9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3 247,6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3 280,0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3 344,9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вес, %</a:t>
                      </a:r>
                      <a:endParaRPr lang="ru-RU" sz="1050" b="0" i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8,0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7,1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7,1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6,6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6,5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6,3</a:t>
                      </a:r>
                      <a:endParaRPr lang="ru-RU" sz="105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6040" marB="6604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077239" y="115208"/>
            <a:ext cx="5309274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налоговых и неналоговых доходов областного бюджета 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Group 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1390882"/>
              </p:ext>
            </p:extLst>
          </p:nvPr>
        </p:nvGraphicFramePr>
        <p:xfrm>
          <a:off x="358346" y="5560542"/>
          <a:ext cx="4646140" cy="3991584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482041"/>
                <a:gridCol w="927527"/>
                <a:gridCol w="636600"/>
                <a:gridCol w="932708"/>
                <a:gridCol w="667264"/>
              </a:tblGrid>
              <a:tr h="593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прибыль организаций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НДФЛ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имущество организаций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Акцизы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1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«Завод Трёхсосенский»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0,38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51,46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«Альфа Люкс»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0,03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28,45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«АБ Инбев Эфес»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1,65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20,19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«Марс»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12,38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0,48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1,86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«Альфа-Банк»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7,23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0,62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«УМЗ»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4,19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1,75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2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«УАЗ»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1,66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2,23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2,17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2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«ГНЦ НИИАР»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3,07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0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«Авиакомпания Волга-Днепр»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5,15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0,74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2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«Авиастар - СП»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3,16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1,72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4" descr="https://pbs.twimg.com/media/D8yZSO_WkAAPLG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3588" y="7416866"/>
            <a:ext cx="1563774" cy="1042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29760" y="5094429"/>
            <a:ext cx="64807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в налоговых доходах консолидированного бюджета </a:t>
            </a:r>
          </a:p>
          <a:p>
            <a:pPr algn="ctr"/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 за 9 месяцев 2020 года, %</a:t>
            </a:r>
            <a:endParaRPr lang="ru-RU" sz="1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69888" y="566630"/>
            <a:ext cx="7425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млн рублей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2003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1840</TotalTime>
  <Words>8498</Words>
  <Application>Microsoft Office PowerPoint</Application>
  <PresentationFormat>Лист A4 (210x297 мм)</PresentationFormat>
  <Paragraphs>2444</Paragraphs>
  <Slides>45</Slides>
  <Notes>26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3" baseType="lpstr">
      <vt:lpstr>Arial</vt:lpstr>
      <vt:lpstr>Calibri</vt:lpstr>
      <vt:lpstr>Calibri Light</vt:lpstr>
      <vt:lpstr>PT Astra Serif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Динамика и структура расходов областного бюджета</vt:lpstr>
      <vt:lpstr>Презентация PowerPoint</vt:lpstr>
      <vt:lpstr>Презентация PowerPoint</vt:lpstr>
      <vt:lpstr>Презентация PowerPoint</vt:lpstr>
      <vt:lpstr>Расходы областного бюджета в разрезе государственных программ</vt:lpstr>
      <vt:lpstr>Государственная программа  «Развитие и модернизация образования  в Ульяновской области»</vt:lpstr>
      <vt:lpstr>Государственная программа  «Развитие здравоохранения в Ульяновской области»</vt:lpstr>
      <vt:lpstr>Государственная программа  «Социальная поддержка и защита населения  на территории Ульяновской области»</vt:lpstr>
      <vt:lpstr>Государственная программа  «Развитие культуры, туризма и сохранение объектов  культурного наследия в Ульяновской области»</vt:lpstr>
      <vt:lpstr>Государственная программа Ульяновской области  «Развитие физической культуры и спорта  в Ульяновской области»</vt:lpstr>
      <vt:lpstr>Государственная программа  «Содействие занятости населения и развитие трудовых  ресурсов Ульяновской области в Ульяновской области»</vt:lpstr>
      <vt:lpstr>Государственная программа  «Развитие транспортной системы в Ульяновской области»</vt:lpstr>
      <vt:lpstr>Государственная программа  «Развитие жилищно-коммунального хозяйства и повышение энергетической эффективности в Ульяновской области»</vt:lpstr>
      <vt:lpstr> Государственная программа Ульяновской области  «Развитие строительства и архитектуры в Ульяновской области» в Ульяновской области»</vt:lpstr>
      <vt:lpstr>Государственная программа  «Охрана окружающей среды и восстановление  природных ресурсов  в Ульяновской области»</vt:lpstr>
      <vt:lpstr>Государственная программа  «Развитие агропромышленного комплекса,  сельских территорий и регулирование рынков сельскохозяйственной продукции, сырья и продовольствия  в Ульяновской области»</vt:lpstr>
      <vt:lpstr>Государственная программа  «Развитие государственной ветеринарной службы  Российской Федерации на территории Ульяновской области»</vt:lpstr>
      <vt:lpstr>Государственная программа  «Формирование комфортной городской среды  в Ульяновской области»</vt:lpstr>
      <vt:lpstr>Государственная программа Ульяновской области  «Развитие малого и среднего предпринимательства  в Ульяновской области»</vt:lpstr>
      <vt:lpstr> Государственная программа Ульяновской области  «Формирование благоприятного инвестиционного климата  в Ульяновской области»</vt:lpstr>
      <vt:lpstr>Государственная программа  «Научно-технологическое развитие в Ульяновской области»</vt:lpstr>
      <vt:lpstr>Государственная программа  «Гражданское общество и государственная  национальная политика в Ульяновской области»</vt:lpstr>
      <vt:lpstr>Государственная программа  «Развитие государственного управления  в Ульяновской области»</vt:lpstr>
      <vt:lpstr> Государственная программа Ульяновской области  «Обеспечение правопорядка и безопасности жизнедеятельности на территории Ульяновской области»</vt:lpstr>
      <vt:lpstr>Государственная программа Ульяновской области  «Развитие информационного общества и электронного правительства в Ульяновской области»</vt:lpstr>
      <vt:lpstr>Государственная программа Ульяновской области  «Управление  государственными финансами  Ульяновской области»</vt:lpstr>
      <vt:lpstr>Государственный долг Ульяновской области</vt:lpstr>
      <vt:lpstr>Государственный долг Ульяновской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u48</dc:creator>
  <cp:lastModifiedBy>u20</cp:lastModifiedBy>
  <cp:revision>147</cp:revision>
  <cp:lastPrinted>2020-10-26T12:11:33Z</cp:lastPrinted>
  <dcterms:created xsi:type="dcterms:W3CDTF">2020-10-20T06:30:34Z</dcterms:created>
  <dcterms:modified xsi:type="dcterms:W3CDTF">2020-10-26T13:10:54Z</dcterms:modified>
</cp:coreProperties>
</file>